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87" r:id="rId4"/>
    <p:sldId id="286" r:id="rId5"/>
    <p:sldId id="285"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862BF-8A28-4E0F-96E9-C044847936C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CDD7D3D-C927-4E3F-B4F3-BD404789918A}">
      <dgm:prSet phldrT="[Text]" custT="1"/>
      <dgm:spPr>
        <a:solidFill>
          <a:srgbClr val="0070C0"/>
        </a:solidFill>
      </dgm:spPr>
      <dgm:t>
        <a:bodyPr/>
        <a:lstStyle/>
        <a:p>
          <a:r>
            <a:rPr lang="en-US" sz="3200" dirty="0" smtClean="0"/>
            <a:t>If </a:t>
          </a:r>
          <a:r>
            <a:rPr lang="en-US" sz="3200" u="none" dirty="0" smtClean="0"/>
            <a:t>&lt;</a:t>
          </a:r>
          <a:r>
            <a:rPr lang="en-US" sz="3200" dirty="0" smtClean="0"/>
            <a:t> 50</a:t>
          </a:r>
          <a:endParaRPr lang="en-US" sz="3200" dirty="0"/>
        </a:p>
      </dgm:t>
    </dgm:pt>
    <dgm:pt modelId="{E0D2E99D-4A83-4F83-9A7D-101409E5CB8C}" type="parTrans" cxnId="{52C729D6-33FA-4FFF-87AD-38B478FC665C}">
      <dgm:prSet/>
      <dgm:spPr/>
      <dgm:t>
        <a:bodyPr/>
        <a:lstStyle/>
        <a:p>
          <a:endParaRPr lang="en-US"/>
        </a:p>
      </dgm:t>
    </dgm:pt>
    <dgm:pt modelId="{8E53489E-63BF-4D82-9278-D61A191C8291}" type="sibTrans" cxnId="{52C729D6-33FA-4FFF-87AD-38B478FC665C}">
      <dgm:prSet/>
      <dgm:spPr/>
      <dgm:t>
        <a:bodyPr/>
        <a:lstStyle/>
        <a:p>
          <a:endParaRPr lang="en-US"/>
        </a:p>
      </dgm:t>
    </dgm:pt>
    <dgm:pt modelId="{FAB0A617-EE3E-4BFD-A032-1AB51E3008C9}">
      <dgm:prSet phldrT="[Text]" custT="1"/>
      <dgm:spPr>
        <a:solidFill>
          <a:srgbClr val="0070C0"/>
        </a:solidFill>
      </dgm:spPr>
      <dgm:t>
        <a:bodyPr/>
        <a:lstStyle/>
        <a:p>
          <a:r>
            <a:rPr lang="en-US" sz="3200" dirty="0" smtClean="0"/>
            <a:t>If </a:t>
          </a:r>
          <a:r>
            <a:rPr lang="en-US" sz="3200" u="sng" dirty="0" smtClean="0"/>
            <a:t>&gt;</a:t>
          </a:r>
          <a:r>
            <a:rPr lang="en-US" sz="3200" dirty="0" smtClean="0"/>
            <a:t> 50</a:t>
          </a:r>
          <a:endParaRPr lang="en-US" sz="3200" dirty="0"/>
        </a:p>
      </dgm:t>
    </dgm:pt>
    <dgm:pt modelId="{A1CAA709-2BCE-4722-9209-C5AC1E0D1714}" type="parTrans" cxnId="{9FAACDE3-06AB-4817-A117-0DDFE0186F25}">
      <dgm:prSet/>
      <dgm:spPr/>
      <dgm:t>
        <a:bodyPr/>
        <a:lstStyle/>
        <a:p>
          <a:endParaRPr lang="en-US"/>
        </a:p>
      </dgm:t>
    </dgm:pt>
    <dgm:pt modelId="{6017A6AA-5649-4218-864A-6B458D505E3B}" type="sibTrans" cxnId="{9FAACDE3-06AB-4817-A117-0DDFE0186F25}">
      <dgm:prSet/>
      <dgm:spPr/>
      <dgm:t>
        <a:bodyPr/>
        <a:lstStyle/>
        <a:p>
          <a:endParaRPr lang="en-US"/>
        </a:p>
      </dgm:t>
    </dgm:pt>
    <dgm:pt modelId="{4463FC30-7761-479C-AFDA-3E776A494D3C}">
      <dgm:prSet phldrT="[Text]" custT="1"/>
      <dgm:spPr>
        <a:solidFill>
          <a:srgbClr val="0070C0"/>
        </a:solidFill>
      </dgm:spPr>
      <dgm:t>
        <a:bodyPr/>
        <a:lstStyle/>
        <a:p>
          <a:r>
            <a:rPr lang="en-US" sz="1700" dirty="0" smtClean="0"/>
            <a:t>Part-Time Hours/120 = FTE </a:t>
          </a:r>
          <a:r>
            <a:rPr lang="en-US" sz="1600" dirty="0" smtClean="0"/>
            <a:t>(full-time equivalent)</a:t>
          </a:r>
          <a:endParaRPr lang="en-US" sz="1600" dirty="0"/>
        </a:p>
      </dgm:t>
    </dgm:pt>
    <dgm:pt modelId="{E01138F1-2478-4AAD-89EA-AF0D7E3618CE}" type="parTrans" cxnId="{E02FDFB4-246C-4692-9896-44367F1F6B36}">
      <dgm:prSet/>
      <dgm:spPr/>
      <dgm:t>
        <a:bodyPr/>
        <a:lstStyle/>
        <a:p>
          <a:endParaRPr lang="en-US" dirty="0"/>
        </a:p>
      </dgm:t>
    </dgm:pt>
    <dgm:pt modelId="{0F55EA91-A669-48A4-876E-C8A282EBB6AC}" type="sibTrans" cxnId="{E02FDFB4-246C-4692-9896-44367F1F6B36}">
      <dgm:prSet/>
      <dgm:spPr/>
      <dgm:t>
        <a:bodyPr/>
        <a:lstStyle/>
        <a:p>
          <a:endParaRPr lang="en-US"/>
        </a:p>
      </dgm:t>
    </dgm:pt>
    <dgm:pt modelId="{4823363E-D321-473A-A639-1D0B43FBCBC4}">
      <dgm:prSet phldrT="[Text]" custT="1"/>
      <dgm:spPr>
        <a:solidFill>
          <a:srgbClr val="0070C0"/>
        </a:solidFill>
      </dgm:spPr>
      <dgm:t>
        <a:bodyPr/>
        <a:lstStyle/>
        <a:p>
          <a:r>
            <a:rPr lang="en-US" sz="3000" dirty="0" smtClean="0"/>
            <a:t>If FT + FTE </a:t>
          </a:r>
          <a:r>
            <a:rPr lang="en-US" sz="3000" u="sng" dirty="0" smtClean="0"/>
            <a:t>&gt;</a:t>
          </a:r>
          <a:r>
            <a:rPr lang="en-US" sz="3000" dirty="0" smtClean="0"/>
            <a:t> 50</a:t>
          </a:r>
          <a:endParaRPr lang="en-US" sz="3000" dirty="0"/>
        </a:p>
      </dgm:t>
    </dgm:pt>
    <dgm:pt modelId="{9141E9AE-F947-448C-A91C-DD5B7FB7DA87}" type="parTrans" cxnId="{62BB2BAA-8DB6-40A0-95E6-31AAA85DCCB6}">
      <dgm:prSet/>
      <dgm:spPr/>
      <dgm:t>
        <a:bodyPr/>
        <a:lstStyle/>
        <a:p>
          <a:endParaRPr lang="en-US" dirty="0"/>
        </a:p>
      </dgm:t>
    </dgm:pt>
    <dgm:pt modelId="{12F27263-3E46-488B-BE07-C67C3C47914E}" type="sibTrans" cxnId="{62BB2BAA-8DB6-40A0-95E6-31AAA85DCCB6}">
      <dgm:prSet/>
      <dgm:spPr/>
      <dgm:t>
        <a:bodyPr/>
        <a:lstStyle/>
        <a:p>
          <a:endParaRPr lang="en-US"/>
        </a:p>
      </dgm:t>
    </dgm:pt>
    <dgm:pt modelId="{8053ACD1-CFAE-4187-ADD9-5F4F6B2C4C25}">
      <dgm:prSet phldrT="[Text]" custT="1"/>
      <dgm:spPr>
        <a:solidFill>
          <a:srgbClr val="0070C0"/>
        </a:solidFill>
      </dgm:spPr>
      <dgm:t>
        <a:bodyPr/>
        <a:lstStyle/>
        <a:p>
          <a:r>
            <a:rPr lang="en-US" sz="3000" dirty="0" smtClean="0"/>
            <a:t>If FT + FTE &lt; 50</a:t>
          </a:r>
          <a:endParaRPr lang="en-US" sz="3000" dirty="0"/>
        </a:p>
      </dgm:t>
    </dgm:pt>
    <dgm:pt modelId="{5BCDEF03-D90E-4E25-9537-CDCF0609B5ED}" type="parTrans" cxnId="{710EF45F-8206-4A97-ACF8-64A5931A8DF6}">
      <dgm:prSet/>
      <dgm:spPr/>
      <dgm:t>
        <a:bodyPr/>
        <a:lstStyle/>
        <a:p>
          <a:endParaRPr lang="en-US" dirty="0"/>
        </a:p>
      </dgm:t>
    </dgm:pt>
    <dgm:pt modelId="{2F16C6DB-ACC3-450D-93DB-A130519D5D56}" type="sibTrans" cxnId="{710EF45F-8206-4A97-ACF8-64A5931A8DF6}">
      <dgm:prSet/>
      <dgm:spPr/>
      <dgm:t>
        <a:bodyPr/>
        <a:lstStyle/>
        <a:p>
          <a:endParaRPr lang="en-US"/>
        </a:p>
      </dgm:t>
    </dgm:pt>
    <dgm:pt modelId="{9D9B99D1-606C-4D55-98C2-5C04819C193E}">
      <dgm:prSet phldrT="[Text]" custT="1"/>
      <dgm:spPr>
        <a:solidFill>
          <a:srgbClr val="00B050"/>
        </a:solidFill>
      </dgm:spPr>
      <dgm:t>
        <a:bodyPr/>
        <a:lstStyle/>
        <a:p>
          <a:r>
            <a:rPr lang="en-US" sz="1700" dirty="0" smtClean="0"/>
            <a:t>Business is not subject to ACA penalties </a:t>
          </a:r>
          <a:endParaRPr lang="en-US" sz="1700" dirty="0"/>
        </a:p>
      </dgm:t>
    </dgm:pt>
    <dgm:pt modelId="{85B07027-92AF-4EDC-9460-9FFD8758FBC5}" type="parTrans" cxnId="{FBB2F411-44F1-46C3-935B-EEDECE23ADB4}">
      <dgm:prSet/>
      <dgm:spPr/>
      <dgm:t>
        <a:bodyPr/>
        <a:lstStyle/>
        <a:p>
          <a:endParaRPr lang="en-US" dirty="0"/>
        </a:p>
      </dgm:t>
    </dgm:pt>
    <dgm:pt modelId="{8C412ACD-759C-4AC9-9E86-F85DC79A60A4}" type="sibTrans" cxnId="{FBB2F411-44F1-46C3-935B-EEDECE23ADB4}">
      <dgm:prSet/>
      <dgm:spPr/>
      <dgm:t>
        <a:bodyPr/>
        <a:lstStyle/>
        <a:p>
          <a:endParaRPr lang="en-US"/>
        </a:p>
      </dgm:t>
    </dgm:pt>
    <dgm:pt modelId="{0437601D-30E0-4A7B-8D89-1FD8088C68ED}">
      <dgm:prSet phldrT="[Text]" custT="1"/>
      <dgm:spPr>
        <a:solidFill>
          <a:srgbClr val="C00000"/>
        </a:solidFill>
      </dgm:spPr>
      <dgm:t>
        <a:bodyPr/>
        <a:lstStyle/>
        <a:p>
          <a:r>
            <a:rPr lang="en-US" sz="1700" dirty="0" smtClean="0"/>
            <a:t>Business is subject to ACA penalties </a:t>
          </a:r>
          <a:endParaRPr lang="en-US" sz="1700" dirty="0"/>
        </a:p>
      </dgm:t>
    </dgm:pt>
    <dgm:pt modelId="{B97F7B33-72E8-418A-8758-8378B67C563C}" type="parTrans" cxnId="{5C8046EA-9BFB-452B-96B7-C0160FDFE498}">
      <dgm:prSet/>
      <dgm:spPr/>
      <dgm:t>
        <a:bodyPr/>
        <a:lstStyle/>
        <a:p>
          <a:endParaRPr lang="en-US" dirty="0"/>
        </a:p>
      </dgm:t>
    </dgm:pt>
    <dgm:pt modelId="{BF1957E0-C848-4752-A11D-47F7E1F26F99}" type="sibTrans" cxnId="{5C8046EA-9BFB-452B-96B7-C0160FDFE498}">
      <dgm:prSet/>
      <dgm:spPr/>
      <dgm:t>
        <a:bodyPr/>
        <a:lstStyle/>
        <a:p>
          <a:endParaRPr lang="en-US"/>
        </a:p>
      </dgm:t>
    </dgm:pt>
    <dgm:pt modelId="{566C8131-6A68-4AC7-9445-AFED01C03F98}">
      <dgm:prSet phldrT="[Text]" custT="1"/>
      <dgm:spPr>
        <a:solidFill>
          <a:srgbClr val="C00000"/>
        </a:solidFill>
      </dgm:spPr>
      <dgm:t>
        <a:bodyPr/>
        <a:lstStyle/>
        <a:p>
          <a:r>
            <a:rPr lang="en-US" sz="1700" dirty="0" smtClean="0"/>
            <a:t>Business is subject to ACA penalties</a:t>
          </a:r>
          <a:endParaRPr lang="en-US" sz="3200" dirty="0"/>
        </a:p>
      </dgm:t>
    </dgm:pt>
    <dgm:pt modelId="{44752BA7-366E-4B85-8FFF-795D4A79F93D}" type="parTrans" cxnId="{BF5B445A-4BB9-483E-9D74-3576A2AEFE4C}">
      <dgm:prSet/>
      <dgm:spPr/>
      <dgm:t>
        <a:bodyPr/>
        <a:lstStyle/>
        <a:p>
          <a:endParaRPr lang="en-US" dirty="0"/>
        </a:p>
      </dgm:t>
    </dgm:pt>
    <dgm:pt modelId="{772EBD85-065B-46EC-A7E5-54313AC3D149}" type="sibTrans" cxnId="{BF5B445A-4BB9-483E-9D74-3576A2AEFE4C}">
      <dgm:prSet/>
      <dgm:spPr/>
      <dgm:t>
        <a:bodyPr/>
        <a:lstStyle/>
        <a:p>
          <a:endParaRPr lang="en-US"/>
        </a:p>
      </dgm:t>
    </dgm:pt>
    <dgm:pt modelId="{06F87867-329D-42AC-AEB6-4D66E714E390}" type="pres">
      <dgm:prSet presAssocID="{76A862BF-8A28-4E0F-96E9-C044847936CA}" presName="hierChild1" presStyleCnt="0">
        <dgm:presLayoutVars>
          <dgm:orgChart val="1"/>
          <dgm:chPref val="1"/>
          <dgm:dir/>
          <dgm:animOne val="branch"/>
          <dgm:animLvl val="lvl"/>
          <dgm:resizeHandles/>
        </dgm:presLayoutVars>
      </dgm:prSet>
      <dgm:spPr/>
      <dgm:t>
        <a:bodyPr/>
        <a:lstStyle/>
        <a:p>
          <a:endParaRPr lang="en-US"/>
        </a:p>
      </dgm:t>
    </dgm:pt>
    <dgm:pt modelId="{741CCD46-AD6D-40BD-B505-C86DAA5EEFC9}" type="pres">
      <dgm:prSet presAssocID="{CCDD7D3D-C927-4E3F-B4F3-BD404789918A}" presName="hierRoot1" presStyleCnt="0">
        <dgm:presLayoutVars>
          <dgm:hierBranch val="init"/>
        </dgm:presLayoutVars>
      </dgm:prSet>
      <dgm:spPr/>
    </dgm:pt>
    <dgm:pt modelId="{5D699EAB-04F7-469B-BFC3-6FB862CB2E16}" type="pres">
      <dgm:prSet presAssocID="{CCDD7D3D-C927-4E3F-B4F3-BD404789918A}" presName="rootComposite1" presStyleCnt="0"/>
      <dgm:spPr/>
    </dgm:pt>
    <dgm:pt modelId="{AA22B722-BC8C-45D7-9E7D-D1CF6D81EE0B}" type="pres">
      <dgm:prSet presAssocID="{CCDD7D3D-C927-4E3F-B4F3-BD404789918A}" presName="rootText1" presStyleLbl="node0" presStyleIdx="0" presStyleCnt="2">
        <dgm:presLayoutVars>
          <dgm:chPref val="3"/>
        </dgm:presLayoutVars>
      </dgm:prSet>
      <dgm:spPr/>
      <dgm:t>
        <a:bodyPr/>
        <a:lstStyle/>
        <a:p>
          <a:endParaRPr lang="en-US"/>
        </a:p>
      </dgm:t>
    </dgm:pt>
    <dgm:pt modelId="{66CA1AA5-AD40-4A28-9080-77C03DB04A20}" type="pres">
      <dgm:prSet presAssocID="{CCDD7D3D-C927-4E3F-B4F3-BD404789918A}" presName="rootConnector1" presStyleLbl="node1" presStyleIdx="0" presStyleCnt="0"/>
      <dgm:spPr/>
      <dgm:t>
        <a:bodyPr/>
        <a:lstStyle/>
        <a:p>
          <a:endParaRPr lang="en-US"/>
        </a:p>
      </dgm:t>
    </dgm:pt>
    <dgm:pt modelId="{6EA16797-9C21-440E-ABEC-790C5DCF909D}" type="pres">
      <dgm:prSet presAssocID="{CCDD7D3D-C927-4E3F-B4F3-BD404789918A}" presName="hierChild2" presStyleCnt="0"/>
      <dgm:spPr/>
    </dgm:pt>
    <dgm:pt modelId="{6E908C21-E6C5-43F9-898C-0648444F9E9E}" type="pres">
      <dgm:prSet presAssocID="{E01138F1-2478-4AAD-89EA-AF0D7E3618CE}" presName="Name37" presStyleLbl="parChTrans1D2" presStyleIdx="0" presStyleCnt="2"/>
      <dgm:spPr/>
      <dgm:t>
        <a:bodyPr/>
        <a:lstStyle/>
        <a:p>
          <a:endParaRPr lang="en-US"/>
        </a:p>
      </dgm:t>
    </dgm:pt>
    <dgm:pt modelId="{2B06E889-0F14-4617-BC91-86A3139EF114}" type="pres">
      <dgm:prSet presAssocID="{4463FC30-7761-479C-AFDA-3E776A494D3C}" presName="hierRoot2" presStyleCnt="0">
        <dgm:presLayoutVars>
          <dgm:hierBranch val="init"/>
        </dgm:presLayoutVars>
      </dgm:prSet>
      <dgm:spPr/>
    </dgm:pt>
    <dgm:pt modelId="{3D8B0B54-429F-42D2-949B-4E5683ED0F35}" type="pres">
      <dgm:prSet presAssocID="{4463FC30-7761-479C-AFDA-3E776A494D3C}" presName="rootComposite" presStyleCnt="0"/>
      <dgm:spPr/>
    </dgm:pt>
    <dgm:pt modelId="{23ADEB65-C9F4-4D4B-96F5-A0B253441967}" type="pres">
      <dgm:prSet presAssocID="{4463FC30-7761-479C-AFDA-3E776A494D3C}" presName="rootText" presStyleLbl="node2" presStyleIdx="0" presStyleCnt="2">
        <dgm:presLayoutVars>
          <dgm:chPref val="3"/>
        </dgm:presLayoutVars>
      </dgm:prSet>
      <dgm:spPr/>
      <dgm:t>
        <a:bodyPr/>
        <a:lstStyle/>
        <a:p>
          <a:endParaRPr lang="en-US"/>
        </a:p>
      </dgm:t>
    </dgm:pt>
    <dgm:pt modelId="{E67CB336-0F88-4D50-92CC-3DD17DCBCD30}" type="pres">
      <dgm:prSet presAssocID="{4463FC30-7761-479C-AFDA-3E776A494D3C}" presName="rootConnector" presStyleLbl="node2" presStyleIdx="0" presStyleCnt="2"/>
      <dgm:spPr/>
      <dgm:t>
        <a:bodyPr/>
        <a:lstStyle/>
        <a:p>
          <a:endParaRPr lang="en-US"/>
        </a:p>
      </dgm:t>
    </dgm:pt>
    <dgm:pt modelId="{0C4593FB-DA84-47C9-99B4-9214089E531A}" type="pres">
      <dgm:prSet presAssocID="{4463FC30-7761-479C-AFDA-3E776A494D3C}" presName="hierChild4" presStyleCnt="0"/>
      <dgm:spPr/>
    </dgm:pt>
    <dgm:pt modelId="{47028FAE-F21E-4CB1-8D33-6FE79162AABA}" type="pres">
      <dgm:prSet presAssocID="{9141E9AE-F947-448C-A91C-DD5B7FB7DA87}" presName="Name37" presStyleLbl="parChTrans1D3" presStyleIdx="0" presStyleCnt="2"/>
      <dgm:spPr/>
      <dgm:t>
        <a:bodyPr/>
        <a:lstStyle/>
        <a:p>
          <a:endParaRPr lang="en-US"/>
        </a:p>
      </dgm:t>
    </dgm:pt>
    <dgm:pt modelId="{30AEC1C3-0730-456B-A6FF-2864637CFE03}" type="pres">
      <dgm:prSet presAssocID="{4823363E-D321-473A-A639-1D0B43FBCBC4}" presName="hierRoot2" presStyleCnt="0">
        <dgm:presLayoutVars>
          <dgm:hierBranch val="init"/>
        </dgm:presLayoutVars>
      </dgm:prSet>
      <dgm:spPr/>
    </dgm:pt>
    <dgm:pt modelId="{A86B36D0-6368-4800-9887-7EA2DF116843}" type="pres">
      <dgm:prSet presAssocID="{4823363E-D321-473A-A639-1D0B43FBCBC4}" presName="rootComposite" presStyleCnt="0"/>
      <dgm:spPr/>
    </dgm:pt>
    <dgm:pt modelId="{98933EDE-9E82-47E2-9518-70E80D254629}" type="pres">
      <dgm:prSet presAssocID="{4823363E-D321-473A-A639-1D0B43FBCBC4}" presName="rootText" presStyleLbl="node3" presStyleIdx="0" presStyleCnt="2">
        <dgm:presLayoutVars>
          <dgm:chPref val="3"/>
        </dgm:presLayoutVars>
      </dgm:prSet>
      <dgm:spPr/>
      <dgm:t>
        <a:bodyPr/>
        <a:lstStyle/>
        <a:p>
          <a:endParaRPr lang="en-US"/>
        </a:p>
      </dgm:t>
    </dgm:pt>
    <dgm:pt modelId="{FDCA1CDB-0A5E-4280-9FAA-0EA8C6A92FD8}" type="pres">
      <dgm:prSet presAssocID="{4823363E-D321-473A-A639-1D0B43FBCBC4}" presName="rootConnector" presStyleLbl="node3" presStyleIdx="0" presStyleCnt="2"/>
      <dgm:spPr/>
      <dgm:t>
        <a:bodyPr/>
        <a:lstStyle/>
        <a:p>
          <a:endParaRPr lang="en-US"/>
        </a:p>
      </dgm:t>
    </dgm:pt>
    <dgm:pt modelId="{DD6A3C2E-B804-48F1-856D-4B9819CD98CD}" type="pres">
      <dgm:prSet presAssocID="{4823363E-D321-473A-A639-1D0B43FBCBC4}" presName="hierChild4" presStyleCnt="0"/>
      <dgm:spPr/>
    </dgm:pt>
    <dgm:pt modelId="{A68E7EB2-3801-4878-B653-9711C5297B08}" type="pres">
      <dgm:prSet presAssocID="{B97F7B33-72E8-418A-8758-8378B67C563C}" presName="Name37" presStyleLbl="parChTrans1D4" presStyleIdx="0" presStyleCnt="2"/>
      <dgm:spPr/>
      <dgm:t>
        <a:bodyPr/>
        <a:lstStyle/>
        <a:p>
          <a:endParaRPr lang="en-US"/>
        </a:p>
      </dgm:t>
    </dgm:pt>
    <dgm:pt modelId="{1A7A221E-EA2C-41E7-A235-2832D9CE0008}" type="pres">
      <dgm:prSet presAssocID="{0437601D-30E0-4A7B-8D89-1FD8088C68ED}" presName="hierRoot2" presStyleCnt="0">
        <dgm:presLayoutVars>
          <dgm:hierBranch val="init"/>
        </dgm:presLayoutVars>
      </dgm:prSet>
      <dgm:spPr/>
    </dgm:pt>
    <dgm:pt modelId="{832720F2-FC8E-4DB5-A7D0-AD1F95168B5A}" type="pres">
      <dgm:prSet presAssocID="{0437601D-30E0-4A7B-8D89-1FD8088C68ED}" presName="rootComposite" presStyleCnt="0"/>
      <dgm:spPr/>
    </dgm:pt>
    <dgm:pt modelId="{0D4A8FA9-9B59-4F93-9AA2-FBBDB0F00256}" type="pres">
      <dgm:prSet presAssocID="{0437601D-30E0-4A7B-8D89-1FD8088C68ED}" presName="rootText" presStyleLbl="node4" presStyleIdx="0" presStyleCnt="2">
        <dgm:presLayoutVars>
          <dgm:chPref val="3"/>
        </dgm:presLayoutVars>
      </dgm:prSet>
      <dgm:spPr/>
      <dgm:t>
        <a:bodyPr/>
        <a:lstStyle/>
        <a:p>
          <a:endParaRPr lang="en-US"/>
        </a:p>
      </dgm:t>
    </dgm:pt>
    <dgm:pt modelId="{EE5CEC30-847B-4CF6-9035-407EBB8A4479}" type="pres">
      <dgm:prSet presAssocID="{0437601D-30E0-4A7B-8D89-1FD8088C68ED}" presName="rootConnector" presStyleLbl="node4" presStyleIdx="0" presStyleCnt="2"/>
      <dgm:spPr/>
      <dgm:t>
        <a:bodyPr/>
        <a:lstStyle/>
        <a:p>
          <a:endParaRPr lang="en-US"/>
        </a:p>
      </dgm:t>
    </dgm:pt>
    <dgm:pt modelId="{F23EF336-ABEA-458B-B92E-83A07B481CE1}" type="pres">
      <dgm:prSet presAssocID="{0437601D-30E0-4A7B-8D89-1FD8088C68ED}" presName="hierChild4" presStyleCnt="0"/>
      <dgm:spPr/>
    </dgm:pt>
    <dgm:pt modelId="{7A900D70-172C-436A-9437-04523F9AD343}" type="pres">
      <dgm:prSet presAssocID="{0437601D-30E0-4A7B-8D89-1FD8088C68ED}" presName="hierChild5" presStyleCnt="0"/>
      <dgm:spPr/>
    </dgm:pt>
    <dgm:pt modelId="{56CB895F-B715-49A3-A2C7-4A5BD37D4B68}" type="pres">
      <dgm:prSet presAssocID="{4823363E-D321-473A-A639-1D0B43FBCBC4}" presName="hierChild5" presStyleCnt="0"/>
      <dgm:spPr/>
    </dgm:pt>
    <dgm:pt modelId="{61917B44-9FB2-4FEB-8DF0-A3B3D53D322B}" type="pres">
      <dgm:prSet presAssocID="{5BCDEF03-D90E-4E25-9537-CDCF0609B5ED}" presName="Name37" presStyleLbl="parChTrans1D3" presStyleIdx="1" presStyleCnt="2"/>
      <dgm:spPr/>
      <dgm:t>
        <a:bodyPr/>
        <a:lstStyle/>
        <a:p>
          <a:endParaRPr lang="en-US"/>
        </a:p>
      </dgm:t>
    </dgm:pt>
    <dgm:pt modelId="{B6F60B5A-09E2-4BCE-81EF-6C96178E2681}" type="pres">
      <dgm:prSet presAssocID="{8053ACD1-CFAE-4187-ADD9-5F4F6B2C4C25}" presName="hierRoot2" presStyleCnt="0">
        <dgm:presLayoutVars>
          <dgm:hierBranch val="init"/>
        </dgm:presLayoutVars>
      </dgm:prSet>
      <dgm:spPr/>
    </dgm:pt>
    <dgm:pt modelId="{2A2C4565-1CBE-4354-8916-1287263859F1}" type="pres">
      <dgm:prSet presAssocID="{8053ACD1-CFAE-4187-ADD9-5F4F6B2C4C25}" presName="rootComposite" presStyleCnt="0"/>
      <dgm:spPr/>
    </dgm:pt>
    <dgm:pt modelId="{6C9C7518-9D81-4F2B-931F-4FE036A3EE4C}" type="pres">
      <dgm:prSet presAssocID="{8053ACD1-CFAE-4187-ADD9-5F4F6B2C4C25}" presName="rootText" presStyleLbl="node3" presStyleIdx="1" presStyleCnt="2">
        <dgm:presLayoutVars>
          <dgm:chPref val="3"/>
        </dgm:presLayoutVars>
      </dgm:prSet>
      <dgm:spPr/>
      <dgm:t>
        <a:bodyPr/>
        <a:lstStyle/>
        <a:p>
          <a:endParaRPr lang="en-US"/>
        </a:p>
      </dgm:t>
    </dgm:pt>
    <dgm:pt modelId="{64B3C5B0-E74E-4D12-BAF5-7820D3CBE3E9}" type="pres">
      <dgm:prSet presAssocID="{8053ACD1-CFAE-4187-ADD9-5F4F6B2C4C25}" presName="rootConnector" presStyleLbl="node3" presStyleIdx="1" presStyleCnt="2"/>
      <dgm:spPr/>
      <dgm:t>
        <a:bodyPr/>
        <a:lstStyle/>
        <a:p>
          <a:endParaRPr lang="en-US"/>
        </a:p>
      </dgm:t>
    </dgm:pt>
    <dgm:pt modelId="{11CC669F-16FE-4EDD-8D2D-13E685A21BF6}" type="pres">
      <dgm:prSet presAssocID="{8053ACD1-CFAE-4187-ADD9-5F4F6B2C4C25}" presName="hierChild4" presStyleCnt="0"/>
      <dgm:spPr/>
    </dgm:pt>
    <dgm:pt modelId="{C4FD3B58-70D2-4323-B174-1198CB3818DE}" type="pres">
      <dgm:prSet presAssocID="{85B07027-92AF-4EDC-9460-9FFD8758FBC5}" presName="Name37" presStyleLbl="parChTrans1D4" presStyleIdx="1" presStyleCnt="2"/>
      <dgm:spPr/>
      <dgm:t>
        <a:bodyPr/>
        <a:lstStyle/>
        <a:p>
          <a:endParaRPr lang="en-US"/>
        </a:p>
      </dgm:t>
    </dgm:pt>
    <dgm:pt modelId="{192E7CCB-A047-432C-8FD0-0D1A7CA7CE13}" type="pres">
      <dgm:prSet presAssocID="{9D9B99D1-606C-4D55-98C2-5C04819C193E}" presName="hierRoot2" presStyleCnt="0">
        <dgm:presLayoutVars>
          <dgm:hierBranch val="init"/>
        </dgm:presLayoutVars>
      </dgm:prSet>
      <dgm:spPr/>
    </dgm:pt>
    <dgm:pt modelId="{C584EA4F-BCAE-4188-9428-24D97083ADAA}" type="pres">
      <dgm:prSet presAssocID="{9D9B99D1-606C-4D55-98C2-5C04819C193E}" presName="rootComposite" presStyleCnt="0"/>
      <dgm:spPr/>
    </dgm:pt>
    <dgm:pt modelId="{B4C13E5E-ED9C-4518-8C24-7AFEE7B04680}" type="pres">
      <dgm:prSet presAssocID="{9D9B99D1-606C-4D55-98C2-5C04819C193E}" presName="rootText" presStyleLbl="node4" presStyleIdx="1" presStyleCnt="2">
        <dgm:presLayoutVars>
          <dgm:chPref val="3"/>
        </dgm:presLayoutVars>
      </dgm:prSet>
      <dgm:spPr/>
      <dgm:t>
        <a:bodyPr/>
        <a:lstStyle/>
        <a:p>
          <a:endParaRPr lang="en-US"/>
        </a:p>
      </dgm:t>
    </dgm:pt>
    <dgm:pt modelId="{B07FAFF7-02E6-4F3B-9E07-5E603047A5A8}" type="pres">
      <dgm:prSet presAssocID="{9D9B99D1-606C-4D55-98C2-5C04819C193E}" presName="rootConnector" presStyleLbl="node4" presStyleIdx="1" presStyleCnt="2"/>
      <dgm:spPr/>
      <dgm:t>
        <a:bodyPr/>
        <a:lstStyle/>
        <a:p>
          <a:endParaRPr lang="en-US"/>
        </a:p>
      </dgm:t>
    </dgm:pt>
    <dgm:pt modelId="{2C752C38-549D-47B9-97F5-769F5D1B8DF3}" type="pres">
      <dgm:prSet presAssocID="{9D9B99D1-606C-4D55-98C2-5C04819C193E}" presName="hierChild4" presStyleCnt="0"/>
      <dgm:spPr/>
    </dgm:pt>
    <dgm:pt modelId="{C9E8C0D0-BCF6-4E61-A978-DAE3F4C6371D}" type="pres">
      <dgm:prSet presAssocID="{9D9B99D1-606C-4D55-98C2-5C04819C193E}" presName="hierChild5" presStyleCnt="0"/>
      <dgm:spPr/>
    </dgm:pt>
    <dgm:pt modelId="{BD9CA389-84F3-4345-ACC6-4D28430D111A}" type="pres">
      <dgm:prSet presAssocID="{8053ACD1-CFAE-4187-ADD9-5F4F6B2C4C25}" presName="hierChild5" presStyleCnt="0"/>
      <dgm:spPr/>
    </dgm:pt>
    <dgm:pt modelId="{6E968B9D-28FD-4FDB-8BA2-754C7D224635}" type="pres">
      <dgm:prSet presAssocID="{4463FC30-7761-479C-AFDA-3E776A494D3C}" presName="hierChild5" presStyleCnt="0"/>
      <dgm:spPr/>
    </dgm:pt>
    <dgm:pt modelId="{9FC1C3CD-76ED-4A80-9862-726E9F1760FE}" type="pres">
      <dgm:prSet presAssocID="{CCDD7D3D-C927-4E3F-B4F3-BD404789918A}" presName="hierChild3" presStyleCnt="0"/>
      <dgm:spPr/>
    </dgm:pt>
    <dgm:pt modelId="{5AE69ED3-E40A-4D5B-85DD-220AF77E2E37}" type="pres">
      <dgm:prSet presAssocID="{FAB0A617-EE3E-4BFD-A032-1AB51E3008C9}" presName="hierRoot1" presStyleCnt="0">
        <dgm:presLayoutVars>
          <dgm:hierBranch val="init"/>
        </dgm:presLayoutVars>
      </dgm:prSet>
      <dgm:spPr/>
    </dgm:pt>
    <dgm:pt modelId="{DD8A4531-4882-410B-897C-16D5F39FD773}" type="pres">
      <dgm:prSet presAssocID="{FAB0A617-EE3E-4BFD-A032-1AB51E3008C9}" presName="rootComposite1" presStyleCnt="0"/>
      <dgm:spPr/>
    </dgm:pt>
    <dgm:pt modelId="{01F30F80-065A-476E-9EED-6159EB1ED7C9}" type="pres">
      <dgm:prSet presAssocID="{FAB0A617-EE3E-4BFD-A032-1AB51E3008C9}" presName="rootText1" presStyleLbl="node0" presStyleIdx="1" presStyleCnt="2">
        <dgm:presLayoutVars>
          <dgm:chPref val="3"/>
        </dgm:presLayoutVars>
      </dgm:prSet>
      <dgm:spPr/>
      <dgm:t>
        <a:bodyPr/>
        <a:lstStyle/>
        <a:p>
          <a:endParaRPr lang="en-US"/>
        </a:p>
      </dgm:t>
    </dgm:pt>
    <dgm:pt modelId="{8D9EA0CD-0CCE-487E-8808-203BD4B306E1}" type="pres">
      <dgm:prSet presAssocID="{FAB0A617-EE3E-4BFD-A032-1AB51E3008C9}" presName="rootConnector1" presStyleLbl="node1" presStyleIdx="0" presStyleCnt="0"/>
      <dgm:spPr/>
      <dgm:t>
        <a:bodyPr/>
        <a:lstStyle/>
        <a:p>
          <a:endParaRPr lang="en-US"/>
        </a:p>
      </dgm:t>
    </dgm:pt>
    <dgm:pt modelId="{A3EF4AE4-11C5-4BE8-9287-DB334258AB12}" type="pres">
      <dgm:prSet presAssocID="{FAB0A617-EE3E-4BFD-A032-1AB51E3008C9}" presName="hierChild2" presStyleCnt="0"/>
      <dgm:spPr/>
    </dgm:pt>
    <dgm:pt modelId="{861FEEDE-651C-4568-873B-BDDEA19E3C61}" type="pres">
      <dgm:prSet presAssocID="{44752BA7-366E-4B85-8FFF-795D4A79F93D}" presName="Name37" presStyleLbl="parChTrans1D2" presStyleIdx="1" presStyleCnt="2"/>
      <dgm:spPr/>
      <dgm:t>
        <a:bodyPr/>
        <a:lstStyle/>
        <a:p>
          <a:endParaRPr lang="en-US"/>
        </a:p>
      </dgm:t>
    </dgm:pt>
    <dgm:pt modelId="{1BDCE4C5-698A-4B76-B77D-070DD4B9E784}" type="pres">
      <dgm:prSet presAssocID="{566C8131-6A68-4AC7-9445-AFED01C03F98}" presName="hierRoot2" presStyleCnt="0">
        <dgm:presLayoutVars>
          <dgm:hierBranch val="init"/>
        </dgm:presLayoutVars>
      </dgm:prSet>
      <dgm:spPr/>
    </dgm:pt>
    <dgm:pt modelId="{A77B0D94-9C29-4774-ABF2-64D629611934}" type="pres">
      <dgm:prSet presAssocID="{566C8131-6A68-4AC7-9445-AFED01C03F98}" presName="rootComposite" presStyleCnt="0"/>
      <dgm:spPr/>
    </dgm:pt>
    <dgm:pt modelId="{E755CE84-E0BD-41B6-8997-C3914D2A41EB}" type="pres">
      <dgm:prSet presAssocID="{566C8131-6A68-4AC7-9445-AFED01C03F98}" presName="rootText" presStyleLbl="node2" presStyleIdx="1" presStyleCnt="2">
        <dgm:presLayoutVars>
          <dgm:chPref val="3"/>
        </dgm:presLayoutVars>
      </dgm:prSet>
      <dgm:spPr/>
      <dgm:t>
        <a:bodyPr/>
        <a:lstStyle/>
        <a:p>
          <a:endParaRPr lang="en-US"/>
        </a:p>
      </dgm:t>
    </dgm:pt>
    <dgm:pt modelId="{1EDB5F9F-6B39-469A-AB15-0FDAB57BD5A2}" type="pres">
      <dgm:prSet presAssocID="{566C8131-6A68-4AC7-9445-AFED01C03F98}" presName="rootConnector" presStyleLbl="node2" presStyleIdx="1" presStyleCnt="2"/>
      <dgm:spPr/>
      <dgm:t>
        <a:bodyPr/>
        <a:lstStyle/>
        <a:p>
          <a:endParaRPr lang="en-US"/>
        </a:p>
      </dgm:t>
    </dgm:pt>
    <dgm:pt modelId="{7CE535DC-DE12-45C6-A53F-6EBF161200BA}" type="pres">
      <dgm:prSet presAssocID="{566C8131-6A68-4AC7-9445-AFED01C03F98}" presName="hierChild4" presStyleCnt="0"/>
      <dgm:spPr/>
    </dgm:pt>
    <dgm:pt modelId="{F198A08D-A5D9-4449-AE4F-13208F5A8C08}" type="pres">
      <dgm:prSet presAssocID="{566C8131-6A68-4AC7-9445-AFED01C03F98}" presName="hierChild5" presStyleCnt="0"/>
      <dgm:spPr/>
    </dgm:pt>
    <dgm:pt modelId="{EBE47730-1313-4EC4-9770-8F17F2C7F524}" type="pres">
      <dgm:prSet presAssocID="{FAB0A617-EE3E-4BFD-A032-1AB51E3008C9}" presName="hierChild3" presStyleCnt="0"/>
      <dgm:spPr/>
    </dgm:pt>
  </dgm:ptLst>
  <dgm:cxnLst>
    <dgm:cxn modelId="{3513DBDD-CEA6-40B8-B354-5D7CE3F0E50F}" type="presOf" srcId="{CCDD7D3D-C927-4E3F-B4F3-BD404789918A}" destId="{66CA1AA5-AD40-4A28-9080-77C03DB04A20}" srcOrd="1" destOrd="0" presId="urn:microsoft.com/office/officeart/2005/8/layout/orgChart1"/>
    <dgm:cxn modelId="{F6BC7D36-C058-4329-8CBB-BA519B4E75A7}" type="presOf" srcId="{5BCDEF03-D90E-4E25-9537-CDCF0609B5ED}" destId="{61917B44-9FB2-4FEB-8DF0-A3B3D53D322B}" srcOrd="0" destOrd="0" presId="urn:microsoft.com/office/officeart/2005/8/layout/orgChart1"/>
    <dgm:cxn modelId="{E02FDFB4-246C-4692-9896-44367F1F6B36}" srcId="{CCDD7D3D-C927-4E3F-B4F3-BD404789918A}" destId="{4463FC30-7761-479C-AFDA-3E776A494D3C}" srcOrd="0" destOrd="0" parTransId="{E01138F1-2478-4AAD-89EA-AF0D7E3618CE}" sibTransId="{0F55EA91-A669-48A4-876E-C8A282EBB6AC}"/>
    <dgm:cxn modelId="{E82B5469-921B-42EF-B8F0-2222488B78F9}" type="presOf" srcId="{E01138F1-2478-4AAD-89EA-AF0D7E3618CE}" destId="{6E908C21-E6C5-43F9-898C-0648444F9E9E}" srcOrd="0" destOrd="0" presId="urn:microsoft.com/office/officeart/2005/8/layout/orgChart1"/>
    <dgm:cxn modelId="{89219ECA-2793-4A18-8BD2-D4C414BF5480}" type="presOf" srcId="{9D9B99D1-606C-4D55-98C2-5C04819C193E}" destId="{B07FAFF7-02E6-4F3B-9E07-5E603047A5A8}" srcOrd="1" destOrd="0" presId="urn:microsoft.com/office/officeart/2005/8/layout/orgChart1"/>
    <dgm:cxn modelId="{83567979-8645-4ECD-9632-49E67A8A6895}" type="presOf" srcId="{4463FC30-7761-479C-AFDA-3E776A494D3C}" destId="{23ADEB65-C9F4-4D4B-96F5-A0B253441967}" srcOrd="0" destOrd="0" presId="urn:microsoft.com/office/officeart/2005/8/layout/orgChart1"/>
    <dgm:cxn modelId="{BF5B445A-4BB9-483E-9D74-3576A2AEFE4C}" srcId="{FAB0A617-EE3E-4BFD-A032-1AB51E3008C9}" destId="{566C8131-6A68-4AC7-9445-AFED01C03F98}" srcOrd="0" destOrd="0" parTransId="{44752BA7-366E-4B85-8FFF-795D4A79F93D}" sibTransId="{772EBD85-065B-46EC-A7E5-54313AC3D149}"/>
    <dgm:cxn modelId="{88A1D892-C24D-4771-89B6-68C724B77E38}" type="presOf" srcId="{0437601D-30E0-4A7B-8D89-1FD8088C68ED}" destId="{0D4A8FA9-9B59-4F93-9AA2-FBBDB0F00256}" srcOrd="0" destOrd="0" presId="urn:microsoft.com/office/officeart/2005/8/layout/orgChart1"/>
    <dgm:cxn modelId="{F01DA694-19A9-469B-BFD6-F7A75D96F61F}" type="presOf" srcId="{8053ACD1-CFAE-4187-ADD9-5F4F6B2C4C25}" destId="{6C9C7518-9D81-4F2B-931F-4FE036A3EE4C}" srcOrd="0" destOrd="0" presId="urn:microsoft.com/office/officeart/2005/8/layout/orgChart1"/>
    <dgm:cxn modelId="{A47B7B5C-A914-4887-B333-C05948CDF4D9}" type="presOf" srcId="{9141E9AE-F947-448C-A91C-DD5B7FB7DA87}" destId="{47028FAE-F21E-4CB1-8D33-6FE79162AABA}" srcOrd="0" destOrd="0" presId="urn:microsoft.com/office/officeart/2005/8/layout/orgChart1"/>
    <dgm:cxn modelId="{3DCD9946-8971-47B3-BCB0-4E16328AF305}" type="presOf" srcId="{566C8131-6A68-4AC7-9445-AFED01C03F98}" destId="{E755CE84-E0BD-41B6-8997-C3914D2A41EB}" srcOrd="0" destOrd="0" presId="urn:microsoft.com/office/officeart/2005/8/layout/orgChart1"/>
    <dgm:cxn modelId="{52C729D6-33FA-4FFF-87AD-38B478FC665C}" srcId="{76A862BF-8A28-4E0F-96E9-C044847936CA}" destId="{CCDD7D3D-C927-4E3F-B4F3-BD404789918A}" srcOrd="0" destOrd="0" parTransId="{E0D2E99D-4A83-4F83-9A7D-101409E5CB8C}" sibTransId="{8E53489E-63BF-4D82-9278-D61A191C8291}"/>
    <dgm:cxn modelId="{95A3AFFB-8025-450A-A997-E236C8932532}" type="presOf" srcId="{FAB0A617-EE3E-4BFD-A032-1AB51E3008C9}" destId="{8D9EA0CD-0CCE-487E-8808-203BD4B306E1}" srcOrd="1" destOrd="0" presId="urn:microsoft.com/office/officeart/2005/8/layout/orgChart1"/>
    <dgm:cxn modelId="{69F020E7-4501-4AD9-A4C5-219922DE707D}" type="presOf" srcId="{4823363E-D321-473A-A639-1D0B43FBCBC4}" destId="{FDCA1CDB-0A5E-4280-9FAA-0EA8C6A92FD8}" srcOrd="1" destOrd="0" presId="urn:microsoft.com/office/officeart/2005/8/layout/orgChart1"/>
    <dgm:cxn modelId="{D7281FA3-3D23-4C7F-BFAA-AADDDCFC4522}" type="presOf" srcId="{44752BA7-366E-4B85-8FFF-795D4A79F93D}" destId="{861FEEDE-651C-4568-873B-BDDEA19E3C61}" srcOrd="0" destOrd="0" presId="urn:microsoft.com/office/officeart/2005/8/layout/orgChart1"/>
    <dgm:cxn modelId="{9FAACDE3-06AB-4817-A117-0DDFE0186F25}" srcId="{76A862BF-8A28-4E0F-96E9-C044847936CA}" destId="{FAB0A617-EE3E-4BFD-A032-1AB51E3008C9}" srcOrd="1" destOrd="0" parTransId="{A1CAA709-2BCE-4722-9209-C5AC1E0D1714}" sibTransId="{6017A6AA-5649-4218-864A-6B458D505E3B}"/>
    <dgm:cxn modelId="{DC81927A-CEA3-4E43-B0B9-A803AF4A3DB5}" type="presOf" srcId="{9D9B99D1-606C-4D55-98C2-5C04819C193E}" destId="{B4C13E5E-ED9C-4518-8C24-7AFEE7B04680}" srcOrd="0" destOrd="0" presId="urn:microsoft.com/office/officeart/2005/8/layout/orgChart1"/>
    <dgm:cxn modelId="{117F64B3-F1F3-4FB9-B0CB-4EDC4FBF0F5C}" type="presOf" srcId="{76A862BF-8A28-4E0F-96E9-C044847936CA}" destId="{06F87867-329D-42AC-AEB6-4D66E714E390}" srcOrd="0" destOrd="0" presId="urn:microsoft.com/office/officeart/2005/8/layout/orgChart1"/>
    <dgm:cxn modelId="{D97181C6-5651-473F-B96B-63F083FDFA2D}" type="presOf" srcId="{0437601D-30E0-4A7B-8D89-1FD8088C68ED}" destId="{EE5CEC30-847B-4CF6-9035-407EBB8A4479}" srcOrd="1" destOrd="0" presId="urn:microsoft.com/office/officeart/2005/8/layout/orgChart1"/>
    <dgm:cxn modelId="{62BB2BAA-8DB6-40A0-95E6-31AAA85DCCB6}" srcId="{4463FC30-7761-479C-AFDA-3E776A494D3C}" destId="{4823363E-D321-473A-A639-1D0B43FBCBC4}" srcOrd="0" destOrd="0" parTransId="{9141E9AE-F947-448C-A91C-DD5B7FB7DA87}" sibTransId="{12F27263-3E46-488B-BE07-C67C3C47914E}"/>
    <dgm:cxn modelId="{FBB2F411-44F1-46C3-935B-EEDECE23ADB4}" srcId="{8053ACD1-CFAE-4187-ADD9-5F4F6B2C4C25}" destId="{9D9B99D1-606C-4D55-98C2-5C04819C193E}" srcOrd="0" destOrd="0" parTransId="{85B07027-92AF-4EDC-9460-9FFD8758FBC5}" sibTransId="{8C412ACD-759C-4AC9-9E86-F85DC79A60A4}"/>
    <dgm:cxn modelId="{AE02B073-6B55-462F-8F5C-8C0FB3C09382}" type="presOf" srcId="{8053ACD1-CFAE-4187-ADD9-5F4F6B2C4C25}" destId="{64B3C5B0-E74E-4D12-BAF5-7820D3CBE3E9}" srcOrd="1" destOrd="0" presId="urn:microsoft.com/office/officeart/2005/8/layout/orgChart1"/>
    <dgm:cxn modelId="{5C8046EA-9BFB-452B-96B7-C0160FDFE498}" srcId="{4823363E-D321-473A-A639-1D0B43FBCBC4}" destId="{0437601D-30E0-4A7B-8D89-1FD8088C68ED}" srcOrd="0" destOrd="0" parTransId="{B97F7B33-72E8-418A-8758-8378B67C563C}" sibTransId="{BF1957E0-C848-4752-A11D-47F7E1F26F99}"/>
    <dgm:cxn modelId="{7EC0A9F4-DA40-4D25-937A-6CEB17061DFC}" type="presOf" srcId="{566C8131-6A68-4AC7-9445-AFED01C03F98}" destId="{1EDB5F9F-6B39-469A-AB15-0FDAB57BD5A2}" srcOrd="1" destOrd="0" presId="urn:microsoft.com/office/officeart/2005/8/layout/orgChart1"/>
    <dgm:cxn modelId="{6BE00139-091D-424E-9247-34D2ADCEA800}" type="presOf" srcId="{FAB0A617-EE3E-4BFD-A032-1AB51E3008C9}" destId="{01F30F80-065A-476E-9EED-6159EB1ED7C9}" srcOrd="0" destOrd="0" presId="urn:microsoft.com/office/officeart/2005/8/layout/orgChart1"/>
    <dgm:cxn modelId="{960CDE14-B367-4A91-9807-5D23F1FEFA5F}" type="presOf" srcId="{4463FC30-7761-479C-AFDA-3E776A494D3C}" destId="{E67CB336-0F88-4D50-92CC-3DD17DCBCD30}" srcOrd="1" destOrd="0" presId="urn:microsoft.com/office/officeart/2005/8/layout/orgChart1"/>
    <dgm:cxn modelId="{83FCC57E-CE8E-4B75-922B-084A661FF543}" type="presOf" srcId="{B97F7B33-72E8-418A-8758-8378B67C563C}" destId="{A68E7EB2-3801-4878-B653-9711C5297B08}" srcOrd="0" destOrd="0" presId="urn:microsoft.com/office/officeart/2005/8/layout/orgChart1"/>
    <dgm:cxn modelId="{710EF45F-8206-4A97-ACF8-64A5931A8DF6}" srcId="{4463FC30-7761-479C-AFDA-3E776A494D3C}" destId="{8053ACD1-CFAE-4187-ADD9-5F4F6B2C4C25}" srcOrd="1" destOrd="0" parTransId="{5BCDEF03-D90E-4E25-9537-CDCF0609B5ED}" sibTransId="{2F16C6DB-ACC3-450D-93DB-A130519D5D56}"/>
    <dgm:cxn modelId="{D39FDDE9-C44C-4CA9-B7EC-F3DF0E0F2A9D}" type="presOf" srcId="{85B07027-92AF-4EDC-9460-9FFD8758FBC5}" destId="{C4FD3B58-70D2-4323-B174-1198CB3818DE}" srcOrd="0" destOrd="0" presId="urn:microsoft.com/office/officeart/2005/8/layout/orgChart1"/>
    <dgm:cxn modelId="{EEB70293-FAA7-4062-85FD-BFF28B9BC647}" type="presOf" srcId="{CCDD7D3D-C927-4E3F-B4F3-BD404789918A}" destId="{AA22B722-BC8C-45D7-9E7D-D1CF6D81EE0B}" srcOrd="0" destOrd="0" presId="urn:microsoft.com/office/officeart/2005/8/layout/orgChart1"/>
    <dgm:cxn modelId="{0B4156E3-3CB0-4A4B-9D3B-C4A7733431D7}" type="presOf" srcId="{4823363E-D321-473A-A639-1D0B43FBCBC4}" destId="{98933EDE-9E82-47E2-9518-70E80D254629}" srcOrd="0" destOrd="0" presId="urn:microsoft.com/office/officeart/2005/8/layout/orgChart1"/>
    <dgm:cxn modelId="{BB1A3DFC-B9B6-4375-B900-B8DA6FC30042}" type="presParOf" srcId="{06F87867-329D-42AC-AEB6-4D66E714E390}" destId="{741CCD46-AD6D-40BD-B505-C86DAA5EEFC9}" srcOrd="0" destOrd="0" presId="urn:microsoft.com/office/officeart/2005/8/layout/orgChart1"/>
    <dgm:cxn modelId="{5FEC09EF-6B06-4DC7-ACA8-8300661C66C0}" type="presParOf" srcId="{741CCD46-AD6D-40BD-B505-C86DAA5EEFC9}" destId="{5D699EAB-04F7-469B-BFC3-6FB862CB2E16}" srcOrd="0" destOrd="0" presId="urn:microsoft.com/office/officeart/2005/8/layout/orgChart1"/>
    <dgm:cxn modelId="{C294B3D0-560F-4016-92DA-CF3901A863B1}" type="presParOf" srcId="{5D699EAB-04F7-469B-BFC3-6FB862CB2E16}" destId="{AA22B722-BC8C-45D7-9E7D-D1CF6D81EE0B}" srcOrd="0" destOrd="0" presId="urn:microsoft.com/office/officeart/2005/8/layout/orgChart1"/>
    <dgm:cxn modelId="{9701DFBC-7A06-481A-8415-C86933195963}" type="presParOf" srcId="{5D699EAB-04F7-469B-BFC3-6FB862CB2E16}" destId="{66CA1AA5-AD40-4A28-9080-77C03DB04A20}" srcOrd="1" destOrd="0" presId="urn:microsoft.com/office/officeart/2005/8/layout/orgChart1"/>
    <dgm:cxn modelId="{FF77C99C-66EE-47D7-98C0-D3B978BB5C95}" type="presParOf" srcId="{741CCD46-AD6D-40BD-B505-C86DAA5EEFC9}" destId="{6EA16797-9C21-440E-ABEC-790C5DCF909D}" srcOrd="1" destOrd="0" presId="urn:microsoft.com/office/officeart/2005/8/layout/orgChart1"/>
    <dgm:cxn modelId="{9CBF9FE5-5DAC-4ED4-BAA0-100AB85AEDB2}" type="presParOf" srcId="{6EA16797-9C21-440E-ABEC-790C5DCF909D}" destId="{6E908C21-E6C5-43F9-898C-0648444F9E9E}" srcOrd="0" destOrd="0" presId="urn:microsoft.com/office/officeart/2005/8/layout/orgChart1"/>
    <dgm:cxn modelId="{DDA441BD-64D7-4144-8294-EA7B3A8D6F36}" type="presParOf" srcId="{6EA16797-9C21-440E-ABEC-790C5DCF909D}" destId="{2B06E889-0F14-4617-BC91-86A3139EF114}" srcOrd="1" destOrd="0" presId="urn:microsoft.com/office/officeart/2005/8/layout/orgChart1"/>
    <dgm:cxn modelId="{2034B489-6C67-4A88-8FD7-7A643BA0439F}" type="presParOf" srcId="{2B06E889-0F14-4617-BC91-86A3139EF114}" destId="{3D8B0B54-429F-42D2-949B-4E5683ED0F35}" srcOrd="0" destOrd="0" presId="urn:microsoft.com/office/officeart/2005/8/layout/orgChart1"/>
    <dgm:cxn modelId="{381D5345-5441-4C62-B800-EECD362EE8D8}" type="presParOf" srcId="{3D8B0B54-429F-42D2-949B-4E5683ED0F35}" destId="{23ADEB65-C9F4-4D4B-96F5-A0B253441967}" srcOrd="0" destOrd="0" presId="urn:microsoft.com/office/officeart/2005/8/layout/orgChart1"/>
    <dgm:cxn modelId="{A808B97E-3BA3-4B5A-A78E-8F98EC7F828F}" type="presParOf" srcId="{3D8B0B54-429F-42D2-949B-4E5683ED0F35}" destId="{E67CB336-0F88-4D50-92CC-3DD17DCBCD30}" srcOrd="1" destOrd="0" presId="urn:microsoft.com/office/officeart/2005/8/layout/orgChart1"/>
    <dgm:cxn modelId="{F59D9EA5-FE25-40C1-83C2-41F81B406C29}" type="presParOf" srcId="{2B06E889-0F14-4617-BC91-86A3139EF114}" destId="{0C4593FB-DA84-47C9-99B4-9214089E531A}" srcOrd="1" destOrd="0" presId="urn:microsoft.com/office/officeart/2005/8/layout/orgChart1"/>
    <dgm:cxn modelId="{D46C489B-1917-4796-9AA6-EEF671B1C08A}" type="presParOf" srcId="{0C4593FB-DA84-47C9-99B4-9214089E531A}" destId="{47028FAE-F21E-4CB1-8D33-6FE79162AABA}" srcOrd="0" destOrd="0" presId="urn:microsoft.com/office/officeart/2005/8/layout/orgChart1"/>
    <dgm:cxn modelId="{19D8A3EE-854C-4FEC-B19A-E33AC44D3570}" type="presParOf" srcId="{0C4593FB-DA84-47C9-99B4-9214089E531A}" destId="{30AEC1C3-0730-456B-A6FF-2864637CFE03}" srcOrd="1" destOrd="0" presId="urn:microsoft.com/office/officeart/2005/8/layout/orgChart1"/>
    <dgm:cxn modelId="{9684386E-6922-458E-BFC6-A1F05038326E}" type="presParOf" srcId="{30AEC1C3-0730-456B-A6FF-2864637CFE03}" destId="{A86B36D0-6368-4800-9887-7EA2DF116843}" srcOrd="0" destOrd="0" presId="urn:microsoft.com/office/officeart/2005/8/layout/orgChart1"/>
    <dgm:cxn modelId="{6923AEB2-9261-410E-8C71-D34417002504}" type="presParOf" srcId="{A86B36D0-6368-4800-9887-7EA2DF116843}" destId="{98933EDE-9E82-47E2-9518-70E80D254629}" srcOrd="0" destOrd="0" presId="urn:microsoft.com/office/officeart/2005/8/layout/orgChart1"/>
    <dgm:cxn modelId="{19B6CBD9-D421-4A71-94DF-036D76B0AAF1}" type="presParOf" srcId="{A86B36D0-6368-4800-9887-7EA2DF116843}" destId="{FDCA1CDB-0A5E-4280-9FAA-0EA8C6A92FD8}" srcOrd="1" destOrd="0" presId="urn:microsoft.com/office/officeart/2005/8/layout/orgChart1"/>
    <dgm:cxn modelId="{23212162-AF43-4513-8F1B-8D4AE1EBC61A}" type="presParOf" srcId="{30AEC1C3-0730-456B-A6FF-2864637CFE03}" destId="{DD6A3C2E-B804-48F1-856D-4B9819CD98CD}" srcOrd="1" destOrd="0" presId="urn:microsoft.com/office/officeart/2005/8/layout/orgChart1"/>
    <dgm:cxn modelId="{4E2E6319-80A6-4CCE-8BE1-73D6135125FB}" type="presParOf" srcId="{DD6A3C2E-B804-48F1-856D-4B9819CD98CD}" destId="{A68E7EB2-3801-4878-B653-9711C5297B08}" srcOrd="0" destOrd="0" presId="urn:microsoft.com/office/officeart/2005/8/layout/orgChart1"/>
    <dgm:cxn modelId="{BFABD524-866C-4DBC-BE9A-C1FA21A61CC2}" type="presParOf" srcId="{DD6A3C2E-B804-48F1-856D-4B9819CD98CD}" destId="{1A7A221E-EA2C-41E7-A235-2832D9CE0008}" srcOrd="1" destOrd="0" presId="urn:microsoft.com/office/officeart/2005/8/layout/orgChart1"/>
    <dgm:cxn modelId="{77BC561C-2267-4E07-A2BF-021B3604F3C9}" type="presParOf" srcId="{1A7A221E-EA2C-41E7-A235-2832D9CE0008}" destId="{832720F2-FC8E-4DB5-A7D0-AD1F95168B5A}" srcOrd="0" destOrd="0" presId="urn:microsoft.com/office/officeart/2005/8/layout/orgChart1"/>
    <dgm:cxn modelId="{9CBA3515-46B2-4315-8760-E716B19A6121}" type="presParOf" srcId="{832720F2-FC8E-4DB5-A7D0-AD1F95168B5A}" destId="{0D4A8FA9-9B59-4F93-9AA2-FBBDB0F00256}" srcOrd="0" destOrd="0" presId="urn:microsoft.com/office/officeart/2005/8/layout/orgChart1"/>
    <dgm:cxn modelId="{C2F8EED9-E2AF-4CEC-8BDD-B2B14B6843F2}" type="presParOf" srcId="{832720F2-FC8E-4DB5-A7D0-AD1F95168B5A}" destId="{EE5CEC30-847B-4CF6-9035-407EBB8A4479}" srcOrd="1" destOrd="0" presId="urn:microsoft.com/office/officeart/2005/8/layout/orgChart1"/>
    <dgm:cxn modelId="{C299B166-C1BA-41FC-8346-7B55ABFF9486}" type="presParOf" srcId="{1A7A221E-EA2C-41E7-A235-2832D9CE0008}" destId="{F23EF336-ABEA-458B-B92E-83A07B481CE1}" srcOrd="1" destOrd="0" presId="urn:microsoft.com/office/officeart/2005/8/layout/orgChart1"/>
    <dgm:cxn modelId="{18569920-A8F4-473E-BE98-08BA36345FAD}" type="presParOf" srcId="{1A7A221E-EA2C-41E7-A235-2832D9CE0008}" destId="{7A900D70-172C-436A-9437-04523F9AD343}" srcOrd="2" destOrd="0" presId="urn:microsoft.com/office/officeart/2005/8/layout/orgChart1"/>
    <dgm:cxn modelId="{3935EABE-0125-4277-A8B4-0D5E1A1A8FBE}" type="presParOf" srcId="{30AEC1C3-0730-456B-A6FF-2864637CFE03}" destId="{56CB895F-B715-49A3-A2C7-4A5BD37D4B68}" srcOrd="2" destOrd="0" presId="urn:microsoft.com/office/officeart/2005/8/layout/orgChart1"/>
    <dgm:cxn modelId="{A2330A85-E917-4131-BE77-AF1EA6DEED3C}" type="presParOf" srcId="{0C4593FB-DA84-47C9-99B4-9214089E531A}" destId="{61917B44-9FB2-4FEB-8DF0-A3B3D53D322B}" srcOrd="2" destOrd="0" presId="urn:microsoft.com/office/officeart/2005/8/layout/orgChart1"/>
    <dgm:cxn modelId="{8B2AE7A8-2473-43F5-BECA-ACE7219A0B05}" type="presParOf" srcId="{0C4593FB-DA84-47C9-99B4-9214089E531A}" destId="{B6F60B5A-09E2-4BCE-81EF-6C96178E2681}" srcOrd="3" destOrd="0" presId="urn:microsoft.com/office/officeart/2005/8/layout/orgChart1"/>
    <dgm:cxn modelId="{A6852AA5-312D-45BF-A7B6-864CFA6F607E}" type="presParOf" srcId="{B6F60B5A-09E2-4BCE-81EF-6C96178E2681}" destId="{2A2C4565-1CBE-4354-8916-1287263859F1}" srcOrd="0" destOrd="0" presId="urn:microsoft.com/office/officeart/2005/8/layout/orgChart1"/>
    <dgm:cxn modelId="{6CEBADCC-F22F-4AA7-B96B-A8A8F27A364C}" type="presParOf" srcId="{2A2C4565-1CBE-4354-8916-1287263859F1}" destId="{6C9C7518-9D81-4F2B-931F-4FE036A3EE4C}" srcOrd="0" destOrd="0" presId="urn:microsoft.com/office/officeart/2005/8/layout/orgChart1"/>
    <dgm:cxn modelId="{0EAAB99D-DA91-4F24-8714-79F8982D4404}" type="presParOf" srcId="{2A2C4565-1CBE-4354-8916-1287263859F1}" destId="{64B3C5B0-E74E-4D12-BAF5-7820D3CBE3E9}" srcOrd="1" destOrd="0" presId="urn:microsoft.com/office/officeart/2005/8/layout/orgChart1"/>
    <dgm:cxn modelId="{8798D81F-C042-4C30-A8B8-242335408789}" type="presParOf" srcId="{B6F60B5A-09E2-4BCE-81EF-6C96178E2681}" destId="{11CC669F-16FE-4EDD-8D2D-13E685A21BF6}" srcOrd="1" destOrd="0" presId="urn:microsoft.com/office/officeart/2005/8/layout/orgChart1"/>
    <dgm:cxn modelId="{446E6441-4623-4F7E-B281-B292E9A80277}" type="presParOf" srcId="{11CC669F-16FE-4EDD-8D2D-13E685A21BF6}" destId="{C4FD3B58-70D2-4323-B174-1198CB3818DE}" srcOrd="0" destOrd="0" presId="urn:microsoft.com/office/officeart/2005/8/layout/orgChart1"/>
    <dgm:cxn modelId="{082657D5-9F65-46E6-8EF6-47DE42F32BB8}" type="presParOf" srcId="{11CC669F-16FE-4EDD-8D2D-13E685A21BF6}" destId="{192E7CCB-A047-432C-8FD0-0D1A7CA7CE13}" srcOrd="1" destOrd="0" presId="urn:microsoft.com/office/officeart/2005/8/layout/orgChart1"/>
    <dgm:cxn modelId="{FF5D1D89-3999-4152-80F8-F5EA98FC7558}" type="presParOf" srcId="{192E7CCB-A047-432C-8FD0-0D1A7CA7CE13}" destId="{C584EA4F-BCAE-4188-9428-24D97083ADAA}" srcOrd="0" destOrd="0" presId="urn:microsoft.com/office/officeart/2005/8/layout/orgChart1"/>
    <dgm:cxn modelId="{28B5251F-C4AC-4F1B-88B6-B66918F8EBB4}" type="presParOf" srcId="{C584EA4F-BCAE-4188-9428-24D97083ADAA}" destId="{B4C13E5E-ED9C-4518-8C24-7AFEE7B04680}" srcOrd="0" destOrd="0" presId="urn:microsoft.com/office/officeart/2005/8/layout/orgChart1"/>
    <dgm:cxn modelId="{C6880177-DF1F-45ED-9D01-0D18FC3BF811}" type="presParOf" srcId="{C584EA4F-BCAE-4188-9428-24D97083ADAA}" destId="{B07FAFF7-02E6-4F3B-9E07-5E603047A5A8}" srcOrd="1" destOrd="0" presId="urn:microsoft.com/office/officeart/2005/8/layout/orgChart1"/>
    <dgm:cxn modelId="{54F58D2B-D1B9-4BEB-8EC4-E8BB26166443}" type="presParOf" srcId="{192E7CCB-A047-432C-8FD0-0D1A7CA7CE13}" destId="{2C752C38-549D-47B9-97F5-769F5D1B8DF3}" srcOrd="1" destOrd="0" presId="urn:microsoft.com/office/officeart/2005/8/layout/orgChart1"/>
    <dgm:cxn modelId="{793D7D3E-1494-4BE6-85F2-5B66C1A07817}" type="presParOf" srcId="{192E7CCB-A047-432C-8FD0-0D1A7CA7CE13}" destId="{C9E8C0D0-BCF6-4E61-A978-DAE3F4C6371D}" srcOrd="2" destOrd="0" presId="urn:microsoft.com/office/officeart/2005/8/layout/orgChart1"/>
    <dgm:cxn modelId="{8195639C-2FE0-4D6D-8242-F38CCABCC005}" type="presParOf" srcId="{B6F60B5A-09E2-4BCE-81EF-6C96178E2681}" destId="{BD9CA389-84F3-4345-ACC6-4D28430D111A}" srcOrd="2" destOrd="0" presId="urn:microsoft.com/office/officeart/2005/8/layout/orgChart1"/>
    <dgm:cxn modelId="{AD55FA3B-F8B9-45A9-BB94-0D7284DFE4D3}" type="presParOf" srcId="{2B06E889-0F14-4617-BC91-86A3139EF114}" destId="{6E968B9D-28FD-4FDB-8BA2-754C7D224635}" srcOrd="2" destOrd="0" presId="urn:microsoft.com/office/officeart/2005/8/layout/orgChart1"/>
    <dgm:cxn modelId="{C7B1B8A6-F63F-4D37-9B7D-C8E8335F2B40}" type="presParOf" srcId="{741CCD46-AD6D-40BD-B505-C86DAA5EEFC9}" destId="{9FC1C3CD-76ED-4A80-9862-726E9F1760FE}" srcOrd="2" destOrd="0" presId="urn:microsoft.com/office/officeart/2005/8/layout/orgChart1"/>
    <dgm:cxn modelId="{43B60AE3-771D-4543-B230-8BF5FBF0FCBB}" type="presParOf" srcId="{06F87867-329D-42AC-AEB6-4D66E714E390}" destId="{5AE69ED3-E40A-4D5B-85DD-220AF77E2E37}" srcOrd="1" destOrd="0" presId="urn:microsoft.com/office/officeart/2005/8/layout/orgChart1"/>
    <dgm:cxn modelId="{332F067B-A25D-4505-843A-977BB811EA17}" type="presParOf" srcId="{5AE69ED3-E40A-4D5B-85DD-220AF77E2E37}" destId="{DD8A4531-4882-410B-897C-16D5F39FD773}" srcOrd="0" destOrd="0" presId="urn:microsoft.com/office/officeart/2005/8/layout/orgChart1"/>
    <dgm:cxn modelId="{D1AA6C54-0BBD-4AB9-AE8E-5D9CF668128D}" type="presParOf" srcId="{DD8A4531-4882-410B-897C-16D5F39FD773}" destId="{01F30F80-065A-476E-9EED-6159EB1ED7C9}" srcOrd="0" destOrd="0" presId="urn:microsoft.com/office/officeart/2005/8/layout/orgChart1"/>
    <dgm:cxn modelId="{8811DB83-B317-4746-9CF0-27F2B969DA08}" type="presParOf" srcId="{DD8A4531-4882-410B-897C-16D5F39FD773}" destId="{8D9EA0CD-0CCE-487E-8808-203BD4B306E1}" srcOrd="1" destOrd="0" presId="urn:microsoft.com/office/officeart/2005/8/layout/orgChart1"/>
    <dgm:cxn modelId="{3B0DFE3A-6896-4924-8478-ACF97C0455DE}" type="presParOf" srcId="{5AE69ED3-E40A-4D5B-85DD-220AF77E2E37}" destId="{A3EF4AE4-11C5-4BE8-9287-DB334258AB12}" srcOrd="1" destOrd="0" presId="urn:microsoft.com/office/officeart/2005/8/layout/orgChart1"/>
    <dgm:cxn modelId="{34DE1FFC-C803-4B48-9318-6896DE0E26AF}" type="presParOf" srcId="{A3EF4AE4-11C5-4BE8-9287-DB334258AB12}" destId="{861FEEDE-651C-4568-873B-BDDEA19E3C61}" srcOrd="0" destOrd="0" presId="urn:microsoft.com/office/officeart/2005/8/layout/orgChart1"/>
    <dgm:cxn modelId="{8DDE17AA-1A5B-4F2D-9BB6-C563F4DBD670}" type="presParOf" srcId="{A3EF4AE4-11C5-4BE8-9287-DB334258AB12}" destId="{1BDCE4C5-698A-4B76-B77D-070DD4B9E784}" srcOrd="1" destOrd="0" presId="urn:microsoft.com/office/officeart/2005/8/layout/orgChart1"/>
    <dgm:cxn modelId="{87D1CE13-7C4E-4C61-B47A-1DB9CB478B2C}" type="presParOf" srcId="{1BDCE4C5-698A-4B76-B77D-070DD4B9E784}" destId="{A77B0D94-9C29-4774-ABF2-64D629611934}" srcOrd="0" destOrd="0" presId="urn:microsoft.com/office/officeart/2005/8/layout/orgChart1"/>
    <dgm:cxn modelId="{1D464679-0CB6-4C66-8FE9-C80F64CB42ED}" type="presParOf" srcId="{A77B0D94-9C29-4774-ABF2-64D629611934}" destId="{E755CE84-E0BD-41B6-8997-C3914D2A41EB}" srcOrd="0" destOrd="0" presId="urn:microsoft.com/office/officeart/2005/8/layout/orgChart1"/>
    <dgm:cxn modelId="{F6EE37D1-D4EB-4CE5-A2C7-19B387DFFBD1}" type="presParOf" srcId="{A77B0D94-9C29-4774-ABF2-64D629611934}" destId="{1EDB5F9F-6B39-469A-AB15-0FDAB57BD5A2}" srcOrd="1" destOrd="0" presId="urn:microsoft.com/office/officeart/2005/8/layout/orgChart1"/>
    <dgm:cxn modelId="{5E725FEE-A1BE-4E5B-B415-DD4AF9E4FD42}" type="presParOf" srcId="{1BDCE4C5-698A-4B76-B77D-070DD4B9E784}" destId="{7CE535DC-DE12-45C6-A53F-6EBF161200BA}" srcOrd="1" destOrd="0" presId="urn:microsoft.com/office/officeart/2005/8/layout/orgChart1"/>
    <dgm:cxn modelId="{C8D988B4-06B2-442A-A9A2-837E38EA830C}" type="presParOf" srcId="{1BDCE4C5-698A-4B76-B77D-070DD4B9E784}" destId="{F198A08D-A5D9-4449-AE4F-13208F5A8C08}" srcOrd="2" destOrd="0" presId="urn:microsoft.com/office/officeart/2005/8/layout/orgChart1"/>
    <dgm:cxn modelId="{B77F7F2F-12FC-4803-8909-256DFDB4FC9A}" type="presParOf" srcId="{5AE69ED3-E40A-4D5B-85DD-220AF77E2E37}" destId="{EBE47730-1313-4EC4-9770-8F17F2C7F52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EA3A60-B001-4291-9873-C5DF39B22DF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3274596-67D4-47FF-9993-1EDA8C08DA2A}">
      <dgm:prSet phldrT="[Text]"/>
      <dgm:spPr>
        <a:solidFill>
          <a:srgbClr val="0070C0"/>
        </a:solidFill>
      </dgm:spPr>
      <dgm:t>
        <a:bodyPr/>
        <a:lstStyle/>
        <a:p>
          <a:r>
            <a:rPr lang="en-US" dirty="0" smtClean="0"/>
            <a:t>Full-Time Employees</a:t>
          </a:r>
          <a:endParaRPr lang="en-US" dirty="0"/>
        </a:p>
      </dgm:t>
    </dgm:pt>
    <dgm:pt modelId="{196C78BF-986E-495A-9050-2580DF298E71}" type="parTrans" cxnId="{A131539B-3CDC-4605-902C-B88CA6273AA9}">
      <dgm:prSet/>
      <dgm:spPr/>
      <dgm:t>
        <a:bodyPr/>
        <a:lstStyle/>
        <a:p>
          <a:endParaRPr lang="en-US"/>
        </a:p>
      </dgm:t>
    </dgm:pt>
    <dgm:pt modelId="{07446792-6007-4D13-AA6A-4E0A41F468C2}" type="sibTrans" cxnId="{A131539B-3CDC-4605-902C-B88CA6273AA9}">
      <dgm:prSet/>
      <dgm:spPr/>
      <dgm:t>
        <a:bodyPr/>
        <a:lstStyle/>
        <a:p>
          <a:endParaRPr lang="en-US"/>
        </a:p>
      </dgm:t>
    </dgm:pt>
    <dgm:pt modelId="{F4CBDB51-ED50-4393-9F7F-C326F48C3851}">
      <dgm:prSet phldrT="[Text]"/>
      <dgm:spPr>
        <a:solidFill>
          <a:srgbClr val="C00000"/>
        </a:solidFill>
      </dgm:spPr>
      <dgm:t>
        <a:bodyPr/>
        <a:lstStyle/>
        <a:p>
          <a:r>
            <a:rPr lang="en-US" dirty="0" smtClean="0"/>
            <a:t>Not Part-Time	</a:t>
          </a:r>
          <a:endParaRPr lang="en-US" dirty="0"/>
        </a:p>
      </dgm:t>
    </dgm:pt>
    <dgm:pt modelId="{859F09CA-2D3E-4F34-8CDF-FD9A17D8B922}" type="parTrans" cxnId="{FC8869DA-1BE6-4ACD-A7B6-F787B6215A71}">
      <dgm:prSet/>
      <dgm:spPr/>
      <dgm:t>
        <a:bodyPr/>
        <a:lstStyle/>
        <a:p>
          <a:endParaRPr lang="en-US" dirty="0"/>
        </a:p>
      </dgm:t>
    </dgm:pt>
    <dgm:pt modelId="{309CC7FB-736E-47AE-8C7F-2F11CEF14E1C}" type="sibTrans" cxnId="{FC8869DA-1BE6-4ACD-A7B6-F787B6215A71}">
      <dgm:prSet/>
      <dgm:spPr/>
      <dgm:t>
        <a:bodyPr/>
        <a:lstStyle/>
        <a:p>
          <a:endParaRPr lang="en-US"/>
        </a:p>
      </dgm:t>
    </dgm:pt>
    <dgm:pt modelId="{4F2736B0-6232-4156-92AA-83361276A47D}">
      <dgm:prSet phldrT="[Text]"/>
      <dgm:spPr>
        <a:solidFill>
          <a:srgbClr val="C00000"/>
        </a:solidFill>
      </dgm:spPr>
      <dgm:t>
        <a:bodyPr/>
        <a:lstStyle/>
        <a:p>
          <a:r>
            <a:rPr lang="en-US" dirty="0" smtClean="0"/>
            <a:t>Not Seasonal</a:t>
          </a:r>
          <a:endParaRPr lang="en-US" dirty="0"/>
        </a:p>
      </dgm:t>
    </dgm:pt>
    <dgm:pt modelId="{3A1A6515-2746-494B-A148-6C904942F7F6}" type="parTrans" cxnId="{D4D32462-3282-46BC-8EC5-8403D14C159B}">
      <dgm:prSet/>
      <dgm:spPr/>
      <dgm:t>
        <a:bodyPr/>
        <a:lstStyle/>
        <a:p>
          <a:endParaRPr lang="en-US" dirty="0"/>
        </a:p>
      </dgm:t>
    </dgm:pt>
    <dgm:pt modelId="{34E91795-8BD1-4AB1-B69C-82C65DE5AB1C}" type="sibTrans" cxnId="{D4D32462-3282-46BC-8EC5-8403D14C159B}">
      <dgm:prSet/>
      <dgm:spPr/>
      <dgm:t>
        <a:bodyPr/>
        <a:lstStyle/>
        <a:p>
          <a:endParaRPr lang="en-US"/>
        </a:p>
      </dgm:t>
    </dgm:pt>
    <dgm:pt modelId="{C564C8D7-FEA7-4797-9814-5D528C1F9406}">
      <dgm:prSet phldrT="[Text]"/>
      <dgm:spPr>
        <a:solidFill>
          <a:srgbClr val="C00000"/>
        </a:solidFill>
      </dgm:spPr>
      <dgm:t>
        <a:bodyPr/>
        <a:lstStyle/>
        <a:p>
          <a:r>
            <a:rPr lang="en-US" dirty="0" smtClean="0"/>
            <a:t>Not</a:t>
          </a:r>
        </a:p>
        <a:p>
          <a:r>
            <a:rPr lang="en-US" dirty="0" smtClean="0"/>
            <a:t>Temporary</a:t>
          </a:r>
        </a:p>
      </dgm:t>
    </dgm:pt>
    <dgm:pt modelId="{F30606F1-900B-4AA1-B0C1-D1C357F66B4E}" type="parTrans" cxnId="{E93EE96D-CB56-4CC9-ACAE-3CDAA5DB717C}">
      <dgm:prSet/>
      <dgm:spPr/>
      <dgm:t>
        <a:bodyPr/>
        <a:lstStyle/>
        <a:p>
          <a:endParaRPr lang="en-US" dirty="0"/>
        </a:p>
      </dgm:t>
    </dgm:pt>
    <dgm:pt modelId="{0C44B102-8780-4A94-A673-8F15BA797F4A}" type="sibTrans" cxnId="{E93EE96D-CB56-4CC9-ACAE-3CDAA5DB717C}">
      <dgm:prSet/>
      <dgm:spPr/>
      <dgm:t>
        <a:bodyPr/>
        <a:lstStyle/>
        <a:p>
          <a:endParaRPr lang="en-US"/>
        </a:p>
      </dgm:t>
    </dgm:pt>
    <dgm:pt modelId="{B72A0F79-F685-4662-BCCF-93EF9C5F94A2}">
      <dgm:prSet phldrT="[Text]"/>
      <dgm:spPr>
        <a:solidFill>
          <a:srgbClr val="0070C0"/>
        </a:solidFill>
      </dgm:spPr>
      <dgm:t>
        <a:bodyPr/>
        <a:lstStyle/>
        <a:p>
          <a:r>
            <a:rPr lang="en-US" dirty="0" smtClean="0"/>
            <a:t>Dependents</a:t>
          </a:r>
        </a:p>
      </dgm:t>
    </dgm:pt>
    <dgm:pt modelId="{1EE8B992-573F-4C0F-BE41-52E7D37D87B0}" type="parTrans" cxnId="{B5060388-2F00-4E9A-AB4D-31E9FC25010D}">
      <dgm:prSet/>
      <dgm:spPr/>
      <dgm:t>
        <a:bodyPr/>
        <a:lstStyle/>
        <a:p>
          <a:endParaRPr lang="en-US"/>
        </a:p>
      </dgm:t>
    </dgm:pt>
    <dgm:pt modelId="{81037C5E-E939-4DF8-B9E5-70759DB76CB4}" type="sibTrans" cxnId="{B5060388-2F00-4E9A-AB4D-31E9FC25010D}">
      <dgm:prSet/>
      <dgm:spPr/>
      <dgm:t>
        <a:bodyPr/>
        <a:lstStyle/>
        <a:p>
          <a:endParaRPr lang="en-US"/>
        </a:p>
      </dgm:t>
    </dgm:pt>
    <dgm:pt modelId="{8C86AA3F-E4DB-45F5-AF09-34BC3227FCAB}" type="pres">
      <dgm:prSet presAssocID="{ECEA3A60-B001-4291-9873-C5DF39B22DFF}" presName="hierChild1" presStyleCnt="0">
        <dgm:presLayoutVars>
          <dgm:orgChart val="1"/>
          <dgm:chPref val="1"/>
          <dgm:dir/>
          <dgm:animOne val="branch"/>
          <dgm:animLvl val="lvl"/>
          <dgm:resizeHandles/>
        </dgm:presLayoutVars>
      </dgm:prSet>
      <dgm:spPr/>
      <dgm:t>
        <a:bodyPr/>
        <a:lstStyle/>
        <a:p>
          <a:endParaRPr lang="en-US"/>
        </a:p>
      </dgm:t>
    </dgm:pt>
    <dgm:pt modelId="{CF437E0D-4C71-46FE-B4B4-433AFA33F61F}" type="pres">
      <dgm:prSet presAssocID="{43274596-67D4-47FF-9993-1EDA8C08DA2A}" presName="hierRoot1" presStyleCnt="0">
        <dgm:presLayoutVars>
          <dgm:hierBranch val="init"/>
        </dgm:presLayoutVars>
      </dgm:prSet>
      <dgm:spPr/>
    </dgm:pt>
    <dgm:pt modelId="{16DDDFC4-AC2A-40F7-A39E-8EFF73B4CAB6}" type="pres">
      <dgm:prSet presAssocID="{43274596-67D4-47FF-9993-1EDA8C08DA2A}" presName="rootComposite1" presStyleCnt="0"/>
      <dgm:spPr/>
    </dgm:pt>
    <dgm:pt modelId="{C07ADC9D-6D68-4A9B-A40E-1D644C9142D3}" type="pres">
      <dgm:prSet presAssocID="{43274596-67D4-47FF-9993-1EDA8C08DA2A}" presName="rootText1" presStyleLbl="node0" presStyleIdx="0" presStyleCnt="2" custLinFactNeighborX="-78300" custLinFactNeighborY="-8242">
        <dgm:presLayoutVars>
          <dgm:chPref val="3"/>
        </dgm:presLayoutVars>
      </dgm:prSet>
      <dgm:spPr/>
      <dgm:t>
        <a:bodyPr/>
        <a:lstStyle/>
        <a:p>
          <a:endParaRPr lang="en-US"/>
        </a:p>
      </dgm:t>
    </dgm:pt>
    <dgm:pt modelId="{701AED93-10D4-4063-8015-EE9196BC4370}" type="pres">
      <dgm:prSet presAssocID="{43274596-67D4-47FF-9993-1EDA8C08DA2A}" presName="rootConnector1" presStyleLbl="node1" presStyleIdx="0" presStyleCnt="0"/>
      <dgm:spPr/>
      <dgm:t>
        <a:bodyPr/>
        <a:lstStyle/>
        <a:p>
          <a:endParaRPr lang="en-US"/>
        </a:p>
      </dgm:t>
    </dgm:pt>
    <dgm:pt modelId="{4E01D23B-8201-43CB-9CF1-4B7C63A227EB}" type="pres">
      <dgm:prSet presAssocID="{43274596-67D4-47FF-9993-1EDA8C08DA2A}" presName="hierChild2" presStyleCnt="0"/>
      <dgm:spPr/>
    </dgm:pt>
    <dgm:pt modelId="{A60FFD40-2B00-4EC5-BF3C-AE80D7CBB86C}" type="pres">
      <dgm:prSet presAssocID="{859F09CA-2D3E-4F34-8CDF-FD9A17D8B922}" presName="Name37" presStyleLbl="parChTrans1D2" presStyleIdx="0" presStyleCnt="3"/>
      <dgm:spPr/>
      <dgm:t>
        <a:bodyPr/>
        <a:lstStyle/>
        <a:p>
          <a:endParaRPr lang="en-US"/>
        </a:p>
      </dgm:t>
    </dgm:pt>
    <dgm:pt modelId="{76AFAA24-17A7-4D38-921E-77CE24706171}" type="pres">
      <dgm:prSet presAssocID="{F4CBDB51-ED50-4393-9F7F-C326F48C3851}" presName="hierRoot2" presStyleCnt="0">
        <dgm:presLayoutVars>
          <dgm:hierBranch val="init"/>
        </dgm:presLayoutVars>
      </dgm:prSet>
      <dgm:spPr/>
    </dgm:pt>
    <dgm:pt modelId="{6E9DCC18-28FA-41D3-8D52-A35328F2D485}" type="pres">
      <dgm:prSet presAssocID="{F4CBDB51-ED50-4393-9F7F-C326F48C3851}" presName="rootComposite" presStyleCnt="0"/>
      <dgm:spPr/>
    </dgm:pt>
    <dgm:pt modelId="{C8C786A8-09E9-46EF-94BB-CD982963BA9F}" type="pres">
      <dgm:prSet presAssocID="{F4CBDB51-ED50-4393-9F7F-C326F48C3851}" presName="rootText" presStyleLbl="node2" presStyleIdx="0" presStyleCnt="3">
        <dgm:presLayoutVars>
          <dgm:chPref val="3"/>
        </dgm:presLayoutVars>
      </dgm:prSet>
      <dgm:spPr/>
      <dgm:t>
        <a:bodyPr/>
        <a:lstStyle/>
        <a:p>
          <a:endParaRPr lang="en-US"/>
        </a:p>
      </dgm:t>
    </dgm:pt>
    <dgm:pt modelId="{23B69E0E-7B18-4BA1-BEF5-AD514B6D64A6}" type="pres">
      <dgm:prSet presAssocID="{F4CBDB51-ED50-4393-9F7F-C326F48C3851}" presName="rootConnector" presStyleLbl="node2" presStyleIdx="0" presStyleCnt="3"/>
      <dgm:spPr/>
      <dgm:t>
        <a:bodyPr/>
        <a:lstStyle/>
        <a:p>
          <a:endParaRPr lang="en-US"/>
        </a:p>
      </dgm:t>
    </dgm:pt>
    <dgm:pt modelId="{EB0EF0B6-62A8-46AB-BE72-BF021ED70C1A}" type="pres">
      <dgm:prSet presAssocID="{F4CBDB51-ED50-4393-9F7F-C326F48C3851}" presName="hierChild4" presStyleCnt="0"/>
      <dgm:spPr/>
    </dgm:pt>
    <dgm:pt modelId="{6F560F20-7954-465A-B1F5-17F33AE2D2B7}" type="pres">
      <dgm:prSet presAssocID="{F4CBDB51-ED50-4393-9F7F-C326F48C3851}" presName="hierChild5" presStyleCnt="0"/>
      <dgm:spPr/>
    </dgm:pt>
    <dgm:pt modelId="{39E356AF-425C-45B6-B6E4-00C21F6BB39F}" type="pres">
      <dgm:prSet presAssocID="{3A1A6515-2746-494B-A148-6C904942F7F6}" presName="Name37" presStyleLbl="parChTrans1D2" presStyleIdx="1" presStyleCnt="3"/>
      <dgm:spPr/>
      <dgm:t>
        <a:bodyPr/>
        <a:lstStyle/>
        <a:p>
          <a:endParaRPr lang="en-US"/>
        </a:p>
      </dgm:t>
    </dgm:pt>
    <dgm:pt modelId="{94B1FB24-488B-474C-8C40-166422A717E4}" type="pres">
      <dgm:prSet presAssocID="{4F2736B0-6232-4156-92AA-83361276A47D}" presName="hierRoot2" presStyleCnt="0">
        <dgm:presLayoutVars>
          <dgm:hierBranch val="init"/>
        </dgm:presLayoutVars>
      </dgm:prSet>
      <dgm:spPr/>
    </dgm:pt>
    <dgm:pt modelId="{89717C41-1A12-48E7-A064-A8819C21246E}" type="pres">
      <dgm:prSet presAssocID="{4F2736B0-6232-4156-92AA-83361276A47D}" presName="rootComposite" presStyleCnt="0"/>
      <dgm:spPr/>
    </dgm:pt>
    <dgm:pt modelId="{56D8CFA4-609C-4C0B-9AFD-06160B8DEAA6}" type="pres">
      <dgm:prSet presAssocID="{4F2736B0-6232-4156-92AA-83361276A47D}" presName="rootText" presStyleLbl="node2" presStyleIdx="1" presStyleCnt="3">
        <dgm:presLayoutVars>
          <dgm:chPref val="3"/>
        </dgm:presLayoutVars>
      </dgm:prSet>
      <dgm:spPr/>
      <dgm:t>
        <a:bodyPr/>
        <a:lstStyle/>
        <a:p>
          <a:endParaRPr lang="en-US"/>
        </a:p>
      </dgm:t>
    </dgm:pt>
    <dgm:pt modelId="{8C30A3F3-2C5F-452A-8519-2CA64B0670F0}" type="pres">
      <dgm:prSet presAssocID="{4F2736B0-6232-4156-92AA-83361276A47D}" presName="rootConnector" presStyleLbl="node2" presStyleIdx="1" presStyleCnt="3"/>
      <dgm:spPr/>
      <dgm:t>
        <a:bodyPr/>
        <a:lstStyle/>
        <a:p>
          <a:endParaRPr lang="en-US"/>
        </a:p>
      </dgm:t>
    </dgm:pt>
    <dgm:pt modelId="{EB96F640-5DE8-4F5A-B117-2FBB6891CABB}" type="pres">
      <dgm:prSet presAssocID="{4F2736B0-6232-4156-92AA-83361276A47D}" presName="hierChild4" presStyleCnt="0"/>
      <dgm:spPr/>
    </dgm:pt>
    <dgm:pt modelId="{DC7DE22B-04C6-49E5-BB17-29B079D4F37B}" type="pres">
      <dgm:prSet presAssocID="{4F2736B0-6232-4156-92AA-83361276A47D}" presName="hierChild5" presStyleCnt="0"/>
      <dgm:spPr/>
    </dgm:pt>
    <dgm:pt modelId="{53ACA614-7C51-4978-A07A-C6EE80F7D226}" type="pres">
      <dgm:prSet presAssocID="{F30606F1-900B-4AA1-B0C1-D1C357F66B4E}" presName="Name37" presStyleLbl="parChTrans1D2" presStyleIdx="2" presStyleCnt="3"/>
      <dgm:spPr/>
      <dgm:t>
        <a:bodyPr/>
        <a:lstStyle/>
        <a:p>
          <a:endParaRPr lang="en-US"/>
        </a:p>
      </dgm:t>
    </dgm:pt>
    <dgm:pt modelId="{C2B865E4-26B6-473A-ABC9-4B365C189352}" type="pres">
      <dgm:prSet presAssocID="{C564C8D7-FEA7-4797-9814-5D528C1F9406}" presName="hierRoot2" presStyleCnt="0">
        <dgm:presLayoutVars>
          <dgm:hierBranch val="init"/>
        </dgm:presLayoutVars>
      </dgm:prSet>
      <dgm:spPr/>
    </dgm:pt>
    <dgm:pt modelId="{83F71881-C95F-4673-B15C-3EF9E33B62AD}" type="pres">
      <dgm:prSet presAssocID="{C564C8D7-FEA7-4797-9814-5D528C1F9406}" presName="rootComposite" presStyleCnt="0"/>
      <dgm:spPr/>
    </dgm:pt>
    <dgm:pt modelId="{33B8AC25-4154-4CF2-8D07-97D7338B776A}" type="pres">
      <dgm:prSet presAssocID="{C564C8D7-FEA7-4797-9814-5D528C1F9406}" presName="rootText" presStyleLbl="node2" presStyleIdx="2" presStyleCnt="3">
        <dgm:presLayoutVars>
          <dgm:chPref val="3"/>
        </dgm:presLayoutVars>
      </dgm:prSet>
      <dgm:spPr/>
      <dgm:t>
        <a:bodyPr/>
        <a:lstStyle/>
        <a:p>
          <a:endParaRPr lang="en-US"/>
        </a:p>
      </dgm:t>
    </dgm:pt>
    <dgm:pt modelId="{1D962971-7086-43E8-9237-62E5C2A7CE8D}" type="pres">
      <dgm:prSet presAssocID="{C564C8D7-FEA7-4797-9814-5D528C1F9406}" presName="rootConnector" presStyleLbl="node2" presStyleIdx="2" presStyleCnt="3"/>
      <dgm:spPr/>
      <dgm:t>
        <a:bodyPr/>
        <a:lstStyle/>
        <a:p>
          <a:endParaRPr lang="en-US"/>
        </a:p>
      </dgm:t>
    </dgm:pt>
    <dgm:pt modelId="{3634CB77-0DAB-4432-A682-592C4C417CF3}" type="pres">
      <dgm:prSet presAssocID="{C564C8D7-FEA7-4797-9814-5D528C1F9406}" presName="hierChild4" presStyleCnt="0"/>
      <dgm:spPr/>
    </dgm:pt>
    <dgm:pt modelId="{A80124A5-E24B-427F-BF0F-AFAFAF523647}" type="pres">
      <dgm:prSet presAssocID="{C564C8D7-FEA7-4797-9814-5D528C1F9406}" presName="hierChild5" presStyleCnt="0"/>
      <dgm:spPr/>
    </dgm:pt>
    <dgm:pt modelId="{1F1CF163-C5D5-45B6-8FB1-3020FF2A5F38}" type="pres">
      <dgm:prSet presAssocID="{43274596-67D4-47FF-9993-1EDA8C08DA2A}" presName="hierChild3" presStyleCnt="0"/>
      <dgm:spPr/>
    </dgm:pt>
    <dgm:pt modelId="{EA2BFB10-D776-48CF-9166-0FED8129997F}" type="pres">
      <dgm:prSet presAssocID="{B72A0F79-F685-4662-BCCF-93EF9C5F94A2}" presName="hierRoot1" presStyleCnt="0">
        <dgm:presLayoutVars>
          <dgm:hierBranch val="init"/>
        </dgm:presLayoutVars>
      </dgm:prSet>
      <dgm:spPr/>
    </dgm:pt>
    <dgm:pt modelId="{3D7CE72E-571C-4E24-9867-42AB397DB3B6}" type="pres">
      <dgm:prSet presAssocID="{B72A0F79-F685-4662-BCCF-93EF9C5F94A2}" presName="rootComposite1" presStyleCnt="0"/>
      <dgm:spPr/>
    </dgm:pt>
    <dgm:pt modelId="{291A0D70-BB3A-47CE-A1A3-7C055937D87E}" type="pres">
      <dgm:prSet presAssocID="{B72A0F79-F685-4662-BCCF-93EF9C5F94A2}" presName="rootText1" presStyleLbl="node0" presStyleIdx="1" presStyleCnt="2" custLinFactNeighborX="-77958" custLinFactNeighborY="-8242">
        <dgm:presLayoutVars>
          <dgm:chPref val="3"/>
        </dgm:presLayoutVars>
      </dgm:prSet>
      <dgm:spPr/>
      <dgm:t>
        <a:bodyPr/>
        <a:lstStyle/>
        <a:p>
          <a:endParaRPr lang="en-US"/>
        </a:p>
      </dgm:t>
    </dgm:pt>
    <dgm:pt modelId="{61AD6C67-E50B-4B3D-AD0B-DD698D9959E5}" type="pres">
      <dgm:prSet presAssocID="{B72A0F79-F685-4662-BCCF-93EF9C5F94A2}" presName="rootConnector1" presStyleLbl="node1" presStyleIdx="0" presStyleCnt="0"/>
      <dgm:spPr/>
      <dgm:t>
        <a:bodyPr/>
        <a:lstStyle/>
        <a:p>
          <a:endParaRPr lang="en-US"/>
        </a:p>
      </dgm:t>
    </dgm:pt>
    <dgm:pt modelId="{DDA3EA27-06C6-4B7A-9F86-358C8341FCC1}" type="pres">
      <dgm:prSet presAssocID="{B72A0F79-F685-4662-BCCF-93EF9C5F94A2}" presName="hierChild2" presStyleCnt="0"/>
      <dgm:spPr/>
    </dgm:pt>
    <dgm:pt modelId="{1EC7F7AA-7922-4010-845A-A85B97418793}" type="pres">
      <dgm:prSet presAssocID="{B72A0F79-F685-4662-BCCF-93EF9C5F94A2}" presName="hierChild3" presStyleCnt="0"/>
      <dgm:spPr/>
    </dgm:pt>
  </dgm:ptLst>
  <dgm:cxnLst>
    <dgm:cxn modelId="{A131539B-3CDC-4605-902C-B88CA6273AA9}" srcId="{ECEA3A60-B001-4291-9873-C5DF39B22DFF}" destId="{43274596-67D4-47FF-9993-1EDA8C08DA2A}" srcOrd="0" destOrd="0" parTransId="{196C78BF-986E-495A-9050-2580DF298E71}" sibTransId="{07446792-6007-4D13-AA6A-4E0A41F468C2}"/>
    <dgm:cxn modelId="{648919AE-9F95-461D-8103-97D8D2833E4C}" type="presOf" srcId="{B72A0F79-F685-4662-BCCF-93EF9C5F94A2}" destId="{61AD6C67-E50B-4B3D-AD0B-DD698D9959E5}" srcOrd="1" destOrd="0" presId="urn:microsoft.com/office/officeart/2005/8/layout/orgChart1"/>
    <dgm:cxn modelId="{9AA33BBD-8954-47A8-96B1-9EDC51D26EC0}" type="presOf" srcId="{4F2736B0-6232-4156-92AA-83361276A47D}" destId="{56D8CFA4-609C-4C0B-9AFD-06160B8DEAA6}" srcOrd="0" destOrd="0" presId="urn:microsoft.com/office/officeart/2005/8/layout/orgChart1"/>
    <dgm:cxn modelId="{15031C3D-DEFE-4036-A3B3-94D3A324B8F2}" type="presOf" srcId="{3A1A6515-2746-494B-A148-6C904942F7F6}" destId="{39E356AF-425C-45B6-B6E4-00C21F6BB39F}" srcOrd="0" destOrd="0" presId="urn:microsoft.com/office/officeart/2005/8/layout/orgChart1"/>
    <dgm:cxn modelId="{3430CB31-777E-4AB6-BEA6-DE79CFF272AB}" type="presOf" srcId="{43274596-67D4-47FF-9993-1EDA8C08DA2A}" destId="{701AED93-10D4-4063-8015-EE9196BC4370}" srcOrd="1" destOrd="0" presId="urn:microsoft.com/office/officeart/2005/8/layout/orgChart1"/>
    <dgm:cxn modelId="{9C3FCDD1-415F-4F23-A29F-2986460705F3}" type="presOf" srcId="{C564C8D7-FEA7-4797-9814-5D528C1F9406}" destId="{33B8AC25-4154-4CF2-8D07-97D7338B776A}" srcOrd="0" destOrd="0" presId="urn:microsoft.com/office/officeart/2005/8/layout/orgChart1"/>
    <dgm:cxn modelId="{FC8869DA-1BE6-4ACD-A7B6-F787B6215A71}" srcId="{43274596-67D4-47FF-9993-1EDA8C08DA2A}" destId="{F4CBDB51-ED50-4393-9F7F-C326F48C3851}" srcOrd="0" destOrd="0" parTransId="{859F09CA-2D3E-4F34-8CDF-FD9A17D8B922}" sibTransId="{309CC7FB-736E-47AE-8C7F-2F11CEF14E1C}"/>
    <dgm:cxn modelId="{C1B11258-0850-4D2C-B58B-BFCE101DD8A6}" type="presOf" srcId="{859F09CA-2D3E-4F34-8CDF-FD9A17D8B922}" destId="{A60FFD40-2B00-4EC5-BF3C-AE80D7CBB86C}" srcOrd="0" destOrd="0" presId="urn:microsoft.com/office/officeart/2005/8/layout/orgChart1"/>
    <dgm:cxn modelId="{D4D32462-3282-46BC-8EC5-8403D14C159B}" srcId="{43274596-67D4-47FF-9993-1EDA8C08DA2A}" destId="{4F2736B0-6232-4156-92AA-83361276A47D}" srcOrd="1" destOrd="0" parTransId="{3A1A6515-2746-494B-A148-6C904942F7F6}" sibTransId="{34E91795-8BD1-4AB1-B69C-82C65DE5AB1C}"/>
    <dgm:cxn modelId="{15516ABC-B700-4245-A6B1-E429C455BD57}" type="presOf" srcId="{43274596-67D4-47FF-9993-1EDA8C08DA2A}" destId="{C07ADC9D-6D68-4A9B-A40E-1D644C9142D3}" srcOrd="0" destOrd="0" presId="urn:microsoft.com/office/officeart/2005/8/layout/orgChart1"/>
    <dgm:cxn modelId="{E93EE96D-CB56-4CC9-ACAE-3CDAA5DB717C}" srcId="{43274596-67D4-47FF-9993-1EDA8C08DA2A}" destId="{C564C8D7-FEA7-4797-9814-5D528C1F9406}" srcOrd="2" destOrd="0" parTransId="{F30606F1-900B-4AA1-B0C1-D1C357F66B4E}" sibTransId="{0C44B102-8780-4A94-A673-8F15BA797F4A}"/>
    <dgm:cxn modelId="{230652E0-4722-4019-88E0-B48F2DDE5F75}" type="presOf" srcId="{4F2736B0-6232-4156-92AA-83361276A47D}" destId="{8C30A3F3-2C5F-452A-8519-2CA64B0670F0}" srcOrd="1" destOrd="0" presId="urn:microsoft.com/office/officeart/2005/8/layout/orgChart1"/>
    <dgm:cxn modelId="{9BADED0F-B35D-4B3B-9BE5-338F9CD86731}" type="presOf" srcId="{ECEA3A60-B001-4291-9873-C5DF39B22DFF}" destId="{8C86AA3F-E4DB-45F5-AF09-34BC3227FCAB}" srcOrd="0" destOrd="0" presId="urn:microsoft.com/office/officeart/2005/8/layout/orgChart1"/>
    <dgm:cxn modelId="{9FE54A16-88F3-462E-922C-DF640E6CC370}" type="presOf" srcId="{F4CBDB51-ED50-4393-9F7F-C326F48C3851}" destId="{C8C786A8-09E9-46EF-94BB-CD982963BA9F}" srcOrd="0" destOrd="0" presId="urn:microsoft.com/office/officeart/2005/8/layout/orgChart1"/>
    <dgm:cxn modelId="{AFB88FF3-7891-4EF4-8DC4-6CD5BE6DBD28}" type="presOf" srcId="{B72A0F79-F685-4662-BCCF-93EF9C5F94A2}" destId="{291A0D70-BB3A-47CE-A1A3-7C055937D87E}" srcOrd="0" destOrd="0" presId="urn:microsoft.com/office/officeart/2005/8/layout/orgChart1"/>
    <dgm:cxn modelId="{5F632D33-5AEA-4E6A-9BD2-BE5B1C8F5327}" type="presOf" srcId="{C564C8D7-FEA7-4797-9814-5D528C1F9406}" destId="{1D962971-7086-43E8-9237-62E5C2A7CE8D}" srcOrd="1" destOrd="0" presId="urn:microsoft.com/office/officeart/2005/8/layout/orgChart1"/>
    <dgm:cxn modelId="{0FA717FC-F412-4B03-8053-DFF3F37C8491}" type="presOf" srcId="{F4CBDB51-ED50-4393-9F7F-C326F48C3851}" destId="{23B69E0E-7B18-4BA1-BEF5-AD514B6D64A6}" srcOrd="1" destOrd="0" presId="urn:microsoft.com/office/officeart/2005/8/layout/orgChart1"/>
    <dgm:cxn modelId="{B5060388-2F00-4E9A-AB4D-31E9FC25010D}" srcId="{ECEA3A60-B001-4291-9873-C5DF39B22DFF}" destId="{B72A0F79-F685-4662-BCCF-93EF9C5F94A2}" srcOrd="1" destOrd="0" parTransId="{1EE8B992-573F-4C0F-BE41-52E7D37D87B0}" sibTransId="{81037C5E-E939-4DF8-B9E5-70759DB76CB4}"/>
    <dgm:cxn modelId="{A82175F6-DDB0-48F1-AB5A-683BA915E0E1}" type="presOf" srcId="{F30606F1-900B-4AA1-B0C1-D1C357F66B4E}" destId="{53ACA614-7C51-4978-A07A-C6EE80F7D226}" srcOrd="0" destOrd="0" presId="urn:microsoft.com/office/officeart/2005/8/layout/orgChart1"/>
    <dgm:cxn modelId="{9BED604D-0D89-49FB-97F5-9D14672DC226}" type="presParOf" srcId="{8C86AA3F-E4DB-45F5-AF09-34BC3227FCAB}" destId="{CF437E0D-4C71-46FE-B4B4-433AFA33F61F}" srcOrd="0" destOrd="0" presId="urn:microsoft.com/office/officeart/2005/8/layout/orgChart1"/>
    <dgm:cxn modelId="{5B350074-DDEA-4457-BA7F-791A02EE7A0B}" type="presParOf" srcId="{CF437E0D-4C71-46FE-B4B4-433AFA33F61F}" destId="{16DDDFC4-AC2A-40F7-A39E-8EFF73B4CAB6}" srcOrd="0" destOrd="0" presId="urn:microsoft.com/office/officeart/2005/8/layout/orgChart1"/>
    <dgm:cxn modelId="{4232F586-4F3A-4BDA-B674-7D4AEDA1EC15}" type="presParOf" srcId="{16DDDFC4-AC2A-40F7-A39E-8EFF73B4CAB6}" destId="{C07ADC9D-6D68-4A9B-A40E-1D644C9142D3}" srcOrd="0" destOrd="0" presId="urn:microsoft.com/office/officeart/2005/8/layout/orgChart1"/>
    <dgm:cxn modelId="{73B7A2AE-6453-4FF2-BAFE-3E15799B2D12}" type="presParOf" srcId="{16DDDFC4-AC2A-40F7-A39E-8EFF73B4CAB6}" destId="{701AED93-10D4-4063-8015-EE9196BC4370}" srcOrd="1" destOrd="0" presId="urn:microsoft.com/office/officeart/2005/8/layout/orgChart1"/>
    <dgm:cxn modelId="{2E9BFAA8-DAB7-40B2-95C1-F6D4089D3492}" type="presParOf" srcId="{CF437E0D-4C71-46FE-B4B4-433AFA33F61F}" destId="{4E01D23B-8201-43CB-9CF1-4B7C63A227EB}" srcOrd="1" destOrd="0" presId="urn:microsoft.com/office/officeart/2005/8/layout/orgChart1"/>
    <dgm:cxn modelId="{C464F15F-8DE1-4176-A54C-03485C6F3262}" type="presParOf" srcId="{4E01D23B-8201-43CB-9CF1-4B7C63A227EB}" destId="{A60FFD40-2B00-4EC5-BF3C-AE80D7CBB86C}" srcOrd="0" destOrd="0" presId="urn:microsoft.com/office/officeart/2005/8/layout/orgChart1"/>
    <dgm:cxn modelId="{B23384E6-4CE7-44B2-B381-44E72F39EF74}" type="presParOf" srcId="{4E01D23B-8201-43CB-9CF1-4B7C63A227EB}" destId="{76AFAA24-17A7-4D38-921E-77CE24706171}" srcOrd="1" destOrd="0" presId="urn:microsoft.com/office/officeart/2005/8/layout/orgChart1"/>
    <dgm:cxn modelId="{741F177A-BD94-4CCB-85AE-81447AB79D52}" type="presParOf" srcId="{76AFAA24-17A7-4D38-921E-77CE24706171}" destId="{6E9DCC18-28FA-41D3-8D52-A35328F2D485}" srcOrd="0" destOrd="0" presId="urn:microsoft.com/office/officeart/2005/8/layout/orgChart1"/>
    <dgm:cxn modelId="{A12CDAF0-60F9-42A1-BFF5-BAE8A866379F}" type="presParOf" srcId="{6E9DCC18-28FA-41D3-8D52-A35328F2D485}" destId="{C8C786A8-09E9-46EF-94BB-CD982963BA9F}" srcOrd="0" destOrd="0" presId="urn:microsoft.com/office/officeart/2005/8/layout/orgChart1"/>
    <dgm:cxn modelId="{D89158CE-639E-4669-831B-77EEEC7F19C1}" type="presParOf" srcId="{6E9DCC18-28FA-41D3-8D52-A35328F2D485}" destId="{23B69E0E-7B18-4BA1-BEF5-AD514B6D64A6}" srcOrd="1" destOrd="0" presId="urn:microsoft.com/office/officeart/2005/8/layout/orgChart1"/>
    <dgm:cxn modelId="{DC07CA8E-6733-49AB-88AF-C164940F6D06}" type="presParOf" srcId="{76AFAA24-17A7-4D38-921E-77CE24706171}" destId="{EB0EF0B6-62A8-46AB-BE72-BF021ED70C1A}" srcOrd="1" destOrd="0" presId="urn:microsoft.com/office/officeart/2005/8/layout/orgChart1"/>
    <dgm:cxn modelId="{D8871D3B-7EA3-46F6-923D-736854C5915F}" type="presParOf" srcId="{76AFAA24-17A7-4D38-921E-77CE24706171}" destId="{6F560F20-7954-465A-B1F5-17F33AE2D2B7}" srcOrd="2" destOrd="0" presId="urn:microsoft.com/office/officeart/2005/8/layout/orgChart1"/>
    <dgm:cxn modelId="{BB810AD4-EA2C-45CE-B560-E7DB37552D28}" type="presParOf" srcId="{4E01D23B-8201-43CB-9CF1-4B7C63A227EB}" destId="{39E356AF-425C-45B6-B6E4-00C21F6BB39F}" srcOrd="2" destOrd="0" presId="urn:microsoft.com/office/officeart/2005/8/layout/orgChart1"/>
    <dgm:cxn modelId="{80179A45-F836-466B-AB50-9E0553157725}" type="presParOf" srcId="{4E01D23B-8201-43CB-9CF1-4B7C63A227EB}" destId="{94B1FB24-488B-474C-8C40-166422A717E4}" srcOrd="3" destOrd="0" presId="urn:microsoft.com/office/officeart/2005/8/layout/orgChart1"/>
    <dgm:cxn modelId="{3214FA41-5976-4121-B035-4E3F422F439F}" type="presParOf" srcId="{94B1FB24-488B-474C-8C40-166422A717E4}" destId="{89717C41-1A12-48E7-A064-A8819C21246E}" srcOrd="0" destOrd="0" presId="urn:microsoft.com/office/officeart/2005/8/layout/orgChart1"/>
    <dgm:cxn modelId="{1BEB11C3-C8FE-404C-AB3F-D2643CB1358C}" type="presParOf" srcId="{89717C41-1A12-48E7-A064-A8819C21246E}" destId="{56D8CFA4-609C-4C0B-9AFD-06160B8DEAA6}" srcOrd="0" destOrd="0" presId="urn:microsoft.com/office/officeart/2005/8/layout/orgChart1"/>
    <dgm:cxn modelId="{E810336E-A18C-4700-8836-F6E8C498B043}" type="presParOf" srcId="{89717C41-1A12-48E7-A064-A8819C21246E}" destId="{8C30A3F3-2C5F-452A-8519-2CA64B0670F0}" srcOrd="1" destOrd="0" presId="urn:microsoft.com/office/officeart/2005/8/layout/orgChart1"/>
    <dgm:cxn modelId="{FFE2584A-5D96-4CF5-9074-5C5CA258BD33}" type="presParOf" srcId="{94B1FB24-488B-474C-8C40-166422A717E4}" destId="{EB96F640-5DE8-4F5A-B117-2FBB6891CABB}" srcOrd="1" destOrd="0" presId="urn:microsoft.com/office/officeart/2005/8/layout/orgChart1"/>
    <dgm:cxn modelId="{DB8D0636-6189-49D8-BF95-9D1D7F1F7F16}" type="presParOf" srcId="{94B1FB24-488B-474C-8C40-166422A717E4}" destId="{DC7DE22B-04C6-49E5-BB17-29B079D4F37B}" srcOrd="2" destOrd="0" presId="urn:microsoft.com/office/officeart/2005/8/layout/orgChart1"/>
    <dgm:cxn modelId="{3D443F92-EBEE-4273-BD28-9C7DD69FA095}" type="presParOf" srcId="{4E01D23B-8201-43CB-9CF1-4B7C63A227EB}" destId="{53ACA614-7C51-4978-A07A-C6EE80F7D226}" srcOrd="4" destOrd="0" presId="urn:microsoft.com/office/officeart/2005/8/layout/orgChart1"/>
    <dgm:cxn modelId="{9B3B2D6B-7246-4D04-9A6D-E9CADCECA570}" type="presParOf" srcId="{4E01D23B-8201-43CB-9CF1-4B7C63A227EB}" destId="{C2B865E4-26B6-473A-ABC9-4B365C189352}" srcOrd="5" destOrd="0" presId="urn:microsoft.com/office/officeart/2005/8/layout/orgChart1"/>
    <dgm:cxn modelId="{7B7D750C-88DC-4F4A-8B59-E785F8D57B4E}" type="presParOf" srcId="{C2B865E4-26B6-473A-ABC9-4B365C189352}" destId="{83F71881-C95F-4673-B15C-3EF9E33B62AD}" srcOrd="0" destOrd="0" presId="urn:microsoft.com/office/officeart/2005/8/layout/orgChart1"/>
    <dgm:cxn modelId="{56DC5DDB-69F0-4C61-A154-0EA3105EC8DF}" type="presParOf" srcId="{83F71881-C95F-4673-B15C-3EF9E33B62AD}" destId="{33B8AC25-4154-4CF2-8D07-97D7338B776A}" srcOrd="0" destOrd="0" presId="urn:microsoft.com/office/officeart/2005/8/layout/orgChart1"/>
    <dgm:cxn modelId="{8C86ACDD-839D-4F76-B179-1FDD57197692}" type="presParOf" srcId="{83F71881-C95F-4673-B15C-3EF9E33B62AD}" destId="{1D962971-7086-43E8-9237-62E5C2A7CE8D}" srcOrd="1" destOrd="0" presId="urn:microsoft.com/office/officeart/2005/8/layout/orgChart1"/>
    <dgm:cxn modelId="{C105766C-D58E-4BB0-B8CB-702ABA245407}" type="presParOf" srcId="{C2B865E4-26B6-473A-ABC9-4B365C189352}" destId="{3634CB77-0DAB-4432-A682-592C4C417CF3}" srcOrd="1" destOrd="0" presId="urn:microsoft.com/office/officeart/2005/8/layout/orgChart1"/>
    <dgm:cxn modelId="{426361FF-292E-430F-A7FB-5D88B2E89CC9}" type="presParOf" srcId="{C2B865E4-26B6-473A-ABC9-4B365C189352}" destId="{A80124A5-E24B-427F-BF0F-AFAFAF523647}" srcOrd="2" destOrd="0" presId="urn:microsoft.com/office/officeart/2005/8/layout/orgChart1"/>
    <dgm:cxn modelId="{A0290B7F-3014-4793-8C47-9E70FCE0EEBA}" type="presParOf" srcId="{CF437E0D-4C71-46FE-B4B4-433AFA33F61F}" destId="{1F1CF163-C5D5-45B6-8FB1-3020FF2A5F38}" srcOrd="2" destOrd="0" presId="urn:microsoft.com/office/officeart/2005/8/layout/orgChart1"/>
    <dgm:cxn modelId="{424D7F46-782E-41FF-B58C-2863886AE33E}" type="presParOf" srcId="{8C86AA3F-E4DB-45F5-AF09-34BC3227FCAB}" destId="{EA2BFB10-D776-48CF-9166-0FED8129997F}" srcOrd="1" destOrd="0" presId="urn:microsoft.com/office/officeart/2005/8/layout/orgChart1"/>
    <dgm:cxn modelId="{0BB4CD15-501D-4FEC-AB62-96E63DD63750}" type="presParOf" srcId="{EA2BFB10-D776-48CF-9166-0FED8129997F}" destId="{3D7CE72E-571C-4E24-9867-42AB397DB3B6}" srcOrd="0" destOrd="0" presId="urn:microsoft.com/office/officeart/2005/8/layout/orgChart1"/>
    <dgm:cxn modelId="{429007FF-216E-4FCD-9776-C256FE799175}" type="presParOf" srcId="{3D7CE72E-571C-4E24-9867-42AB397DB3B6}" destId="{291A0D70-BB3A-47CE-A1A3-7C055937D87E}" srcOrd="0" destOrd="0" presId="urn:microsoft.com/office/officeart/2005/8/layout/orgChart1"/>
    <dgm:cxn modelId="{88137688-7486-46DC-ACE6-E48AB0321569}" type="presParOf" srcId="{3D7CE72E-571C-4E24-9867-42AB397DB3B6}" destId="{61AD6C67-E50B-4B3D-AD0B-DD698D9959E5}" srcOrd="1" destOrd="0" presId="urn:microsoft.com/office/officeart/2005/8/layout/orgChart1"/>
    <dgm:cxn modelId="{ADE36E9C-29CF-44EE-8582-5C374800D461}" type="presParOf" srcId="{EA2BFB10-D776-48CF-9166-0FED8129997F}" destId="{DDA3EA27-06C6-4B7A-9F86-358C8341FCC1}" srcOrd="1" destOrd="0" presId="urn:microsoft.com/office/officeart/2005/8/layout/orgChart1"/>
    <dgm:cxn modelId="{5F068947-D13A-4C51-8EC1-5D2E717CAF3C}" type="presParOf" srcId="{EA2BFB10-D776-48CF-9166-0FED8129997F}" destId="{1EC7F7AA-7922-4010-845A-A85B9741879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766E1-B693-4EA9-822A-F7704EFEBFC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E2B4B9B-A712-447F-91A9-4AE3D66DDC9E}">
      <dgm:prSet phldrT="[Text]"/>
      <dgm:spPr>
        <a:solidFill>
          <a:srgbClr val="0070C0"/>
        </a:solidFill>
      </dgm:spPr>
      <dgm:t>
        <a:bodyPr/>
        <a:lstStyle/>
        <a:p>
          <a:r>
            <a:rPr lang="en-US" dirty="0" smtClean="0"/>
            <a:t>Full-Time Employees</a:t>
          </a:r>
          <a:endParaRPr lang="en-US" dirty="0"/>
        </a:p>
      </dgm:t>
    </dgm:pt>
    <dgm:pt modelId="{58A649F6-C10F-4B42-A3D4-A20E6A6AA382}" type="parTrans" cxnId="{11BC6FB4-49F5-4EDE-B9E9-2EBC3F663AFA}">
      <dgm:prSet/>
      <dgm:spPr/>
      <dgm:t>
        <a:bodyPr/>
        <a:lstStyle/>
        <a:p>
          <a:endParaRPr lang="en-US"/>
        </a:p>
      </dgm:t>
    </dgm:pt>
    <dgm:pt modelId="{32343829-E7A4-4366-9A4D-191FA29F662A}" type="sibTrans" cxnId="{11BC6FB4-49F5-4EDE-B9E9-2EBC3F663AFA}">
      <dgm:prSet/>
      <dgm:spPr/>
      <dgm:t>
        <a:bodyPr/>
        <a:lstStyle/>
        <a:p>
          <a:endParaRPr lang="en-US"/>
        </a:p>
      </dgm:t>
    </dgm:pt>
    <dgm:pt modelId="{0BB0A813-8BF9-4AC7-9A5E-8DA5FBAB1543}">
      <dgm:prSet phldrT="[Text]"/>
      <dgm:spPr>
        <a:solidFill>
          <a:srgbClr val="C00000"/>
        </a:solidFill>
      </dgm:spPr>
      <dgm:t>
        <a:bodyPr/>
        <a:lstStyle/>
        <a:p>
          <a:r>
            <a:rPr lang="en-US" dirty="0" smtClean="0"/>
            <a:t>Not Dependents</a:t>
          </a:r>
          <a:endParaRPr lang="en-US" dirty="0"/>
        </a:p>
      </dgm:t>
    </dgm:pt>
    <dgm:pt modelId="{9D108CFC-CAE5-42DC-AC2C-D129C4270AE7}" type="parTrans" cxnId="{C74F9A2C-1E01-4E60-A17E-51BF33EDA12D}">
      <dgm:prSet/>
      <dgm:spPr/>
      <dgm:t>
        <a:bodyPr/>
        <a:lstStyle/>
        <a:p>
          <a:endParaRPr lang="en-US" dirty="0"/>
        </a:p>
      </dgm:t>
    </dgm:pt>
    <dgm:pt modelId="{89F28958-15E3-4BB8-93A3-B476D90ACFCB}" type="sibTrans" cxnId="{C74F9A2C-1E01-4E60-A17E-51BF33EDA12D}">
      <dgm:prSet/>
      <dgm:spPr/>
      <dgm:t>
        <a:bodyPr/>
        <a:lstStyle/>
        <a:p>
          <a:endParaRPr lang="en-US"/>
        </a:p>
      </dgm:t>
    </dgm:pt>
    <dgm:pt modelId="{B106CC97-6504-4AD8-9DBD-9475C3DC07B5}">
      <dgm:prSet phldrT="[Text]"/>
      <dgm:spPr>
        <a:solidFill>
          <a:srgbClr val="C00000"/>
        </a:solidFill>
      </dgm:spPr>
      <dgm:t>
        <a:bodyPr/>
        <a:lstStyle/>
        <a:p>
          <a:r>
            <a:rPr lang="en-US" dirty="0" smtClean="0"/>
            <a:t>Not Part-Time</a:t>
          </a:r>
          <a:endParaRPr lang="en-US" dirty="0"/>
        </a:p>
      </dgm:t>
    </dgm:pt>
    <dgm:pt modelId="{E974CA02-1747-4009-9216-B851A57E35FD}" type="parTrans" cxnId="{58C96B38-21D8-4A12-97E7-7B268A277E4C}">
      <dgm:prSet/>
      <dgm:spPr/>
      <dgm:t>
        <a:bodyPr/>
        <a:lstStyle/>
        <a:p>
          <a:endParaRPr lang="en-US" dirty="0"/>
        </a:p>
      </dgm:t>
    </dgm:pt>
    <dgm:pt modelId="{11760A47-EA0F-4DBA-B61A-6E66876A06AC}" type="sibTrans" cxnId="{58C96B38-21D8-4A12-97E7-7B268A277E4C}">
      <dgm:prSet/>
      <dgm:spPr/>
      <dgm:t>
        <a:bodyPr/>
        <a:lstStyle/>
        <a:p>
          <a:endParaRPr lang="en-US"/>
        </a:p>
      </dgm:t>
    </dgm:pt>
    <dgm:pt modelId="{D2E33785-56FA-4329-8360-5335CFE90553}">
      <dgm:prSet phldrT="[Text]"/>
      <dgm:spPr>
        <a:solidFill>
          <a:srgbClr val="C00000"/>
        </a:solidFill>
      </dgm:spPr>
      <dgm:t>
        <a:bodyPr/>
        <a:lstStyle/>
        <a:p>
          <a:r>
            <a:rPr lang="en-US" dirty="0" smtClean="0"/>
            <a:t>Not Temporary or Seasonal</a:t>
          </a:r>
          <a:endParaRPr lang="en-US" dirty="0"/>
        </a:p>
      </dgm:t>
    </dgm:pt>
    <dgm:pt modelId="{D1AD48EC-233E-45C6-9B35-789E3B7E92FD}" type="parTrans" cxnId="{A1DD064E-78D4-4E75-83C7-4CB51038901D}">
      <dgm:prSet/>
      <dgm:spPr/>
      <dgm:t>
        <a:bodyPr/>
        <a:lstStyle/>
        <a:p>
          <a:endParaRPr lang="en-US" dirty="0"/>
        </a:p>
      </dgm:t>
    </dgm:pt>
    <dgm:pt modelId="{EA3A58AA-74CF-498B-935B-BF22036A567C}" type="sibTrans" cxnId="{A1DD064E-78D4-4E75-83C7-4CB51038901D}">
      <dgm:prSet/>
      <dgm:spPr/>
      <dgm:t>
        <a:bodyPr/>
        <a:lstStyle/>
        <a:p>
          <a:endParaRPr lang="en-US"/>
        </a:p>
      </dgm:t>
    </dgm:pt>
    <dgm:pt modelId="{2772227A-0A73-410F-9C41-A0652EF615E9}" type="pres">
      <dgm:prSet presAssocID="{AE0766E1-B693-4EA9-822A-F7704EFEBFC5}" presName="hierChild1" presStyleCnt="0">
        <dgm:presLayoutVars>
          <dgm:orgChart val="1"/>
          <dgm:chPref val="1"/>
          <dgm:dir/>
          <dgm:animOne val="branch"/>
          <dgm:animLvl val="lvl"/>
          <dgm:resizeHandles/>
        </dgm:presLayoutVars>
      </dgm:prSet>
      <dgm:spPr/>
      <dgm:t>
        <a:bodyPr/>
        <a:lstStyle/>
        <a:p>
          <a:endParaRPr lang="en-US"/>
        </a:p>
      </dgm:t>
    </dgm:pt>
    <dgm:pt modelId="{ADABCC6D-5769-4B9B-9A8F-28DACFBB89E9}" type="pres">
      <dgm:prSet presAssocID="{2E2B4B9B-A712-447F-91A9-4AE3D66DDC9E}" presName="hierRoot1" presStyleCnt="0">
        <dgm:presLayoutVars>
          <dgm:hierBranch val="init"/>
        </dgm:presLayoutVars>
      </dgm:prSet>
      <dgm:spPr/>
    </dgm:pt>
    <dgm:pt modelId="{82EE8441-2A96-4197-9A11-A08F1B021613}" type="pres">
      <dgm:prSet presAssocID="{2E2B4B9B-A712-447F-91A9-4AE3D66DDC9E}" presName="rootComposite1" presStyleCnt="0"/>
      <dgm:spPr/>
    </dgm:pt>
    <dgm:pt modelId="{F62383DF-281F-4C2C-83E2-C1CCB24AC6C2}" type="pres">
      <dgm:prSet presAssocID="{2E2B4B9B-A712-447F-91A9-4AE3D66DDC9E}" presName="rootText1" presStyleLbl="node0" presStyleIdx="0" presStyleCnt="1">
        <dgm:presLayoutVars>
          <dgm:chPref val="3"/>
        </dgm:presLayoutVars>
      </dgm:prSet>
      <dgm:spPr/>
      <dgm:t>
        <a:bodyPr/>
        <a:lstStyle/>
        <a:p>
          <a:endParaRPr lang="en-US"/>
        </a:p>
      </dgm:t>
    </dgm:pt>
    <dgm:pt modelId="{603C7097-6907-4DDF-B1A4-709D61299CF7}" type="pres">
      <dgm:prSet presAssocID="{2E2B4B9B-A712-447F-91A9-4AE3D66DDC9E}" presName="rootConnector1" presStyleLbl="node1" presStyleIdx="0" presStyleCnt="0"/>
      <dgm:spPr/>
      <dgm:t>
        <a:bodyPr/>
        <a:lstStyle/>
        <a:p>
          <a:endParaRPr lang="en-US"/>
        </a:p>
      </dgm:t>
    </dgm:pt>
    <dgm:pt modelId="{EA9850FB-72ED-400C-8156-C7E636EF8268}" type="pres">
      <dgm:prSet presAssocID="{2E2B4B9B-A712-447F-91A9-4AE3D66DDC9E}" presName="hierChild2" presStyleCnt="0"/>
      <dgm:spPr/>
    </dgm:pt>
    <dgm:pt modelId="{954C4FE3-EF27-46A5-9288-13E710B80BB0}" type="pres">
      <dgm:prSet presAssocID="{9D108CFC-CAE5-42DC-AC2C-D129C4270AE7}" presName="Name37" presStyleLbl="parChTrans1D2" presStyleIdx="0" presStyleCnt="3"/>
      <dgm:spPr/>
      <dgm:t>
        <a:bodyPr/>
        <a:lstStyle/>
        <a:p>
          <a:endParaRPr lang="en-US"/>
        </a:p>
      </dgm:t>
    </dgm:pt>
    <dgm:pt modelId="{FCBC139E-29F4-4B9C-B9AC-C35A9BFBEB52}" type="pres">
      <dgm:prSet presAssocID="{0BB0A813-8BF9-4AC7-9A5E-8DA5FBAB1543}" presName="hierRoot2" presStyleCnt="0">
        <dgm:presLayoutVars>
          <dgm:hierBranch val="init"/>
        </dgm:presLayoutVars>
      </dgm:prSet>
      <dgm:spPr/>
    </dgm:pt>
    <dgm:pt modelId="{B3BD9F09-995A-470B-A448-BCE4AC37AD25}" type="pres">
      <dgm:prSet presAssocID="{0BB0A813-8BF9-4AC7-9A5E-8DA5FBAB1543}" presName="rootComposite" presStyleCnt="0"/>
      <dgm:spPr/>
    </dgm:pt>
    <dgm:pt modelId="{D21D1DBA-3235-4205-9296-5849FDB4DA57}" type="pres">
      <dgm:prSet presAssocID="{0BB0A813-8BF9-4AC7-9A5E-8DA5FBAB1543}" presName="rootText" presStyleLbl="node2" presStyleIdx="0" presStyleCnt="3">
        <dgm:presLayoutVars>
          <dgm:chPref val="3"/>
        </dgm:presLayoutVars>
      </dgm:prSet>
      <dgm:spPr/>
      <dgm:t>
        <a:bodyPr/>
        <a:lstStyle/>
        <a:p>
          <a:endParaRPr lang="en-US"/>
        </a:p>
      </dgm:t>
    </dgm:pt>
    <dgm:pt modelId="{4CE6564D-1477-403F-A365-5B8C9FAC5A31}" type="pres">
      <dgm:prSet presAssocID="{0BB0A813-8BF9-4AC7-9A5E-8DA5FBAB1543}" presName="rootConnector" presStyleLbl="node2" presStyleIdx="0" presStyleCnt="3"/>
      <dgm:spPr/>
      <dgm:t>
        <a:bodyPr/>
        <a:lstStyle/>
        <a:p>
          <a:endParaRPr lang="en-US"/>
        </a:p>
      </dgm:t>
    </dgm:pt>
    <dgm:pt modelId="{2D95F5D4-2919-45D0-B43B-A81C81073D27}" type="pres">
      <dgm:prSet presAssocID="{0BB0A813-8BF9-4AC7-9A5E-8DA5FBAB1543}" presName="hierChild4" presStyleCnt="0"/>
      <dgm:spPr/>
    </dgm:pt>
    <dgm:pt modelId="{D4B174A9-F3AC-47E1-83F2-4727692CB1F7}" type="pres">
      <dgm:prSet presAssocID="{0BB0A813-8BF9-4AC7-9A5E-8DA5FBAB1543}" presName="hierChild5" presStyleCnt="0"/>
      <dgm:spPr/>
    </dgm:pt>
    <dgm:pt modelId="{68652EAB-0F8C-437E-9861-518E2992E479}" type="pres">
      <dgm:prSet presAssocID="{E974CA02-1747-4009-9216-B851A57E35FD}" presName="Name37" presStyleLbl="parChTrans1D2" presStyleIdx="1" presStyleCnt="3"/>
      <dgm:spPr/>
      <dgm:t>
        <a:bodyPr/>
        <a:lstStyle/>
        <a:p>
          <a:endParaRPr lang="en-US"/>
        </a:p>
      </dgm:t>
    </dgm:pt>
    <dgm:pt modelId="{010A9C8E-FBF4-4268-B81C-77BAB06E1758}" type="pres">
      <dgm:prSet presAssocID="{B106CC97-6504-4AD8-9DBD-9475C3DC07B5}" presName="hierRoot2" presStyleCnt="0">
        <dgm:presLayoutVars>
          <dgm:hierBranch val="init"/>
        </dgm:presLayoutVars>
      </dgm:prSet>
      <dgm:spPr/>
    </dgm:pt>
    <dgm:pt modelId="{B710031D-ECDC-4B67-BC04-496C25800262}" type="pres">
      <dgm:prSet presAssocID="{B106CC97-6504-4AD8-9DBD-9475C3DC07B5}" presName="rootComposite" presStyleCnt="0"/>
      <dgm:spPr/>
    </dgm:pt>
    <dgm:pt modelId="{EDE663EA-7163-4DCD-9DFC-5B302D6ACF2E}" type="pres">
      <dgm:prSet presAssocID="{B106CC97-6504-4AD8-9DBD-9475C3DC07B5}" presName="rootText" presStyleLbl="node2" presStyleIdx="1" presStyleCnt="3">
        <dgm:presLayoutVars>
          <dgm:chPref val="3"/>
        </dgm:presLayoutVars>
      </dgm:prSet>
      <dgm:spPr/>
      <dgm:t>
        <a:bodyPr/>
        <a:lstStyle/>
        <a:p>
          <a:endParaRPr lang="en-US"/>
        </a:p>
      </dgm:t>
    </dgm:pt>
    <dgm:pt modelId="{7DC856E7-7FC8-4068-80A9-4924D6E81A7F}" type="pres">
      <dgm:prSet presAssocID="{B106CC97-6504-4AD8-9DBD-9475C3DC07B5}" presName="rootConnector" presStyleLbl="node2" presStyleIdx="1" presStyleCnt="3"/>
      <dgm:spPr/>
      <dgm:t>
        <a:bodyPr/>
        <a:lstStyle/>
        <a:p>
          <a:endParaRPr lang="en-US"/>
        </a:p>
      </dgm:t>
    </dgm:pt>
    <dgm:pt modelId="{75571273-CEED-4CB7-95AF-FCFD962FCC31}" type="pres">
      <dgm:prSet presAssocID="{B106CC97-6504-4AD8-9DBD-9475C3DC07B5}" presName="hierChild4" presStyleCnt="0"/>
      <dgm:spPr/>
    </dgm:pt>
    <dgm:pt modelId="{5578C2C8-B27C-400A-AE88-D03F344A9F98}" type="pres">
      <dgm:prSet presAssocID="{B106CC97-6504-4AD8-9DBD-9475C3DC07B5}" presName="hierChild5" presStyleCnt="0"/>
      <dgm:spPr/>
    </dgm:pt>
    <dgm:pt modelId="{07A74A66-767B-41F5-B6F2-C43E36A3EFDA}" type="pres">
      <dgm:prSet presAssocID="{D1AD48EC-233E-45C6-9B35-789E3B7E92FD}" presName="Name37" presStyleLbl="parChTrans1D2" presStyleIdx="2" presStyleCnt="3"/>
      <dgm:spPr/>
      <dgm:t>
        <a:bodyPr/>
        <a:lstStyle/>
        <a:p>
          <a:endParaRPr lang="en-US"/>
        </a:p>
      </dgm:t>
    </dgm:pt>
    <dgm:pt modelId="{701396A4-5504-414E-B634-BB4A3DD783E0}" type="pres">
      <dgm:prSet presAssocID="{D2E33785-56FA-4329-8360-5335CFE90553}" presName="hierRoot2" presStyleCnt="0">
        <dgm:presLayoutVars>
          <dgm:hierBranch val="init"/>
        </dgm:presLayoutVars>
      </dgm:prSet>
      <dgm:spPr/>
    </dgm:pt>
    <dgm:pt modelId="{9A98B424-21C3-4E54-B7C9-866A0F4333D7}" type="pres">
      <dgm:prSet presAssocID="{D2E33785-56FA-4329-8360-5335CFE90553}" presName="rootComposite" presStyleCnt="0"/>
      <dgm:spPr/>
    </dgm:pt>
    <dgm:pt modelId="{BB6CCB57-02DB-4952-8886-9266786F1EE2}" type="pres">
      <dgm:prSet presAssocID="{D2E33785-56FA-4329-8360-5335CFE90553}" presName="rootText" presStyleLbl="node2" presStyleIdx="2" presStyleCnt="3">
        <dgm:presLayoutVars>
          <dgm:chPref val="3"/>
        </dgm:presLayoutVars>
      </dgm:prSet>
      <dgm:spPr/>
      <dgm:t>
        <a:bodyPr/>
        <a:lstStyle/>
        <a:p>
          <a:endParaRPr lang="en-US"/>
        </a:p>
      </dgm:t>
    </dgm:pt>
    <dgm:pt modelId="{0C1DCAC9-5CDA-489D-85F4-328F976F6835}" type="pres">
      <dgm:prSet presAssocID="{D2E33785-56FA-4329-8360-5335CFE90553}" presName="rootConnector" presStyleLbl="node2" presStyleIdx="2" presStyleCnt="3"/>
      <dgm:spPr/>
      <dgm:t>
        <a:bodyPr/>
        <a:lstStyle/>
        <a:p>
          <a:endParaRPr lang="en-US"/>
        </a:p>
      </dgm:t>
    </dgm:pt>
    <dgm:pt modelId="{ED194C8F-3B34-436F-B20E-E1CBD2D19362}" type="pres">
      <dgm:prSet presAssocID="{D2E33785-56FA-4329-8360-5335CFE90553}" presName="hierChild4" presStyleCnt="0"/>
      <dgm:spPr/>
    </dgm:pt>
    <dgm:pt modelId="{DB1E6027-B715-4680-9DCC-509C4C6DEA48}" type="pres">
      <dgm:prSet presAssocID="{D2E33785-56FA-4329-8360-5335CFE90553}" presName="hierChild5" presStyleCnt="0"/>
      <dgm:spPr/>
    </dgm:pt>
    <dgm:pt modelId="{45A8B35B-C603-48B2-B3A6-80E362A921A6}" type="pres">
      <dgm:prSet presAssocID="{2E2B4B9B-A712-447F-91A9-4AE3D66DDC9E}" presName="hierChild3" presStyleCnt="0"/>
      <dgm:spPr/>
    </dgm:pt>
  </dgm:ptLst>
  <dgm:cxnLst>
    <dgm:cxn modelId="{51B380CE-ED0C-4E95-A729-E33489CFCFA0}" type="presOf" srcId="{0BB0A813-8BF9-4AC7-9A5E-8DA5FBAB1543}" destId="{D21D1DBA-3235-4205-9296-5849FDB4DA57}" srcOrd="0" destOrd="0" presId="urn:microsoft.com/office/officeart/2005/8/layout/orgChart1"/>
    <dgm:cxn modelId="{11BC6FB4-49F5-4EDE-B9E9-2EBC3F663AFA}" srcId="{AE0766E1-B693-4EA9-822A-F7704EFEBFC5}" destId="{2E2B4B9B-A712-447F-91A9-4AE3D66DDC9E}" srcOrd="0" destOrd="0" parTransId="{58A649F6-C10F-4B42-A3D4-A20E6A6AA382}" sibTransId="{32343829-E7A4-4366-9A4D-191FA29F662A}"/>
    <dgm:cxn modelId="{BE5E9C34-FF5D-43F0-B7F8-9422951A2328}" type="presOf" srcId="{B106CC97-6504-4AD8-9DBD-9475C3DC07B5}" destId="{7DC856E7-7FC8-4068-80A9-4924D6E81A7F}" srcOrd="1" destOrd="0" presId="urn:microsoft.com/office/officeart/2005/8/layout/orgChart1"/>
    <dgm:cxn modelId="{664D50F3-3901-4DBB-88E3-C9A012A4A55F}" type="presOf" srcId="{2E2B4B9B-A712-447F-91A9-4AE3D66DDC9E}" destId="{603C7097-6907-4DDF-B1A4-709D61299CF7}" srcOrd="1" destOrd="0" presId="urn:microsoft.com/office/officeart/2005/8/layout/orgChart1"/>
    <dgm:cxn modelId="{A918FF57-7711-49C8-AA16-30FC4308B518}" type="presOf" srcId="{D1AD48EC-233E-45C6-9B35-789E3B7E92FD}" destId="{07A74A66-767B-41F5-B6F2-C43E36A3EFDA}" srcOrd="0" destOrd="0" presId="urn:microsoft.com/office/officeart/2005/8/layout/orgChart1"/>
    <dgm:cxn modelId="{C74F9A2C-1E01-4E60-A17E-51BF33EDA12D}" srcId="{2E2B4B9B-A712-447F-91A9-4AE3D66DDC9E}" destId="{0BB0A813-8BF9-4AC7-9A5E-8DA5FBAB1543}" srcOrd="0" destOrd="0" parTransId="{9D108CFC-CAE5-42DC-AC2C-D129C4270AE7}" sibTransId="{89F28958-15E3-4BB8-93A3-B476D90ACFCB}"/>
    <dgm:cxn modelId="{58C96B38-21D8-4A12-97E7-7B268A277E4C}" srcId="{2E2B4B9B-A712-447F-91A9-4AE3D66DDC9E}" destId="{B106CC97-6504-4AD8-9DBD-9475C3DC07B5}" srcOrd="1" destOrd="0" parTransId="{E974CA02-1747-4009-9216-B851A57E35FD}" sibTransId="{11760A47-EA0F-4DBA-B61A-6E66876A06AC}"/>
    <dgm:cxn modelId="{BD02679D-9E5B-4B46-95F8-CCB3B2E37CB6}" type="presOf" srcId="{2E2B4B9B-A712-447F-91A9-4AE3D66DDC9E}" destId="{F62383DF-281F-4C2C-83E2-C1CCB24AC6C2}" srcOrd="0" destOrd="0" presId="urn:microsoft.com/office/officeart/2005/8/layout/orgChart1"/>
    <dgm:cxn modelId="{F54DC9D4-B957-42D7-B589-F1E0B2DCC40B}" type="presOf" srcId="{D2E33785-56FA-4329-8360-5335CFE90553}" destId="{0C1DCAC9-5CDA-489D-85F4-328F976F6835}" srcOrd="1" destOrd="0" presId="urn:microsoft.com/office/officeart/2005/8/layout/orgChart1"/>
    <dgm:cxn modelId="{B885E114-B8BA-4FC3-BA04-05D0E9DF00AD}" type="presOf" srcId="{B106CC97-6504-4AD8-9DBD-9475C3DC07B5}" destId="{EDE663EA-7163-4DCD-9DFC-5B302D6ACF2E}" srcOrd="0" destOrd="0" presId="urn:microsoft.com/office/officeart/2005/8/layout/orgChart1"/>
    <dgm:cxn modelId="{8373979D-04F3-4A07-BCD4-9B8A3B353368}" type="presOf" srcId="{0BB0A813-8BF9-4AC7-9A5E-8DA5FBAB1543}" destId="{4CE6564D-1477-403F-A365-5B8C9FAC5A31}" srcOrd="1" destOrd="0" presId="urn:microsoft.com/office/officeart/2005/8/layout/orgChart1"/>
    <dgm:cxn modelId="{92D59FE5-2E90-4D51-B077-915AFB67611C}" type="presOf" srcId="{E974CA02-1747-4009-9216-B851A57E35FD}" destId="{68652EAB-0F8C-437E-9861-518E2992E479}" srcOrd="0" destOrd="0" presId="urn:microsoft.com/office/officeart/2005/8/layout/orgChart1"/>
    <dgm:cxn modelId="{EFDCEA29-42E5-4181-9F14-0F28028F34C7}" type="presOf" srcId="{AE0766E1-B693-4EA9-822A-F7704EFEBFC5}" destId="{2772227A-0A73-410F-9C41-A0652EF615E9}" srcOrd="0" destOrd="0" presId="urn:microsoft.com/office/officeart/2005/8/layout/orgChart1"/>
    <dgm:cxn modelId="{A1DD064E-78D4-4E75-83C7-4CB51038901D}" srcId="{2E2B4B9B-A712-447F-91A9-4AE3D66DDC9E}" destId="{D2E33785-56FA-4329-8360-5335CFE90553}" srcOrd="2" destOrd="0" parTransId="{D1AD48EC-233E-45C6-9B35-789E3B7E92FD}" sibTransId="{EA3A58AA-74CF-498B-935B-BF22036A567C}"/>
    <dgm:cxn modelId="{74C63F75-1CF2-4F2B-B558-A09B0347D99A}" type="presOf" srcId="{D2E33785-56FA-4329-8360-5335CFE90553}" destId="{BB6CCB57-02DB-4952-8886-9266786F1EE2}" srcOrd="0" destOrd="0" presId="urn:microsoft.com/office/officeart/2005/8/layout/orgChart1"/>
    <dgm:cxn modelId="{5F0E0266-EC55-4DBB-A0CE-F2716DB73824}" type="presOf" srcId="{9D108CFC-CAE5-42DC-AC2C-D129C4270AE7}" destId="{954C4FE3-EF27-46A5-9288-13E710B80BB0}" srcOrd="0" destOrd="0" presId="urn:microsoft.com/office/officeart/2005/8/layout/orgChart1"/>
    <dgm:cxn modelId="{24B83ED6-DE43-4FBB-B1A5-501164503A18}" type="presParOf" srcId="{2772227A-0A73-410F-9C41-A0652EF615E9}" destId="{ADABCC6D-5769-4B9B-9A8F-28DACFBB89E9}" srcOrd="0" destOrd="0" presId="urn:microsoft.com/office/officeart/2005/8/layout/orgChart1"/>
    <dgm:cxn modelId="{F5656F26-23F6-479D-B1B3-A70D21547DE5}" type="presParOf" srcId="{ADABCC6D-5769-4B9B-9A8F-28DACFBB89E9}" destId="{82EE8441-2A96-4197-9A11-A08F1B021613}" srcOrd="0" destOrd="0" presId="urn:microsoft.com/office/officeart/2005/8/layout/orgChart1"/>
    <dgm:cxn modelId="{AA664566-6410-42AC-8072-3C915CB0C999}" type="presParOf" srcId="{82EE8441-2A96-4197-9A11-A08F1B021613}" destId="{F62383DF-281F-4C2C-83E2-C1CCB24AC6C2}" srcOrd="0" destOrd="0" presId="urn:microsoft.com/office/officeart/2005/8/layout/orgChart1"/>
    <dgm:cxn modelId="{C17E01AA-4E5E-4D17-9BA1-0337F6C056EB}" type="presParOf" srcId="{82EE8441-2A96-4197-9A11-A08F1B021613}" destId="{603C7097-6907-4DDF-B1A4-709D61299CF7}" srcOrd="1" destOrd="0" presId="urn:microsoft.com/office/officeart/2005/8/layout/orgChart1"/>
    <dgm:cxn modelId="{19808756-D23B-46FE-BC91-D994525C58DA}" type="presParOf" srcId="{ADABCC6D-5769-4B9B-9A8F-28DACFBB89E9}" destId="{EA9850FB-72ED-400C-8156-C7E636EF8268}" srcOrd="1" destOrd="0" presId="urn:microsoft.com/office/officeart/2005/8/layout/orgChart1"/>
    <dgm:cxn modelId="{E0E1C345-1BCD-4A28-B30D-5EA67EECB879}" type="presParOf" srcId="{EA9850FB-72ED-400C-8156-C7E636EF8268}" destId="{954C4FE3-EF27-46A5-9288-13E710B80BB0}" srcOrd="0" destOrd="0" presId="urn:microsoft.com/office/officeart/2005/8/layout/orgChart1"/>
    <dgm:cxn modelId="{DACC3C6E-720C-47DA-9298-7BCF21B48E75}" type="presParOf" srcId="{EA9850FB-72ED-400C-8156-C7E636EF8268}" destId="{FCBC139E-29F4-4B9C-B9AC-C35A9BFBEB52}" srcOrd="1" destOrd="0" presId="urn:microsoft.com/office/officeart/2005/8/layout/orgChart1"/>
    <dgm:cxn modelId="{6F3B75F2-CC20-48D4-8B6E-664C9A92437E}" type="presParOf" srcId="{FCBC139E-29F4-4B9C-B9AC-C35A9BFBEB52}" destId="{B3BD9F09-995A-470B-A448-BCE4AC37AD25}" srcOrd="0" destOrd="0" presId="urn:microsoft.com/office/officeart/2005/8/layout/orgChart1"/>
    <dgm:cxn modelId="{EC8CF133-FC65-4E1E-95BC-2F70C5FB3488}" type="presParOf" srcId="{B3BD9F09-995A-470B-A448-BCE4AC37AD25}" destId="{D21D1DBA-3235-4205-9296-5849FDB4DA57}" srcOrd="0" destOrd="0" presId="urn:microsoft.com/office/officeart/2005/8/layout/orgChart1"/>
    <dgm:cxn modelId="{EDE8C690-219C-4385-A288-0A5E90751C82}" type="presParOf" srcId="{B3BD9F09-995A-470B-A448-BCE4AC37AD25}" destId="{4CE6564D-1477-403F-A365-5B8C9FAC5A31}" srcOrd="1" destOrd="0" presId="urn:microsoft.com/office/officeart/2005/8/layout/orgChart1"/>
    <dgm:cxn modelId="{566C3025-F40C-43EF-823B-C53C567534D3}" type="presParOf" srcId="{FCBC139E-29F4-4B9C-B9AC-C35A9BFBEB52}" destId="{2D95F5D4-2919-45D0-B43B-A81C81073D27}" srcOrd="1" destOrd="0" presId="urn:microsoft.com/office/officeart/2005/8/layout/orgChart1"/>
    <dgm:cxn modelId="{AEE6102A-2BF6-4470-9336-ED00842528AC}" type="presParOf" srcId="{FCBC139E-29F4-4B9C-B9AC-C35A9BFBEB52}" destId="{D4B174A9-F3AC-47E1-83F2-4727692CB1F7}" srcOrd="2" destOrd="0" presId="urn:microsoft.com/office/officeart/2005/8/layout/orgChart1"/>
    <dgm:cxn modelId="{08AC8588-3538-4E50-A8D2-C0FC97148CFC}" type="presParOf" srcId="{EA9850FB-72ED-400C-8156-C7E636EF8268}" destId="{68652EAB-0F8C-437E-9861-518E2992E479}" srcOrd="2" destOrd="0" presId="urn:microsoft.com/office/officeart/2005/8/layout/orgChart1"/>
    <dgm:cxn modelId="{2AC10BBE-B3B0-42F5-B33D-4A16FC0A3CBF}" type="presParOf" srcId="{EA9850FB-72ED-400C-8156-C7E636EF8268}" destId="{010A9C8E-FBF4-4268-B81C-77BAB06E1758}" srcOrd="3" destOrd="0" presId="urn:microsoft.com/office/officeart/2005/8/layout/orgChart1"/>
    <dgm:cxn modelId="{4915C59B-6D66-46C1-9671-410122FBB16F}" type="presParOf" srcId="{010A9C8E-FBF4-4268-B81C-77BAB06E1758}" destId="{B710031D-ECDC-4B67-BC04-496C25800262}" srcOrd="0" destOrd="0" presId="urn:microsoft.com/office/officeart/2005/8/layout/orgChart1"/>
    <dgm:cxn modelId="{AF2002A7-50D2-49FA-8B92-96E274BC76E1}" type="presParOf" srcId="{B710031D-ECDC-4B67-BC04-496C25800262}" destId="{EDE663EA-7163-4DCD-9DFC-5B302D6ACF2E}" srcOrd="0" destOrd="0" presId="urn:microsoft.com/office/officeart/2005/8/layout/orgChart1"/>
    <dgm:cxn modelId="{438799A8-CF32-413B-8A57-94FA96385217}" type="presParOf" srcId="{B710031D-ECDC-4B67-BC04-496C25800262}" destId="{7DC856E7-7FC8-4068-80A9-4924D6E81A7F}" srcOrd="1" destOrd="0" presId="urn:microsoft.com/office/officeart/2005/8/layout/orgChart1"/>
    <dgm:cxn modelId="{4278A6E2-44B1-46E8-AFE3-0370C7AE8FFF}" type="presParOf" srcId="{010A9C8E-FBF4-4268-B81C-77BAB06E1758}" destId="{75571273-CEED-4CB7-95AF-FCFD962FCC31}" srcOrd="1" destOrd="0" presId="urn:microsoft.com/office/officeart/2005/8/layout/orgChart1"/>
    <dgm:cxn modelId="{CC2D9E1E-EEFB-44E9-BAE4-05FC1448D84B}" type="presParOf" srcId="{010A9C8E-FBF4-4268-B81C-77BAB06E1758}" destId="{5578C2C8-B27C-400A-AE88-D03F344A9F98}" srcOrd="2" destOrd="0" presId="urn:microsoft.com/office/officeart/2005/8/layout/orgChart1"/>
    <dgm:cxn modelId="{A9921639-44EB-42EC-9DBF-19E5E65C079A}" type="presParOf" srcId="{EA9850FB-72ED-400C-8156-C7E636EF8268}" destId="{07A74A66-767B-41F5-B6F2-C43E36A3EFDA}" srcOrd="4" destOrd="0" presId="urn:microsoft.com/office/officeart/2005/8/layout/orgChart1"/>
    <dgm:cxn modelId="{7BC5148F-8B7D-4DC0-8E84-1AAE3C9DB330}" type="presParOf" srcId="{EA9850FB-72ED-400C-8156-C7E636EF8268}" destId="{701396A4-5504-414E-B634-BB4A3DD783E0}" srcOrd="5" destOrd="0" presId="urn:microsoft.com/office/officeart/2005/8/layout/orgChart1"/>
    <dgm:cxn modelId="{486FE582-E909-4348-B638-17CF3A302EAE}" type="presParOf" srcId="{701396A4-5504-414E-B634-BB4A3DD783E0}" destId="{9A98B424-21C3-4E54-B7C9-866A0F4333D7}" srcOrd="0" destOrd="0" presId="urn:microsoft.com/office/officeart/2005/8/layout/orgChart1"/>
    <dgm:cxn modelId="{E49F50A2-B099-4102-BE39-D014C0D3ECC3}" type="presParOf" srcId="{9A98B424-21C3-4E54-B7C9-866A0F4333D7}" destId="{BB6CCB57-02DB-4952-8886-9266786F1EE2}" srcOrd="0" destOrd="0" presId="urn:microsoft.com/office/officeart/2005/8/layout/orgChart1"/>
    <dgm:cxn modelId="{708FB5D9-BF77-43F8-8ED1-029FE687EA0D}" type="presParOf" srcId="{9A98B424-21C3-4E54-B7C9-866A0F4333D7}" destId="{0C1DCAC9-5CDA-489D-85F4-328F976F6835}" srcOrd="1" destOrd="0" presId="urn:microsoft.com/office/officeart/2005/8/layout/orgChart1"/>
    <dgm:cxn modelId="{F2F146DE-07B4-482B-8931-791A0A8B74A4}" type="presParOf" srcId="{701396A4-5504-414E-B634-BB4A3DD783E0}" destId="{ED194C8F-3B34-436F-B20E-E1CBD2D19362}" srcOrd="1" destOrd="0" presId="urn:microsoft.com/office/officeart/2005/8/layout/orgChart1"/>
    <dgm:cxn modelId="{CA11FF9E-EA85-4E9F-A0B5-9679B5404498}" type="presParOf" srcId="{701396A4-5504-414E-B634-BB4A3DD783E0}" destId="{DB1E6027-B715-4680-9DCC-509C4C6DEA48}" srcOrd="2" destOrd="0" presId="urn:microsoft.com/office/officeart/2005/8/layout/orgChart1"/>
    <dgm:cxn modelId="{883F6442-C0A3-4312-B60E-676C470A8AB7}" type="presParOf" srcId="{ADABCC6D-5769-4B9B-9A8F-28DACFBB89E9}" destId="{45A8B35B-C603-48B2-B3A6-80E362A921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0D1F3-A34E-429F-B7EF-949299479E4A}" type="doc">
      <dgm:prSet loTypeId="urn:microsoft.com/office/officeart/2005/8/layout/process1" loCatId="process" qsTypeId="urn:microsoft.com/office/officeart/2005/8/quickstyle/simple1" qsCatId="simple" csTypeId="urn:microsoft.com/office/officeart/2005/8/colors/accent1_2" csCatId="accent1" phldr="1"/>
      <dgm:spPr/>
    </dgm:pt>
    <dgm:pt modelId="{E45ED76F-7C1F-44B1-BE76-36D0377192AA}">
      <dgm:prSet phldrT="[Text]"/>
      <dgm:spPr>
        <a:solidFill>
          <a:srgbClr val="0070C0"/>
        </a:solidFill>
      </dgm:spPr>
      <dgm:t>
        <a:bodyPr/>
        <a:lstStyle/>
        <a:p>
          <a:r>
            <a:rPr lang="en-US" dirty="0" smtClean="0"/>
            <a:t>30 hours per week per month on average</a:t>
          </a:r>
          <a:endParaRPr lang="en-US" dirty="0"/>
        </a:p>
      </dgm:t>
    </dgm:pt>
    <dgm:pt modelId="{DF5705B6-53A3-486A-AAE2-A2570FD9469C}" type="parTrans" cxnId="{5A6FDB61-0D6D-440D-A636-A0FA02FBB842}">
      <dgm:prSet/>
      <dgm:spPr/>
      <dgm:t>
        <a:bodyPr/>
        <a:lstStyle/>
        <a:p>
          <a:endParaRPr lang="en-US"/>
        </a:p>
      </dgm:t>
    </dgm:pt>
    <dgm:pt modelId="{DF2A9CA9-604B-4B96-9F27-341C90B76111}" type="sibTrans" cxnId="{5A6FDB61-0D6D-440D-A636-A0FA02FBB842}">
      <dgm:prSet/>
      <dgm:spPr/>
      <dgm:t>
        <a:bodyPr/>
        <a:lstStyle/>
        <a:p>
          <a:endParaRPr lang="en-US" dirty="0"/>
        </a:p>
      </dgm:t>
    </dgm:pt>
    <dgm:pt modelId="{1ABDB7B0-6A41-47FC-A881-290E85DDA031}">
      <dgm:prSet phldrT="[Text]"/>
      <dgm:spPr>
        <a:solidFill>
          <a:srgbClr val="0070C0"/>
        </a:solidFill>
      </dgm:spPr>
      <dgm:t>
        <a:bodyPr/>
        <a:lstStyle/>
        <a:p>
          <a:r>
            <a:rPr lang="en-US" dirty="0" smtClean="0"/>
            <a:t>If hired as full-time, waiting period can be no longer than 90 days</a:t>
          </a:r>
          <a:endParaRPr lang="en-US" dirty="0"/>
        </a:p>
      </dgm:t>
    </dgm:pt>
    <dgm:pt modelId="{773DD26B-6F0F-4D22-8280-6AD13655FBD9}" type="parTrans" cxnId="{1F7017BB-4A73-4724-A34F-9ED869FDDE7D}">
      <dgm:prSet/>
      <dgm:spPr/>
      <dgm:t>
        <a:bodyPr/>
        <a:lstStyle/>
        <a:p>
          <a:endParaRPr lang="en-US"/>
        </a:p>
      </dgm:t>
    </dgm:pt>
    <dgm:pt modelId="{DAA887C7-086B-4AFB-8053-6F583D7286A9}" type="sibTrans" cxnId="{1F7017BB-4A73-4724-A34F-9ED869FDDE7D}">
      <dgm:prSet/>
      <dgm:spPr/>
      <dgm:t>
        <a:bodyPr/>
        <a:lstStyle/>
        <a:p>
          <a:endParaRPr lang="en-US" dirty="0"/>
        </a:p>
      </dgm:t>
    </dgm:pt>
    <dgm:pt modelId="{0B78B286-D646-4984-9401-6B9BEEC32D91}">
      <dgm:prSet phldrT="[Text]"/>
      <dgm:spPr>
        <a:solidFill>
          <a:srgbClr val="0070C0"/>
        </a:solidFill>
      </dgm:spPr>
      <dgm:t>
        <a:bodyPr/>
        <a:lstStyle/>
        <a:p>
          <a:r>
            <a:rPr lang="en-US" dirty="0" smtClean="0"/>
            <a:t>Can “look-back” as much as one year in exchange for an equal period of coverage</a:t>
          </a:r>
          <a:endParaRPr lang="en-US" dirty="0"/>
        </a:p>
      </dgm:t>
    </dgm:pt>
    <dgm:pt modelId="{7BFF82DB-160B-4C90-9E2B-0E279B21458A}" type="parTrans" cxnId="{49BE2220-5DA0-4234-B219-04D5FB733EB0}">
      <dgm:prSet/>
      <dgm:spPr/>
      <dgm:t>
        <a:bodyPr/>
        <a:lstStyle/>
        <a:p>
          <a:endParaRPr lang="en-US"/>
        </a:p>
      </dgm:t>
    </dgm:pt>
    <dgm:pt modelId="{EF9648EF-82A1-4D86-A6D0-4FA74FC46A6E}" type="sibTrans" cxnId="{49BE2220-5DA0-4234-B219-04D5FB733EB0}">
      <dgm:prSet/>
      <dgm:spPr/>
      <dgm:t>
        <a:bodyPr/>
        <a:lstStyle/>
        <a:p>
          <a:endParaRPr lang="en-US"/>
        </a:p>
      </dgm:t>
    </dgm:pt>
    <dgm:pt modelId="{47F1C62A-9715-41BA-8195-3B4DBB3953DD}" type="pres">
      <dgm:prSet presAssocID="{A0B0D1F3-A34E-429F-B7EF-949299479E4A}" presName="Name0" presStyleCnt="0">
        <dgm:presLayoutVars>
          <dgm:dir/>
          <dgm:resizeHandles val="exact"/>
        </dgm:presLayoutVars>
      </dgm:prSet>
      <dgm:spPr/>
    </dgm:pt>
    <dgm:pt modelId="{F1C72E5D-A861-4A52-99A1-50A98DB6A466}" type="pres">
      <dgm:prSet presAssocID="{E45ED76F-7C1F-44B1-BE76-36D0377192AA}" presName="node" presStyleLbl="node1" presStyleIdx="0" presStyleCnt="3">
        <dgm:presLayoutVars>
          <dgm:bulletEnabled val="1"/>
        </dgm:presLayoutVars>
      </dgm:prSet>
      <dgm:spPr/>
      <dgm:t>
        <a:bodyPr/>
        <a:lstStyle/>
        <a:p>
          <a:endParaRPr lang="en-US"/>
        </a:p>
      </dgm:t>
    </dgm:pt>
    <dgm:pt modelId="{6F0F7344-9821-4C86-986E-0CE0B93E1D53}" type="pres">
      <dgm:prSet presAssocID="{DF2A9CA9-604B-4B96-9F27-341C90B76111}" presName="sibTrans" presStyleLbl="sibTrans2D1" presStyleIdx="0" presStyleCnt="2"/>
      <dgm:spPr/>
      <dgm:t>
        <a:bodyPr/>
        <a:lstStyle/>
        <a:p>
          <a:endParaRPr lang="en-US"/>
        </a:p>
      </dgm:t>
    </dgm:pt>
    <dgm:pt modelId="{356DF4E4-5FBA-4791-B53D-546BE3E94D31}" type="pres">
      <dgm:prSet presAssocID="{DF2A9CA9-604B-4B96-9F27-341C90B76111}" presName="connectorText" presStyleLbl="sibTrans2D1" presStyleIdx="0" presStyleCnt="2"/>
      <dgm:spPr/>
      <dgm:t>
        <a:bodyPr/>
        <a:lstStyle/>
        <a:p>
          <a:endParaRPr lang="en-US"/>
        </a:p>
      </dgm:t>
    </dgm:pt>
    <dgm:pt modelId="{DC7AFAA6-3FD9-490F-8B6C-31452653AF4F}" type="pres">
      <dgm:prSet presAssocID="{1ABDB7B0-6A41-47FC-A881-290E85DDA031}" presName="node" presStyleLbl="node1" presStyleIdx="1" presStyleCnt="3">
        <dgm:presLayoutVars>
          <dgm:bulletEnabled val="1"/>
        </dgm:presLayoutVars>
      </dgm:prSet>
      <dgm:spPr/>
      <dgm:t>
        <a:bodyPr/>
        <a:lstStyle/>
        <a:p>
          <a:endParaRPr lang="en-US"/>
        </a:p>
      </dgm:t>
    </dgm:pt>
    <dgm:pt modelId="{F50DAE3F-2A4F-4F83-A124-53E87396754F}" type="pres">
      <dgm:prSet presAssocID="{DAA887C7-086B-4AFB-8053-6F583D7286A9}" presName="sibTrans" presStyleLbl="sibTrans2D1" presStyleIdx="1" presStyleCnt="2"/>
      <dgm:spPr/>
      <dgm:t>
        <a:bodyPr/>
        <a:lstStyle/>
        <a:p>
          <a:endParaRPr lang="en-US"/>
        </a:p>
      </dgm:t>
    </dgm:pt>
    <dgm:pt modelId="{E0DFBEE3-315D-40D1-9594-16B041F4F0E7}" type="pres">
      <dgm:prSet presAssocID="{DAA887C7-086B-4AFB-8053-6F583D7286A9}" presName="connectorText" presStyleLbl="sibTrans2D1" presStyleIdx="1" presStyleCnt="2"/>
      <dgm:spPr/>
      <dgm:t>
        <a:bodyPr/>
        <a:lstStyle/>
        <a:p>
          <a:endParaRPr lang="en-US"/>
        </a:p>
      </dgm:t>
    </dgm:pt>
    <dgm:pt modelId="{15938916-B4E4-4DA6-86A2-B49F09BE8182}" type="pres">
      <dgm:prSet presAssocID="{0B78B286-D646-4984-9401-6B9BEEC32D91}" presName="node" presStyleLbl="node1" presStyleIdx="2" presStyleCnt="3">
        <dgm:presLayoutVars>
          <dgm:bulletEnabled val="1"/>
        </dgm:presLayoutVars>
      </dgm:prSet>
      <dgm:spPr/>
      <dgm:t>
        <a:bodyPr/>
        <a:lstStyle/>
        <a:p>
          <a:endParaRPr lang="en-US"/>
        </a:p>
      </dgm:t>
    </dgm:pt>
  </dgm:ptLst>
  <dgm:cxnLst>
    <dgm:cxn modelId="{62E2433E-4149-4295-B9CC-A57870DE1C84}" type="presOf" srcId="{DF2A9CA9-604B-4B96-9F27-341C90B76111}" destId="{6F0F7344-9821-4C86-986E-0CE0B93E1D53}" srcOrd="0" destOrd="0" presId="urn:microsoft.com/office/officeart/2005/8/layout/process1"/>
    <dgm:cxn modelId="{2E0C436B-7BF4-4515-96C0-2DD60385B5D3}" type="presOf" srcId="{DAA887C7-086B-4AFB-8053-6F583D7286A9}" destId="{F50DAE3F-2A4F-4F83-A124-53E87396754F}" srcOrd="0" destOrd="0" presId="urn:microsoft.com/office/officeart/2005/8/layout/process1"/>
    <dgm:cxn modelId="{5A6FDB61-0D6D-440D-A636-A0FA02FBB842}" srcId="{A0B0D1F3-A34E-429F-B7EF-949299479E4A}" destId="{E45ED76F-7C1F-44B1-BE76-36D0377192AA}" srcOrd="0" destOrd="0" parTransId="{DF5705B6-53A3-486A-AAE2-A2570FD9469C}" sibTransId="{DF2A9CA9-604B-4B96-9F27-341C90B76111}"/>
    <dgm:cxn modelId="{49BE2220-5DA0-4234-B219-04D5FB733EB0}" srcId="{A0B0D1F3-A34E-429F-B7EF-949299479E4A}" destId="{0B78B286-D646-4984-9401-6B9BEEC32D91}" srcOrd="2" destOrd="0" parTransId="{7BFF82DB-160B-4C90-9E2B-0E279B21458A}" sibTransId="{EF9648EF-82A1-4D86-A6D0-4FA74FC46A6E}"/>
    <dgm:cxn modelId="{1F7017BB-4A73-4724-A34F-9ED869FDDE7D}" srcId="{A0B0D1F3-A34E-429F-B7EF-949299479E4A}" destId="{1ABDB7B0-6A41-47FC-A881-290E85DDA031}" srcOrd="1" destOrd="0" parTransId="{773DD26B-6F0F-4D22-8280-6AD13655FBD9}" sibTransId="{DAA887C7-086B-4AFB-8053-6F583D7286A9}"/>
    <dgm:cxn modelId="{5C5AFB87-B6E8-4A80-B592-FFEF9071F665}" type="presOf" srcId="{0B78B286-D646-4984-9401-6B9BEEC32D91}" destId="{15938916-B4E4-4DA6-86A2-B49F09BE8182}" srcOrd="0" destOrd="0" presId="urn:microsoft.com/office/officeart/2005/8/layout/process1"/>
    <dgm:cxn modelId="{C9AF1A86-7179-47ED-B3F8-342C40AAE7B4}" type="presOf" srcId="{DAA887C7-086B-4AFB-8053-6F583D7286A9}" destId="{E0DFBEE3-315D-40D1-9594-16B041F4F0E7}" srcOrd="1" destOrd="0" presId="urn:microsoft.com/office/officeart/2005/8/layout/process1"/>
    <dgm:cxn modelId="{CCF89C96-490E-48E3-8F18-2871C0330D32}" type="presOf" srcId="{E45ED76F-7C1F-44B1-BE76-36D0377192AA}" destId="{F1C72E5D-A861-4A52-99A1-50A98DB6A466}" srcOrd="0" destOrd="0" presId="urn:microsoft.com/office/officeart/2005/8/layout/process1"/>
    <dgm:cxn modelId="{529A58C3-9E4A-4620-8B58-5886B217842B}" type="presOf" srcId="{A0B0D1F3-A34E-429F-B7EF-949299479E4A}" destId="{47F1C62A-9715-41BA-8195-3B4DBB3953DD}" srcOrd="0" destOrd="0" presId="urn:microsoft.com/office/officeart/2005/8/layout/process1"/>
    <dgm:cxn modelId="{D33B50B9-066E-4554-9E8F-9ABE4BFB87A1}" type="presOf" srcId="{1ABDB7B0-6A41-47FC-A881-290E85DDA031}" destId="{DC7AFAA6-3FD9-490F-8B6C-31452653AF4F}" srcOrd="0" destOrd="0" presId="urn:microsoft.com/office/officeart/2005/8/layout/process1"/>
    <dgm:cxn modelId="{DBF7D929-BD4E-47A9-90E5-B33BC7C3BEE1}" type="presOf" srcId="{DF2A9CA9-604B-4B96-9F27-341C90B76111}" destId="{356DF4E4-5FBA-4791-B53D-546BE3E94D31}" srcOrd="1" destOrd="0" presId="urn:microsoft.com/office/officeart/2005/8/layout/process1"/>
    <dgm:cxn modelId="{F23C9D03-CD26-4FBC-9C14-163262A36C00}" type="presParOf" srcId="{47F1C62A-9715-41BA-8195-3B4DBB3953DD}" destId="{F1C72E5D-A861-4A52-99A1-50A98DB6A466}" srcOrd="0" destOrd="0" presId="urn:microsoft.com/office/officeart/2005/8/layout/process1"/>
    <dgm:cxn modelId="{3B0D19FB-F9A8-4AE3-A9A1-2AE803CAAD66}" type="presParOf" srcId="{47F1C62A-9715-41BA-8195-3B4DBB3953DD}" destId="{6F0F7344-9821-4C86-986E-0CE0B93E1D53}" srcOrd="1" destOrd="0" presId="urn:microsoft.com/office/officeart/2005/8/layout/process1"/>
    <dgm:cxn modelId="{8960E9BC-A955-4583-8487-BEC0A86BAB16}" type="presParOf" srcId="{6F0F7344-9821-4C86-986E-0CE0B93E1D53}" destId="{356DF4E4-5FBA-4791-B53D-546BE3E94D31}" srcOrd="0" destOrd="0" presId="urn:microsoft.com/office/officeart/2005/8/layout/process1"/>
    <dgm:cxn modelId="{BC7DD3CD-63FF-4E12-8D9F-E9AC5875999C}" type="presParOf" srcId="{47F1C62A-9715-41BA-8195-3B4DBB3953DD}" destId="{DC7AFAA6-3FD9-490F-8B6C-31452653AF4F}" srcOrd="2" destOrd="0" presId="urn:microsoft.com/office/officeart/2005/8/layout/process1"/>
    <dgm:cxn modelId="{E9D1B5E6-E113-4B25-B2FF-417EE80E0587}" type="presParOf" srcId="{47F1C62A-9715-41BA-8195-3B4DBB3953DD}" destId="{F50DAE3F-2A4F-4F83-A124-53E87396754F}" srcOrd="3" destOrd="0" presId="urn:microsoft.com/office/officeart/2005/8/layout/process1"/>
    <dgm:cxn modelId="{8D20B557-DDAD-4912-B0F3-1FDDDBF61EC1}" type="presParOf" srcId="{F50DAE3F-2A4F-4F83-A124-53E87396754F}" destId="{E0DFBEE3-315D-40D1-9594-16B041F4F0E7}" srcOrd="0" destOrd="0" presId="urn:microsoft.com/office/officeart/2005/8/layout/process1"/>
    <dgm:cxn modelId="{BC3F2C0F-5036-4524-A07F-CFE94FEEEC8A}" type="presParOf" srcId="{47F1C62A-9715-41BA-8195-3B4DBB3953DD}" destId="{15938916-B4E4-4DA6-86A2-B49F09BE818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FEEDE-651C-4568-873B-BDDEA19E3C61}">
      <dsp:nvSpPr>
        <dsp:cNvPr id="0" name=""/>
        <dsp:cNvSpPr/>
      </dsp:nvSpPr>
      <dsp:spPr>
        <a:xfrm>
          <a:off x="5707798" y="903825"/>
          <a:ext cx="91440" cy="379207"/>
        </a:xfrm>
        <a:custGeom>
          <a:avLst/>
          <a:gdLst/>
          <a:ahLst/>
          <a:cxnLst/>
          <a:rect l="0" t="0" r="0" b="0"/>
          <a:pathLst>
            <a:path>
              <a:moveTo>
                <a:pt x="45720" y="0"/>
              </a:moveTo>
              <a:lnTo>
                <a:pt x="45720" y="379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D3B58-70D2-4323-B174-1198CB3818DE}">
      <dsp:nvSpPr>
        <dsp:cNvPr id="0" name=""/>
        <dsp:cNvSpPr/>
      </dsp:nvSpPr>
      <dsp:spPr>
        <a:xfrm>
          <a:off x="3938739" y="3467990"/>
          <a:ext cx="270862" cy="830645"/>
        </a:xfrm>
        <a:custGeom>
          <a:avLst/>
          <a:gdLst/>
          <a:ahLst/>
          <a:cxnLst/>
          <a:rect l="0" t="0" r="0" b="0"/>
          <a:pathLst>
            <a:path>
              <a:moveTo>
                <a:pt x="0" y="0"/>
              </a:moveTo>
              <a:lnTo>
                <a:pt x="0" y="830645"/>
              </a:lnTo>
              <a:lnTo>
                <a:pt x="270862" y="830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17B44-9FB2-4FEB-8DF0-A3B3D53D322B}">
      <dsp:nvSpPr>
        <dsp:cNvPr id="0" name=""/>
        <dsp:cNvSpPr/>
      </dsp:nvSpPr>
      <dsp:spPr>
        <a:xfrm>
          <a:off x="3568560" y="2185908"/>
          <a:ext cx="1092478" cy="379207"/>
        </a:xfrm>
        <a:custGeom>
          <a:avLst/>
          <a:gdLst/>
          <a:ahLst/>
          <a:cxnLst/>
          <a:rect l="0" t="0" r="0" b="0"/>
          <a:pathLst>
            <a:path>
              <a:moveTo>
                <a:pt x="0" y="0"/>
              </a:moveTo>
              <a:lnTo>
                <a:pt x="0" y="189603"/>
              </a:lnTo>
              <a:lnTo>
                <a:pt x="1092478" y="189603"/>
              </a:lnTo>
              <a:lnTo>
                <a:pt x="1092478" y="3792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8E7EB2-3801-4878-B653-9711C5297B08}">
      <dsp:nvSpPr>
        <dsp:cNvPr id="0" name=""/>
        <dsp:cNvSpPr/>
      </dsp:nvSpPr>
      <dsp:spPr>
        <a:xfrm>
          <a:off x="1753781" y="3467990"/>
          <a:ext cx="270862" cy="830645"/>
        </a:xfrm>
        <a:custGeom>
          <a:avLst/>
          <a:gdLst/>
          <a:ahLst/>
          <a:cxnLst/>
          <a:rect l="0" t="0" r="0" b="0"/>
          <a:pathLst>
            <a:path>
              <a:moveTo>
                <a:pt x="0" y="0"/>
              </a:moveTo>
              <a:lnTo>
                <a:pt x="0" y="830645"/>
              </a:lnTo>
              <a:lnTo>
                <a:pt x="270862" y="830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28FAE-F21E-4CB1-8D33-6FE79162AABA}">
      <dsp:nvSpPr>
        <dsp:cNvPr id="0" name=""/>
        <dsp:cNvSpPr/>
      </dsp:nvSpPr>
      <dsp:spPr>
        <a:xfrm>
          <a:off x="2476081" y="2185908"/>
          <a:ext cx="1092478" cy="379207"/>
        </a:xfrm>
        <a:custGeom>
          <a:avLst/>
          <a:gdLst/>
          <a:ahLst/>
          <a:cxnLst/>
          <a:rect l="0" t="0" r="0" b="0"/>
          <a:pathLst>
            <a:path>
              <a:moveTo>
                <a:pt x="1092478" y="0"/>
              </a:moveTo>
              <a:lnTo>
                <a:pt x="1092478" y="189603"/>
              </a:lnTo>
              <a:lnTo>
                <a:pt x="0" y="189603"/>
              </a:lnTo>
              <a:lnTo>
                <a:pt x="0" y="3792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08C21-E6C5-43F9-898C-0648444F9E9E}">
      <dsp:nvSpPr>
        <dsp:cNvPr id="0" name=""/>
        <dsp:cNvSpPr/>
      </dsp:nvSpPr>
      <dsp:spPr>
        <a:xfrm>
          <a:off x="3522840" y="903825"/>
          <a:ext cx="91440" cy="379207"/>
        </a:xfrm>
        <a:custGeom>
          <a:avLst/>
          <a:gdLst/>
          <a:ahLst/>
          <a:cxnLst/>
          <a:rect l="0" t="0" r="0" b="0"/>
          <a:pathLst>
            <a:path>
              <a:moveTo>
                <a:pt x="45720" y="0"/>
              </a:moveTo>
              <a:lnTo>
                <a:pt x="45720" y="379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22B722-BC8C-45D7-9E7D-D1CF6D81EE0B}">
      <dsp:nvSpPr>
        <dsp:cNvPr id="0" name=""/>
        <dsp:cNvSpPr/>
      </dsp:nvSpPr>
      <dsp:spPr>
        <a:xfrm>
          <a:off x="2665685" y="950"/>
          <a:ext cx="1805750" cy="90287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If </a:t>
          </a:r>
          <a:r>
            <a:rPr lang="en-US" sz="3200" u="none" kern="1200" dirty="0" smtClean="0"/>
            <a:t>&lt;</a:t>
          </a:r>
          <a:r>
            <a:rPr lang="en-US" sz="3200" kern="1200" dirty="0" smtClean="0"/>
            <a:t> 50</a:t>
          </a:r>
          <a:endParaRPr lang="en-US" sz="3200" kern="1200" dirty="0"/>
        </a:p>
      </dsp:txBody>
      <dsp:txXfrm>
        <a:off x="2665685" y="950"/>
        <a:ext cx="1805750" cy="902875"/>
      </dsp:txXfrm>
    </dsp:sp>
    <dsp:sp modelId="{23ADEB65-C9F4-4D4B-96F5-A0B253441967}">
      <dsp:nvSpPr>
        <dsp:cNvPr id="0" name=""/>
        <dsp:cNvSpPr/>
      </dsp:nvSpPr>
      <dsp:spPr>
        <a:xfrm>
          <a:off x="2665685" y="1283033"/>
          <a:ext cx="1805750" cy="90287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Part-Time Hours/120 = FTE </a:t>
          </a:r>
          <a:r>
            <a:rPr lang="en-US" sz="1600" kern="1200" dirty="0" smtClean="0"/>
            <a:t>(full-time equivalent)</a:t>
          </a:r>
          <a:endParaRPr lang="en-US" sz="1600" kern="1200" dirty="0"/>
        </a:p>
      </dsp:txBody>
      <dsp:txXfrm>
        <a:off x="2665685" y="1283033"/>
        <a:ext cx="1805750" cy="902875"/>
      </dsp:txXfrm>
    </dsp:sp>
    <dsp:sp modelId="{98933EDE-9E82-47E2-9518-70E80D254629}">
      <dsp:nvSpPr>
        <dsp:cNvPr id="0" name=""/>
        <dsp:cNvSpPr/>
      </dsp:nvSpPr>
      <dsp:spPr>
        <a:xfrm>
          <a:off x="1573206" y="2565115"/>
          <a:ext cx="1805750" cy="90287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If FT + FTE </a:t>
          </a:r>
          <a:r>
            <a:rPr lang="en-US" sz="3000" u="sng" kern="1200" dirty="0" smtClean="0"/>
            <a:t>&gt;</a:t>
          </a:r>
          <a:r>
            <a:rPr lang="en-US" sz="3000" kern="1200" dirty="0" smtClean="0"/>
            <a:t> 50</a:t>
          </a:r>
          <a:endParaRPr lang="en-US" sz="3000" kern="1200" dirty="0"/>
        </a:p>
      </dsp:txBody>
      <dsp:txXfrm>
        <a:off x="1573206" y="2565115"/>
        <a:ext cx="1805750" cy="902875"/>
      </dsp:txXfrm>
    </dsp:sp>
    <dsp:sp modelId="{0D4A8FA9-9B59-4F93-9AA2-FBBDB0F00256}">
      <dsp:nvSpPr>
        <dsp:cNvPr id="0" name=""/>
        <dsp:cNvSpPr/>
      </dsp:nvSpPr>
      <dsp:spPr>
        <a:xfrm>
          <a:off x="2024644" y="3847198"/>
          <a:ext cx="1805750" cy="902875"/>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Business is subject to ACA penalties </a:t>
          </a:r>
          <a:endParaRPr lang="en-US" sz="1700" kern="1200" dirty="0"/>
        </a:p>
      </dsp:txBody>
      <dsp:txXfrm>
        <a:off x="2024644" y="3847198"/>
        <a:ext cx="1805750" cy="902875"/>
      </dsp:txXfrm>
    </dsp:sp>
    <dsp:sp modelId="{6C9C7518-9D81-4F2B-931F-4FE036A3EE4C}">
      <dsp:nvSpPr>
        <dsp:cNvPr id="0" name=""/>
        <dsp:cNvSpPr/>
      </dsp:nvSpPr>
      <dsp:spPr>
        <a:xfrm>
          <a:off x="3758164" y="2565115"/>
          <a:ext cx="1805750" cy="90287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If FT + FTE &lt; 50</a:t>
          </a:r>
          <a:endParaRPr lang="en-US" sz="3000" kern="1200" dirty="0"/>
        </a:p>
      </dsp:txBody>
      <dsp:txXfrm>
        <a:off x="3758164" y="2565115"/>
        <a:ext cx="1805750" cy="902875"/>
      </dsp:txXfrm>
    </dsp:sp>
    <dsp:sp modelId="{B4C13E5E-ED9C-4518-8C24-7AFEE7B04680}">
      <dsp:nvSpPr>
        <dsp:cNvPr id="0" name=""/>
        <dsp:cNvSpPr/>
      </dsp:nvSpPr>
      <dsp:spPr>
        <a:xfrm>
          <a:off x="4209601" y="3847198"/>
          <a:ext cx="1805750" cy="902875"/>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Business is not subject to ACA penalties </a:t>
          </a:r>
          <a:endParaRPr lang="en-US" sz="1700" kern="1200" dirty="0"/>
        </a:p>
      </dsp:txBody>
      <dsp:txXfrm>
        <a:off x="4209601" y="3847198"/>
        <a:ext cx="1805750" cy="902875"/>
      </dsp:txXfrm>
    </dsp:sp>
    <dsp:sp modelId="{01F30F80-065A-476E-9EED-6159EB1ED7C9}">
      <dsp:nvSpPr>
        <dsp:cNvPr id="0" name=""/>
        <dsp:cNvSpPr/>
      </dsp:nvSpPr>
      <dsp:spPr>
        <a:xfrm>
          <a:off x="4850643" y="950"/>
          <a:ext cx="1805750" cy="90287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If </a:t>
          </a:r>
          <a:r>
            <a:rPr lang="en-US" sz="3200" u="sng" kern="1200" dirty="0" smtClean="0"/>
            <a:t>&gt;</a:t>
          </a:r>
          <a:r>
            <a:rPr lang="en-US" sz="3200" kern="1200" dirty="0" smtClean="0"/>
            <a:t> 50</a:t>
          </a:r>
          <a:endParaRPr lang="en-US" sz="3200" kern="1200" dirty="0"/>
        </a:p>
      </dsp:txBody>
      <dsp:txXfrm>
        <a:off x="4850643" y="950"/>
        <a:ext cx="1805750" cy="902875"/>
      </dsp:txXfrm>
    </dsp:sp>
    <dsp:sp modelId="{E755CE84-E0BD-41B6-8997-C3914D2A41EB}">
      <dsp:nvSpPr>
        <dsp:cNvPr id="0" name=""/>
        <dsp:cNvSpPr/>
      </dsp:nvSpPr>
      <dsp:spPr>
        <a:xfrm>
          <a:off x="4850643" y="1283033"/>
          <a:ext cx="1805750" cy="902875"/>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Business is subject to ACA penalties</a:t>
          </a:r>
          <a:endParaRPr lang="en-US" sz="3200" kern="1200" dirty="0"/>
        </a:p>
      </dsp:txBody>
      <dsp:txXfrm>
        <a:off x="4850643" y="1283033"/>
        <a:ext cx="1805750" cy="90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CA614-7C51-4978-A07A-C6EE80F7D226}">
      <dsp:nvSpPr>
        <dsp:cNvPr id="0" name=""/>
        <dsp:cNvSpPr/>
      </dsp:nvSpPr>
      <dsp:spPr>
        <a:xfrm>
          <a:off x="2230907" y="2095341"/>
          <a:ext cx="4795143" cy="604409"/>
        </a:xfrm>
        <a:custGeom>
          <a:avLst/>
          <a:gdLst/>
          <a:ahLst/>
          <a:cxnLst/>
          <a:rect l="0" t="0" r="0" b="0"/>
          <a:pathLst>
            <a:path>
              <a:moveTo>
                <a:pt x="0" y="0"/>
              </a:moveTo>
              <a:lnTo>
                <a:pt x="0" y="351780"/>
              </a:lnTo>
              <a:lnTo>
                <a:pt x="4795143" y="351780"/>
              </a:lnTo>
              <a:lnTo>
                <a:pt x="4795143" y="604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E356AF-425C-45B6-B6E4-00C21F6BB39F}">
      <dsp:nvSpPr>
        <dsp:cNvPr id="0" name=""/>
        <dsp:cNvSpPr/>
      </dsp:nvSpPr>
      <dsp:spPr>
        <a:xfrm>
          <a:off x="2230907" y="2095341"/>
          <a:ext cx="1883892" cy="604409"/>
        </a:xfrm>
        <a:custGeom>
          <a:avLst/>
          <a:gdLst/>
          <a:ahLst/>
          <a:cxnLst/>
          <a:rect l="0" t="0" r="0" b="0"/>
          <a:pathLst>
            <a:path>
              <a:moveTo>
                <a:pt x="0" y="0"/>
              </a:moveTo>
              <a:lnTo>
                <a:pt x="0" y="351780"/>
              </a:lnTo>
              <a:lnTo>
                <a:pt x="1883892" y="351780"/>
              </a:lnTo>
              <a:lnTo>
                <a:pt x="1883892" y="604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0FFD40-2B00-4EC5-BF3C-AE80D7CBB86C}">
      <dsp:nvSpPr>
        <dsp:cNvPr id="0" name=""/>
        <dsp:cNvSpPr/>
      </dsp:nvSpPr>
      <dsp:spPr>
        <a:xfrm>
          <a:off x="1203548" y="2095341"/>
          <a:ext cx="1027358" cy="604409"/>
        </a:xfrm>
        <a:custGeom>
          <a:avLst/>
          <a:gdLst/>
          <a:ahLst/>
          <a:cxnLst/>
          <a:rect l="0" t="0" r="0" b="0"/>
          <a:pathLst>
            <a:path>
              <a:moveTo>
                <a:pt x="1027358" y="0"/>
              </a:moveTo>
              <a:lnTo>
                <a:pt x="1027358" y="351780"/>
              </a:lnTo>
              <a:lnTo>
                <a:pt x="0" y="351780"/>
              </a:lnTo>
              <a:lnTo>
                <a:pt x="0" y="604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ADC9D-6D68-4A9B-A40E-1D644C9142D3}">
      <dsp:nvSpPr>
        <dsp:cNvPr id="0" name=""/>
        <dsp:cNvSpPr/>
      </dsp:nvSpPr>
      <dsp:spPr>
        <a:xfrm>
          <a:off x="1027911" y="892344"/>
          <a:ext cx="2405992" cy="120299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Full-Time Employees</a:t>
          </a:r>
          <a:endParaRPr lang="en-US" sz="3400" kern="1200" dirty="0"/>
        </a:p>
      </dsp:txBody>
      <dsp:txXfrm>
        <a:off x="1027911" y="892344"/>
        <a:ext cx="2405992" cy="1202996"/>
      </dsp:txXfrm>
    </dsp:sp>
    <dsp:sp modelId="{C8C786A8-09E9-46EF-94BB-CD982963BA9F}">
      <dsp:nvSpPr>
        <dsp:cNvPr id="0" name=""/>
        <dsp:cNvSpPr/>
      </dsp:nvSpPr>
      <dsp:spPr>
        <a:xfrm>
          <a:off x="552" y="2699750"/>
          <a:ext cx="2405992" cy="120299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Not Part-Time	</a:t>
          </a:r>
          <a:endParaRPr lang="en-US" sz="3400" kern="1200" dirty="0"/>
        </a:p>
      </dsp:txBody>
      <dsp:txXfrm>
        <a:off x="552" y="2699750"/>
        <a:ext cx="2405992" cy="1202996"/>
      </dsp:txXfrm>
    </dsp:sp>
    <dsp:sp modelId="{56D8CFA4-609C-4C0B-9AFD-06160B8DEAA6}">
      <dsp:nvSpPr>
        <dsp:cNvPr id="0" name=""/>
        <dsp:cNvSpPr/>
      </dsp:nvSpPr>
      <dsp:spPr>
        <a:xfrm>
          <a:off x="2911803" y="2699750"/>
          <a:ext cx="2405992" cy="120299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Not Seasonal</a:t>
          </a:r>
          <a:endParaRPr lang="en-US" sz="3400" kern="1200" dirty="0"/>
        </a:p>
      </dsp:txBody>
      <dsp:txXfrm>
        <a:off x="2911803" y="2699750"/>
        <a:ext cx="2405992" cy="1202996"/>
      </dsp:txXfrm>
    </dsp:sp>
    <dsp:sp modelId="{33B8AC25-4154-4CF2-8D07-97D7338B776A}">
      <dsp:nvSpPr>
        <dsp:cNvPr id="0" name=""/>
        <dsp:cNvSpPr/>
      </dsp:nvSpPr>
      <dsp:spPr>
        <a:xfrm>
          <a:off x="5823054" y="2699750"/>
          <a:ext cx="2405992" cy="120299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Not</a:t>
          </a:r>
        </a:p>
        <a:p>
          <a:pPr lvl="0" algn="ctr" defTabSz="1511300">
            <a:lnSpc>
              <a:spcPct val="90000"/>
            </a:lnSpc>
            <a:spcBef>
              <a:spcPct val="0"/>
            </a:spcBef>
            <a:spcAft>
              <a:spcPct val="35000"/>
            </a:spcAft>
          </a:pPr>
          <a:r>
            <a:rPr lang="en-US" sz="3400" kern="1200" dirty="0" smtClean="0"/>
            <a:t>Temporary</a:t>
          </a:r>
        </a:p>
      </dsp:txBody>
      <dsp:txXfrm>
        <a:off x="5823054" y="2699750"/>
        <a:ext cx="2405992" cy="1202996"/>
      </dsp:txXfrm>
    </dsp:sp>
    <dsp:sp modelId="{291A0D70-BB3A-47CE-A1A3-7C055937D87E}">
      <dsp:nvSpPr>
        <dsp:cNvPr id="0" name=""/>
        <dsp:cNvSpPr/>
      </dsp:nvSpPr>
      <dsp:spPr>
        <a:xfrm>
          <a:off x="3947391" y="892344"/>
          <a:ext cx="2405992" cy="120299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Dependents</a:t>
          </a:r>
        </a:p>
      </dsp:txBody>
      <dsp:txXfrm>
        <a:off x="3947391" y="892344"/>
        <a:ext cx="2405992" cy="1202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74A66-767B-41F5-B6F2-C43E36A3EFDA}">
      <dsp:nvSpPr>
        <dsp:cNvPr id="0" name=""/>
        <dsp:cNvSpPr/>
      </dsp:nvSpPr>
      <dsp:spPr>
        <a:xfrm>
          <a:off x="4114799" y="2062290"/>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652EAB-0F8C-437E-9861-518E2992E479}">
      <dsp:nvSpPr>
        <dsp:cNvPr id="0" name=""/>
        <dsp:cNvSpPr/>
      </dsp:nvSpPr>
      <dsp:spPr>
        <a:xfrm>
          <a:off x="4069079" y="2062290"/>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4C4FE3-EF27-46A5-9288-13E710B80BB0}">
      <dsp:nvSpPr>
        <dsp:cNvPr id="0" name=""/>
        <dsp:cNvSpPr/>
      </dsp:nvSpPr>
      <dsp:spPr>
        <a:xfrm>
          <a:off x="1203548" y="2062290"/>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383DF-281F-4C2C-83E2-C1CCB24AC6C2}">
      <dsp:nvSpPr>
        <dsp:cNvPr id="0" name=""/>
        <dsp:cNvSpPr/>
      </dsp:nvSpPr>
      <dsp:spPr>
        <a:xfrm>
          <a:off x="2911803" y="859293"/>
          <a:ext cx="2405992" cy="120299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Full-Time Employees</a:t>
          </a:r>
          <a:endParaRPr lang="en-US" sz="2900" kern="1200" dirty="0"/>
        </a:p>
      </dsp:txBody>
      <dsp:txXfrm>
        <a:off x="2911803" y="859293"/>
        <a:ext cx="2405992" cy="1202996"/>
      </dsp:txXfrm>
    </dsp:sp>
    <dsp:sp modelId="{D21D1DBA-3235-4205-9296-5849FDB4DA57}">
      <dsp:nvSpPr>
        <dsp:cNvPr id="0" name=""/>
        <dsp:cNvSpPr/>
      </dsp:nvSpPr>
      <dsp:spPr>
        <a:xfrm>
          <a:off x="552" y="2567548"/>
          <a:ext cx="2405992" cy="120299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Not Dependents</a:t>
          </a:r>
          <a:endParaRPr lang="en-US" sz="2900" kern="1200" dirty="0"/>
        </a:p>
      </dsp:txBody>
      <dsp:txXfrm>
        <a:off x="552" y="2567548"/>
        <a:ext cx="2405992" cy="1202996"/>
      </dsp:txXfrm>
    </dsp:sp>
    <dsp:sp modelId="{EDE663EA-7163-4DCD-9DFC-5B302D6ACF2E}">
      <dsp:nvSpPr>
        <dsp:cNvPr id="0" name=""/>
        <dsp:cNvSpPr/>
      </dsp:nvSpPr>
      <dsp:spPr>
        <a:xfrm>
          <a:off x="2911803" y="2567548"/>
          <a:ext cx="2405992" cy="120299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Not Part-Time</a:t>
          </a:r>
          <a:endParaRPr lang="en-US" sz="2900" kern="1200" dirty="0"/>
        </a:p>
      </dsp:txBody>
      <dsp:txXfrm>
        <a:off x="2911803" y="2567548"/>
        <a:ext cx="2405992" cy="1202996"/>
      </dsp:txXfrm>
    </dsp:sp>
    <dsp:sp modelId="{BB6CCB57-02DB-4952-8886-9266786F1EE2}">
      <dsp:nvSpPr>
        <dsp:cNvPr id="0" name=""/>
        <dsp:cNvSpPr/>
      </dsp:nvSpPr>
      <dsp:spPr>
        <a:xfrm>
          <a:off x="5823054" y="2567548"/>
          <a:ext cx="2405992" cy="120299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Not Temporary or Seasonal</a:t>
          </a:r>
          <a:endParaRPr lang="en-US" sz="2900" kern="1200" dirty="0"/>
        </a:p>
      </dsp:txBody>
      <dsp:txXfrm>
        <a:off x="5823054" y="2567548"/>
        <a:ext cx="2405992" cy="1202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72E5D-A861-4A52-99A1-50A98DB6A466}">
      <dsp:nvSpPr>
        <dsp:cNvPr id="0" name=""/>
        <dsp:cNvSpPr/>
      </dsp:nvSpPr>
      <dsp:spPr>
        <a:xfrm>
          <a:off x="7233" y="1157533"/>
          <a:ext cx="2161877" cy="141873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30 hours per week per month on average</a:t>
          </a:r>
          <a:endParaRPr lang="en-US" sz="1800" kern="1200" dirty="0"/>
        </a:p>
      </dsp:txBody>
      <dsp:txXfrm>
        <a:off x="48786" y="1199086"/>
        <a:ext cx="2078771" cy="1335626"/>
      </dsp:txXfrm>
    </dsp:sp>
    <dsp:sp modelId="{6F0F7344-9821-4C86-986E-0CE0B93E1D53}">
      <dsp:nvSpPr>
        <dsp:cNvPr id="0" name=""/>
        <dsp:cNvSpPr/>
      </dsp:nvSpPr>
      <dsp:spPr>
        <a:xfrm>
          <a:off x="2385298" y="15988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385298" y="1706056"/>
        <a:ext cx="320822" cy="321687"/>
      </dsp:txXfrm>
    </dsp:sp>
    <dsp:sp modelId="{DC7AFAA6-3FD9-490F-8B6C-31452653AF4F}">
      <dsp:nvSpPr>
        <dsp:cNvPr id="0" name=""/>
        <dsp:cNvSpPr/>
      </dsp:nvSpPr>
      <dsp:spPr>
        <a:xfrm>
          <a:off x="3033861" y="1157533"/>
          <a:ext cx="2161877" cy="141873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If hired as full-time, waiting period can be no longer than 90 days</a:t>
          </a:r>
          <a:endParaRPr lang="en-US" sz="1800" kern="1200" dirty="0"/>
        </a:p>
      </dsp:txBody>
      <dsp:txXfrm>
        <a:off x="3075414" y="1199086"/>
        <a:ext cx="2078771" cy="1335626"/>
      </dsp:txXfrm>
    </dsp:sp>
    <dsp:sp modelId="{F50DAE3F-2A4F-4F83-A124-53E87396754F}">
      <dsp:nvSpPr>
        <dsp:cNvPr id="0" name=""/>
        <dsp:cNvSpPr/>
      </dsp:nvSpPr>
      <dsp:spPr>
        <a:xfrm>
          <a:off x="5411926" y="15988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411926" y="1706056"/>
        <a:ext cx="320822" cy="321687"/>
      </dsp:txXfrm>
    </dsp:sp>
    <dsp:sp modelId="{15938916-B4E4-4DA6-86A2-B49F09BE8182}">
      <dsp:nvSpPr>
        <dsp:cNvPr id="0" name=""/>
        <dsp:cNvSpPr/>
      </dsp:nvSpPr>
      <dsp:spPr>
        <a:xfrm>
          <a:off x="6060489" y="1157533"/>
          <a:ext cx="2161877" cy="141873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Can “look-back” as much as one year in exchange for an equal period of coverage</a:t>
          </a:r>
          <a:endParaRPr lang="en-US" sz="1800" kern="1200" dirty="0"/>
        </a:p>
      </dsp:txBody>
      <dsp:txXfrm>
        <a:off x="6102042" y="1199086"/>
        <a:ext cx="2078771" cy="13356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CAE92-295B-4904-9544-7BA1855DCB60}" type="datetimeFigureOut">
              <a:rPr lang="en-US" smtClean="0"/>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9F7BA-B1B1-4B85-9289-11D752FDEDB7}" type="slidenum">
              <a:rPr lang="en-US" smtClean="0"/>
              <a:t>‹#›</a:t>
            </a:fld>
            <a:endParaRPr lang="en-US"/>
          </a:p>
        </p:txBody>
      </p:sp>
    </p:spTree>
    <p:extLst>
      <p:ext uri="{BB962C8B-B14F-4D97-AF65-F5344CB8AC3E}">
        <p14:creationId xmlns:p14="http://schemas.microsoft.com/office/powerpoint/2010/main" val="398146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9F7BA-B1B1-4B85-9289-11D752FDEDB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7402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9F7BA-B1B1-4B85-9289-11D752FDEDB7}" type="slidenum">
              <a:rPr lang="en-US" smtClean="0"/>
              <a:t>4</a:t>
            </a:fld>
            <a:endParaRPr lang="en-US"/>
          </a:p>
        </p:txBody>
      </p:sp>
    </p:spTree>
    <p:extLst>
      <p:ext uri="{BB962C8B-B14F-4D97-AF65-F5344CB8AC3E}">
        <p14:creationId xmlns:p14="http://schemas.microsoft.com/office/powerpoint/2010/main" val="397402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884030" y="8684930"/>
            <a:ext cx="2972422" cy="457513"/>
          </a:xfrm>
          <a:prstGeom prst="rect">
            <a:avLst/>
          </a:prstGeom>
          <a:noFill/>
        </p:spPr>
        <p:txBody>
          <a:bodyPr lIns="86436" tIns="43217" rIns="86436" bIns="43217"/>
          <a:lstStyle/>
          <a:p>
            <a:fld id="{2F77CD8A-F147-4A3C-BD70-148118547FDE}" type="slidenum">
              <a:rPr lang="en-US">
                <a:solidFill>
                  <a:prstClr val="black"/>
                </a:solidFill>
              </a:rPr>
              <a:pPr/>
              <a:t>19</a:t>
            </a:fld>
            <a:endParaRPr lang="en-US" dirty="0">
              <a:solidFill>
                <a:prstClr val="black"/>
              </a:solidFill>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EC0853-A6DF-40DF-B61E-170F40FCC6DD}" type="slidenum">
              <a:rPr lang="en-US" smtClean="0">
                <a:solidFill>
                  <a:prstClr val="black"/>
                </a:solidFill>
              </a:rPr>
              <a:pPr/>
              <a:t>30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1A5F59-2328-4E0E-8F22-95FB642B234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86341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A5F59-2328-4E0E-8F22-95FB642B234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231638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A5F59-2328-4E0E-8F22-95FB642B234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101134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68981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47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25279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384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884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57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370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315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90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A5F59-2328-4E0E-8F22-95FB642B234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1223207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388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8843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6789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2438400"/>
            <a:ext cx="8229600" cy="3733800"/>
          </a:xfrm>
        </p:spPr>
        <p:txBody>
          <a:bodyPr/>
          <a:lstStyle/>
          <a:p>
            <a:endParaRPr lang="en-US" dirty="0"/>
          </a:p>
        </p:txBody>
      </p:sp>
    </p:spTree>
    <p:extLst>
      <p:ext uri="{BB962C8B-B14F-4D97-AF65-F5344CB8AC3E}">
        <p14:creationId xmlns:p14="http://schemas.microsoft.com/office/powerpoint/2010/main" val="3653205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2438400"/>
            <a:ext cx="4038600" cy="3733800"/>
          </a:xfrm>
        </p:spPr>
        <p:txBody>
          <a:bodyPr/>
          <a:lstStyle/>
          <a:p>
            <a:endParaRPr lang="en-US" dirty="0"/>
          </a:p>
        </p:txBody>
      </p:sp>
    </p:spTree>
    <p:extLst>
      <p:ext uri="{BB962C8B-B14F-4D97-AF65-F5344CB8AC3E}">
        <p14:creationId xmlns:p14="http://schemas.microsoft.com/office/powerpoint/2010/main" val="196524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A5F59-2328-4E0E-8F22-95FB642B2341}"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254274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1A5F59-2328-4E0E-8F22-95FB642B2341}"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332229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1A5F59-2328-4E0E-8F22-95FB642B2341}" type="datetimeFigureOut">
              <a:rPr lang="en-US" smtClean="0"/>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28317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1A5F59-2328-4E0E-8F22-95FB642B2341}" type="datetimeFigureOut">
              <a:rPr lang="en-US" smtClean="0"/>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339882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A5F59-2328-4E0E-8F22-95FB642B2341}" type="datetimeFigureOut">
              <a:rPr lang="en-US" smtClean="0"/>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105006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A5F59-2328-4E0E-8F22-95FB642B2341}"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245330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A5F59-2328-4E0E-8F22-95FB642B2341}"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6E5AF-4FE0-4377-A95B-73EE13E4C896}" type="slidenum">
              <a:rPr lang="en-US" smtClean="0"/>
              <a:t>‹#›</a:t>
            </a:fld>
            <a:endParaRPr lang="en-US"/>
          </a:p>
        </p:txBody>
      </p:sp>
    </p:spTree>
    <p:extLst>
      <p:ext uri="{BB962C8B-B14F-4D97-AF65-F5344CB8AC3E}">
        <p14:creationId xmlns:p14="http://schemas.microsoft.com/office/powerpoint/2010/main" val="372717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A5F59-2328-4E0E-8F22-95FB642B2341}" type="datetimeFigureOut">
              <a:rPr lang="en-US" smtClean="0"/>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6E5AF-4FE0-4377-A95B-73EE13E4C896}" type="slidenum">
              <a:rPr lang="en-US" smtClean="0"/>
              <a:t>‹#›</a:t>
            </a:fld>
            <a:endParaRPr lang="en-US"/>
          </a:p>
        </p:txBody>
      </p:sp>
    </p:spTree>
    <p:extLst>
      <p:ext uri="{BB962C8B-B14F-4D97-AF65-F5344CB8AC3E}">
        <p14:creationId xmlns:p14="http://schemas.microsoft.com/office/powerpoint/2010/main" val="187743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2438400"/>
            <a:ext cx="82296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11623" name="Picture 7" descr="NRF Logo_red_no Tagline_R"/>
          <p:cNvPicPr>
            <a:picLocks noChangeAspect="1" noChangeArrowheads="1"/>
          </p:cNvPicPr>
          <p:nvPr/>
        </p:nvPicPr>
        <p:blipFill>
          <a:blip r:embed="rId15" cstate="print"/>
          <a:srcRect/>
          <a:stretch>
            <a:fillRect/>
          </a:stretch>
        </p:blipFill>
        <p:spPr bwMode="auto">
          <a:xfrm>
            <a:off x="355600" y="265113"/>
            <a:ext cx="2844800" cy="819150"/>
          </a:xfrm>
          <a:prstGeom prst="rect">
            <a:avLst/>
          </a:prstGeom>
          <a:noFill/>
        </p:spPr>
      </p:pic>
      <p:sp>
        <p:nvSpPr>
          <p:cNvPr id="111624" name="Line 8"/>
          <p:cNvSpPr>
            <a:spLocks noChangeShapeType="1"/>
          </p:cNvSpPr>
          <p:nvPr/>
        </p:nvSpPr>
        <p:spPr bwMode="auto">
          <a:xfrm>
            <a:off x="3048000" y="914400"/>
            <a:ext cx="5638800" cy="0"/>
          </a:xfrm>
          <a:prstGeom prst="line">
            <a:avLst/>
          </a:prstGeom>
          <a:noFill/>
          <a:ln w="12700">
            <a:solidFill>
              <a:srgbClr val="FF0000"/>
            </a:solidFill>
            <a:round/>
            <a:headEnd/>
            <a:tailEnd/>
          </a:ln>
          <a:effectLst/>
        </p:spPr>
        <p:txBody>
          <a:bodyPr/>
          <a:lstStyle/>
          <a:p>
            <a:endParaRPr lang="en-US" dirty="0">
              <a:solidFill>
                <a:srgbClr val="000000"/>
              </a:solidFill>
            </a:endParaRPr>
          </a:p>
        </p:txBody>
      </p:sp>
      <p:sp>
        <p:nvSpPr>
          <p:cNvPr id="111625" name="Line 9"/>
          <p:cNvSpPr>
            <a:spLocks noChangeShapeType="1"/>
          </p:cNvSpPr>
          <p:nvPr/>
        </p:nvSpPr>
        <p:spPr bwMode="auto">
          <a:xfrm>
            <a:off x="457200" y="6477000"/>
            <a:ext cx="7239000" cy="0"/>
          </a:xfrm>
          <a:prstGeom prst="line">
            <a:avLst/>
          </a:prstGeom>
          <a:noFill/>
          <a:ln w="12700">
            <a:solidFill>
              <a:srgbClr val="FF0000"/>
            </a:solidFill>
            <a:round/>
            <a:headEnd/>
            <a:tailEnd/>
          </a:ln>
          <a:effectLst/>
        </p:spPr>
        <p:txBody>
          <a:bodyPr/>
          <a:lstStyle/>
          <a:p>
            <a:endParaRPr lang="en-US" dirty="0">
              <a:solidFill>
                <a:srgbClr val="000000"/>
              </a:solidFill>
            </a:endParaRPr>
          </a:p>
        </p:txBody>
      </p:sp>
      <p:sp>
        <p:nvSpPr>
          <p:cNvPr id="111626" name="Text Box 10"/>
          <p:cNvSpPr txBox="1">
            <a:spLocks noChangeArrowheads="1"/>
          </p:cNvSpPr>
          <p:nvPr/>
        </p:nvSpPr>
        <p:spPr bwMode="auto">
          <a:xfrm>
            <a:off x="7696200" y="6292850"/>
            <a:ext cx="1143000" cy="260350"/>
          </a:xfrm>
          <a:prstGeom prst="rect">
            <a:avLst/>
          </a:prstGeom>
          <a:noFill/>
          <a:ln w="9525">
            <a:noFill/>
            <a:miter lim="800000"/>
            <a:headEnd/>
            <a:tailEnd/>
          </a:ln>
          <a:effectLst/>
        </p:spPr>
        <p:txBody>
          <a:bodyPr>
            <a:spAutoFit/>
          </a:bodyPr>
          <a:lstStyle/>
          <a:p>
            <a:pPr>
              <a:spcBef>
                <a:spcPct val="50000"/>
              </a:spcBef>
            </a:pPr>
            <a:r>
              <a:rPr lang="en-US" sz="1100" b="1" dirty="0">
                <a:solidFill>
                  <a:srgbClr val="000000"/>
                </a:solidFill>
              </a:rPr>
              <a:t>www.nrf.com</a:t>
            </a:r>
          </a:p>
        </p:txBody>
      </p:sp>
    </p:spTree>
    <p:extLst>
      <p:ext uri="{BB962C8B-B14F-4D97-AF65-F5344CB8AC3E}">
        <p14:creationId xmlns:p14="http://schemas.microsoft.com/office/powerpoint/2010/main" val="3429534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0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rice@namm.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hyperlink" Target="http://www.retailmeansjobs.com/healthcare"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276600"/>
            <a:ext cx="8153400" cy="2438400"/>
          </a:xfrm>
        </p:spPr>
        <p:txBody>
          <a:bodyPr>
            <a:normAutofit lnSpcReduction="10000"/>
          </a:bodyPr>
          <a:lstStyle/>
          <a:p>
            <a:r>
              <a:rPr lang="en-US" b="1" dirty="0" smtClean="0">
                <a:solidFill>
                  <a:schemeClr val="tx1"/>
                </a:solidFill>
                <a:latin typeface="Century Gothic" panose="020B0502020202020204" pitchFamily="34" charset="0"/>
              </a:rPr>
              <a:t>The </a:t>
            </a:r>
            <a:r>
              <a:rPr lang="en-US" b="1" dirty="0">
                <a:solidFill>
                  <a:schemeClr val="tx1"/>
                </a:solidFill>
                <a:latin typeface="Century Gothic" panose="020B0502020202020204" pitchFamily="34" charset="0"/>
              </a:rPr>
              <a:t>Affordable Care Act and Employers </a:t>
            </a:r>
            <a:r>
              <a:rPr lang="en-US" b="1" dirty="0" smtClean="0">
                <a:solidFill>
                  <a:schemeClr val="tx1"/>
                </a:solidFill>
                <a:latin typeface="Century Gothic" panose="020B0502020202020204" pitchFamily="34" charset="0"/>
              </a:rPr>
              <a:t/>
            </a:r>
            <a:br>
              <a:rPr lang="en-US" b="1" dirty="0" smtClean="0">
                <a:solidFill>
                  <a:schemeClr val="tx1"/>
                </a:solidFill>
                <a:latin typeface="Century Gothic" panose="020B0502020202020204" pitchFamily="34" charset="0"/>
              </a:rPr>
            </a:br>
            <a:r>
              <a:rPr lang="en-US" dirty="0" smtClean="0">
                <a:solidFill>
                  <a:schemeClr val="tx1"/>
                </a:solidFill>
                <a:latin typeface="Century Gothic" panose="020B0502020202020204" pitchFamily="34" charset="0"/>
              </a:rPr>
              <a:t>Key Concerns on Compliance</a:t>
            </a:r>
          </a:p>
          <a:p>
            <a:endParaRPr lang="en-US" sz="2800" b="1" dirty="0" smtClean="0">
              <a:solidFill>
                <a:schemeClr val="tx1"/>
              </a:solidFill>
              <a:latin typeface="Century Gothic" panose="020B0502020202020204" pitchFamily="34" charset="0"/>
            </a:endParaRPr>
          </a:p>
          <a:p>
            <a:r>
              <a:rPr lang="en-US" sz="2800" b="1" dirty="0" smtClean="0">
                <a:solidFill>
                  <a:schemeClr val="tx1"/>
                </a:solidFill>
                <a:latin typeface="Century Gothic" panose="020B0502020202020204" pitchFamily="34" charset="0"/>
              </a:rPr>
              <a:t>Tuesday October 8, 2013</a:t>
            </a:r>
          </a:p>
          <a:p>
            <a:r>
              <a:rPr lang="en-US" sz="2400" b="1" dirty="0" smtClean="0">
                <a:solidFill>
                  <a:schemeClr val="tx1"/>
                </a:solidFill>
                <a:latin typeface="Century Gothic" panose="020B0502020202020204" pitchFamily="34" charset="0"/>
              </a:rPr>
              <a:t>1:00 p.m. Eastern / 10:00 a.m. Pacific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143000"/>
            <a:ext cx="5029200" cy="1427335"/>
          </a:xfrm>
          <a:prstGeom prst="rect">
            <a:avLst/>
          </a:prstGeom>
        </p:spPr>
      </p:pic>
    </p:spTree>
    <p:extLst>
      <p:ext uri="{BB962C8B-B14F-4D97-AF65-F5344CB8AC3E}">
        <p14:creationId xmlns:p14="http://schemas.microsoft.com/office/powerpoint/2010/main" val="143033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smtClean="0"/>
              <a:t>What is still coming?</a:t>
            </a:r>
            <a:endParaRPr lang="en-US" b="1" dirty="0"/>
          </a:p>
        </p:txBody>
      </p:sp>
      <p:sp>
        <p:nvSpPr>
          <p:cNvPr id="3" name="Rectangle 2"/>
          <p:cNvSpPr/>
          <p:nvPr/>
        </p:nvSpPr>
        <p:spPr>
          <a:xfrm>
            <a:off x="533400" y="1905000"/>
            <a:ext cx="7543800" cy="4653632"/>
          </a:xfrm>
          <a:prstGeom prst="rect">
            <a:avLst/>
          </a:prstGeom>
        </p:spPr>
        <p:txBody>
          <a:bodyPr wrap="square">
            <a:spAutoFit/>
          </a:bodyPr>
          <a:lstStyle/>
          <a:p>
            <a:pPr marL="136965" lvl="1" indent="-136965" defTabSz="963822">
              <a:spcAft>
                <a:spcPts val="300"/>
              </a:spcAft>
              <a:buClr>
                <a:srgbClr val="FFD200"/>
              </a:buClr>
              <a:buSzPct val="70000"/>
              <a:buFont typeface="Arial" pitchFamily="34" charset="0"/>
              <a:buChar char="►"/>
              <a:defRPr/>
            </a:pPr>
            <a:r>
              <a:rPr lang="en-US" sz="2400" b="1" dirty="0">
                <a:solidFill>
                  <a:srgbClr val="000000"/>
                </a:solidFill>
                <a:latin typeface="Arial Narrow" pitchFamily="34" charset="0"/>
                <a:cs typeface="Arial" pitchFamily="34" charset="0"/>
              </a:rPr>
              <a:t>State-based health insurance exchanges</a:t>
            </a:r>
          </a:p>
          <a:p>
            <a:pPr marL="136965" lvl="1" indent="-136965" defTabSz="963822">
              <a:spcAft>
                <a:spcPts val="300"/>
              </a:spcAft>
              <a:buClr>
                <a:srgbClr val="FFD200"/>
              </a:buClr>
              <a:buSzPct val="70000"/>
              <a:buFont typeface="Arial" pitchFamily="34" charset="0"/>
              <a:buChar char="►"/>
              <a:defRPr/>
            </a:pPr>
            <a:r>
              <a:rPr lang="en-US" sz="2400" b="1" dirty="0">
                <a:solidFill>
                  <a:srgbClr val="000000"/>
                </a:solidFill>
                <a:latin typeface="Arial Narrow" pitchFamily="34" charset="0"/>
                <a:cs typeface="Arial" pitchFamily="34" charset="0"/>
              </a:rPr>
              <a:t>Individual mandate </a:t>
            </a:r>
          </a:p>
          <a:p>
            <a:pPr marL="136965" lvl="1" indent="-136965" defTabSz="963822">
              <a:spcAft>
                <a:spcPts val="300"/>
              </a:spcAft>
              <a:buClr>
                <a:srgbClr val="FFD200"/>
              </a:buClr>
              <a:buSzPct val="70000"/>
              <a:buFont typeface="Arial" pitchFamily="34" charset="0"/>
              <a:buChar char="►"/>
              <a:defRPr/>
            </a:pPr>
            <a:r>
              <a:rPr lang="en-US" sz="2400" b="1" dirty="0">
                <a:solidFill>
                  <a:srgbClr val="000000"/>
                </a:solidFill>
                <a:latin typeface="Arial Narrow" pitchFamily="34" charset="0"/>
                <a:cs typeface="Arial" pitchFamily="34" charset="0"/>
              </a:rPr>
              <a:t>Premium tax credits</a:t>
            </a:r>
          </a:p>
          <a:p>
            <a:pPr marL="136965" lvl="1" indent="-136965" defTabSz="963822">
              <a:spcAft>
                <a:spcPts val="300"/>
              </a:spcAft>
              <a:buClr>
                <a:srgbClr val="FFD200"/>
              </a:buClr>
              <a:buSzPct val="70000"/>
              <a:buFont typeface="Arial" pitchFamily="34" charset="0"/>
              <a:buChar char="►"/>
              <a:defRPr/>
            </a:pPr>
            <a:r>
              <a:rPr lang="en-US" sz="2400" b="1" strike="dblStrike" dirty="0">
                <a:solidFill>
                  <a:srgbClr val="FF0000"/>
                </a:solidFill>
                <a:latin typeface="Arial Narrow" pitchFamily="34" charset="0"/>
                <a:cs typeface="Arial" pitchFamily="34" charset="0"/>
              </a:rPr>
              <a:t>Employer mandate</a:t>
            </a:r>
          </a:p>
          <a:p>
            <a:pPr marL="136965" lvl="1" indent="-136965" defTabSz="963822">
              <a:spcAft>
                <a:spcPts val="300"/>
              </a:spcAft>
              <a:buClr>
                <a:srgbClr val="FFD200"/>
              </a:buClr>
              <a:buSzPct val="70000"/>
              <a:buFont typeface="Arial" pitchFamily="34" charset="0"/>
              <a:buChar char="►"/>
              <a:defRPr/>
            </a:pPr>
            <a:r>
              <a:rPr lang="en-US" sz="2400" b="1" dirty="0">
                <a:solidFill>
                  <a:srgbClr val="000000"/>
                </a:solidFill>
                <a:latin typeface="Arial Narrow" pitchFamily="34" charset="0"/>
                <a:cs typeface="Arial" pitchFamily="34" charset="0"/>
              </a:rPr>
              <a:t>Medicaid expansion</a:t>
            </a:r>
          </a:p>
          <a:p>
            <a:pPr marL="136965" lvl="1" indent="-136965" defTabSz="963822">
              <a:spcAft>
                <a:spcPts val="300"/>
              </a:spcAft>
              <a:buClr>
                <a:srgbClr val="FFD200"/>
              </a:buClr>
              <a:buSzPct val="70000"/>
              <a:buFont typeface="Arial" pitchFamily="34" charset="0"/>
              <a:buChar char="►"/>
              <a:defRPr/>
            </a:pPr>
            <a:r>
              <a:rPr lang="en-US" sz="2400" b="1" dirty="0">
                <a:solidFill>
                  <a:srgbClr val="000000"/>
                </a:solidFill>
                <a:latin typeface="Arial Narrow" pitchFamily="34" charset="0"/>
                <a:cs typeface="Arial" pitchFamily="34" charset="0"/>
              </a:rPr>
              <a:t>Additional insurance market reforms </a:t>
            </a:r>
          </a:p>
          <a:p>
            <a:pPr marL="136965" lvl="1" indent="-136965" defTabSz="963822">
              <a:spcAft>
                <a:spcPts val="300"/>
              </a:spcAft>
              <a:buClr>
                <a:srgbClr val="FFD200"/>
              </a:buClr>
              <a:buSzPct val="70000"/>
              <a:buFont typeface="Arial" pitchFamily="34" charset="0"/>
              <a:buChar char="►"/>
              <a:defRPr/>
            </a:pPr>
            <a:r>
              <a:rPr lang="en-US" sz="2400" b="1" dirty="0">
                <a:solidFill>
                  <a:srgbClr val="000000"/>
                </a:solidFill>
                <a:latin typeface="Arial Narrow" pitchFamily="34" charset="0"/>
                <a:cs typeface="Arial" pitchFamily="34" charset="0"/>
              </a:rPr>
              <a:t>Health insurance tax / other industry taxes / pass-through</a:t>
            </a:r>
          </a:p>
          <a:p>
            <a:pPr marL="136965" lvl="1" indent="-136965" defTabSz="963822">
              <a:spcAft>
                <a:spcPts val="300"/>
              </a:spcAft>
              <a:buClr>
                <a:srgbClr val="FFD200"/>
              </a:buClr>
              <a:buSzPct val="70000"/>
              <a:buFont typeface="Arial" pitchFamily="34" charset="0"/>
              <a:buChar char="►"/>
              <a:defRPr/>
            </a:pPr>
            <a:r>
              <a:rPr lang="en-US" sz="2400" b="1" strike="dblStrike" dirty="0">
                <a:solidFill>
                  <a:srgbClr val="FF0000"/>
                </a:solidFill>
                <a:latin typeface="Arial Narrow" pitchFamily="34" charset="0"/>
                <a:cs typeface="Arial" pitchFamily="34" charset="0"/>
              </a:rPr>
              <a:t>Employer reporting to the IRS and employees (first due by 1/31/2015)</a:t>
            </a:r>
          </a:p>
          <a:p>
            <a:pPr marL="136965" lvl="1" indent="-136965" defTabSz="963822">
              <a:spcAft>
                <a:spcPts val="300"/>
              </a:spcAft>
              <a:buClr>
                <a:srgbClr val="FFD200"/>
              </a:buClr>
              <a:buSzPct val="70000"/>
              <a:buFont typeface="Arial" pitchFamily="34" charset="0"/>
              <a:buChar char="►"/>
              <a:defRPr/>
            </a:pPr>
            <a:r>
              <a:rPr lang="en-US" sz="2400" b="1" dirty="0">
                <a:solidFill>
                  <a:srgbClr val="000000"/>
                </a:solidFill>
                <a:latin typeface="Arial Narrow" pitchFamily="34" charset="0"/>
                <a:cs typeface="Arial" pitchFamily="34" charset="0"/>
              </a:rPr>
              <a:t>Reinsurance fee / PCORI fee</a:t>
            </a:r>
          </a:p>
          <a:p>
            <a:pPr marL="136965" lvl="1" indent="-136965" defTabSz="963822">
              <a:spcAft>
                <a:spcPts val="300"/>
              </a:spcAft>
              <a:buClr>
                <a:srgbClr val="FFD200"/>
              </a:buClr>
              <a:buSzPct val="70000"/>
              <a:buFont typeface="Arial" pitchFamily="34" charset="0"/>
              <a:buChar char="►"/>
              <a:defRPr/>
            </a:pPr>
            <a:r>
              <a:rPr lang="en-US" sz="2400" b="1" dirty="0">
                <a:solidFill>
                  <a:srgbClr val="000000"/>
                </a:solidFill>
                <a:latin typeface="Arial Narrow" pitchFamily="34" charset="0"/>
                <a:cs typeface="Arial" pitchFamily="34" charset="0"/>
              </a:rPr>
              <a:t>REMEMBER: it is only a one year delay!!</a:t>
            </a:r>
          </a:p>
        </p:txBody>
      </p:sp>
    </p:spTree>
    <p:extLst>
      <p:ext uri="{BB962C8B-B14F-4D97-AF65-F5344CB8AC3E}">
        <p14:creationId xmlns:p14="http://schemas.microsoft.com/office/powerpoint/2010/main" val="3335669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Advice</a:t>
            </a:r>
            <a:br>
              <a:rPr lang="en-US" dirty="0" smtClean="0"/>
            </a:br>
            <a:r>
              <a:rPr lang="en-US" dirty="0" smtClean="0"/>
              <a:t>	2013-2015</a:t>
            </a:r>
            <a:endParaRPr lang="en-US" dirty="0"/>
          </a:p>
        </p:txBody>
      </p:sp>
      <p:sp>
        <p:nvSpPr>
          <p:cNvPr id="3" name="Text Placeholder 2"/>
          <p:cNvSpPr>
            <a:spLocks noGrp="1"/>
          </p:cNvSpPr>
          <p:nvPr>
            <p:ph type="body" idx="1"/>
          </p:nvPr>
        </p:nvSpPr>
        <p:spPr/>
        <p:txBody>
          <a:bodyPr/>
          <a:lstStyle/>
          <a:p>
            <a:r>
              <a:rPr lang="en-US" dirty="0" smtClean="0"/>
              <a:t>Small Employers</a:t>
            </a:r>
          </a:p>
          <a:p>
            <a:r>
              <a:rPr lang="en-US" dirty="0" smtClean="0"/>
              <a:t>Larger Employers</a:t>
            </a:r>
            <a:endParaRPr lang="en-US" dirty="0"/>
          </a:p>
        </p:txBody>
      </p:sp>
    </p:spTree>
    <p:extLst>
      <p:ext uri="{BB962C8B-B14F-4D97-AF65-F5344CB8AC3E}">
        <p14:creationId xmlns:p14="http://schemas.microsoft.com/office/powerpoint/2010/main" val="16884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Smaller employers should:</a:t>
            </a:r>
            <a:endParaRPr lang="en-US" b="1" dirty="0"/>
          </a:p>
        </p:txBody>
      </p:sp>
      <p:sp>
        <p:nvSpPr>
          <p:cNvPr id="3" name="Content Placeholder 2"/>
          <p:cNvSpPr>
            <a:spLocks noGrp="1"/>
          </p:cNvSpPr>
          <p:nvPr>
            <p:ph idx="1"/>
          </p:nvPr>
        </p:nvSpPr>
        <p:spPr>
          <a:xfrm>
            <a:off x="381000" y="2133600"/>
            <a:ext cx="8763000" cy="5334000"/>
          </a:xfrm>
        </p:spPr>
        <p:txBody>
          <a:bodyPr/>
          <a:lstStyle/>
          <a:p>
            <a:r>
              <a:rPr lang="en-US" sz="2400" b="1" i="1" dirty="0" smtClean="0"/>
              <a:t>Identify</a:t>
            </a:r>
            <a:r>
              <a:rPr lang="en-US" sz="2400" dirty="0" smtClean="0"/>
              <a:t> by size whether tax penalties may apply in 2015</a:t>
            </a:r>
          </a:p>
          <a:p>
            <a:pPr lvl="1">
              <a:buFont typeface="Arial" pitchFamily="34" charset="0"/>
              <a:buChar char="•"/>
            </a:pPr>
            <a:r>
              <a:rPr lang="en-US" sz="2200" dirty="0" smtClean="0"/>
              <a:t>50 employee threshold for applicable “large employer”</a:t>
            </a:r>
          </a:p>
          <a:p>
            <a:pPr lvl="1">
              <a:buFont typeface="Arial" pitchFamily="34" charset="0"/>
              <a:buChar char="•"/>
            </a:pPr>
            <a:r>
              <a:rPr lang="en-US" sz="2200" dirty="0" smtClean="0"/>
              <a:t>Part-time hours are considered if full-time employees (30 hours+) are below 50.</a:t>
            </a:r>
          </a:p>
          <a:p>
            <a:r>
              <a:rPr lang="en-US" sz="2400" b="1" i="1" dirty="0" smtClean="0"/>
              <a:t>Consider</a:t>
            </a:r>
            <a:r>
              <a:rPr lang="en-US" sz="2400" dirty="0" smtClean="0"/>
              <a:t> whether multiple locations (tax code control group rules) may make you an applicable employer.  Expansion plans should consider potential future ACA issues.</a:t>
            </a:r>
          </a:p>
          <a:p>
            <a:r>
              <a:rPr lang="en-US" sz="2400" b="1" i="1" dirty="0" smtClean="0"/>
              <a:t>Consult</a:t>
            </a:r>
            <a:r>
              <a:rPr lang="en-US" sz="2400" i="1" dirty="0" smtClean="0"/>
              <a:t> </a:t>
            </a:r>
            <a:r>
              <a:rPr lang="en-US" sz="2400" dirty="0" smtClean="0"/>
              <a:t>with benefit advisors on plan structure and ACA requirements applicable to employers of all sizes – e.g. job status and wage information reporting.</a:t>
            </a:r>
          </a:p>
        </p:txBody>
      </p:sp>
    </p:spTree>
    <p:extLst>
      <p:ext uri="{BB962C8B-B14F-4D97-AF65-F5344CB8AC3E}">
        <p14:creationId xmlns:p14="http://schemas.microsoft.com/office/powerpoint/2010/main" val="1753845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2600" b="1" dirty="0" smtClean="0"/>
              <a:t>For truly large employers, an integrated implementation approach is essential</a:t>
            </a:r>
            <a:endParaRPr lang="en-US" sz="2600" b="1" dirty="0"/>
          </a:p>
        </p:txBody>
      </p:sp>
      <p:sp>
        <p:nvSpPr>
          <p:cNvPr id="3" name="Content Placeholder 2"/>
          <p:cNvSpPr>
            <a:spLocks noGrp="1"/>
          </p:cNvSpPr>
          <p:nvPr>
            <p:ph idx="1"/>
          </p:nvPr>
        </p:nvSpPr>
        <p:spPr>
          <a:xfrm>
            <a:off x="533400" y="1752600"/>
            <a:ext cx="7986253" cy="4769092"/>
          </a:xfrm>
        </p:spPr>
        <p:txBody>
          <a:bodyPr wrap="square" lIns="0" tIns="0" rIns="0" bIns="0"/>
          <a:lstStyle/>
          <a:p>
            <a:pPr marL="273930" lvl="1" indent="-273930">
              <a:lnSpc>
                <a:spcPts val="2400"/>
              </a:lnSpc>
              <a:spcBef>
                <a:spcPts val="300"/>
              </a:spcBef>
              <a:spcAft>
                <a:spcPts val="300"/>
              </a:spcAft>
              <a:buFont typeface="Arial" pitchFamily="34" charset="0"/>
              <a:buChar char="•"/>
            </a:pPr>
            <a:r>
              <a:rPr lang="en-US" sz="2000" dirty="0" smtClean="0">
                <a:solidFill>
                  <a:schemeClr val="tx2"/>
                </a:solidFill>
                <a:cs typeface="Arial" pitchFamily="34" charset="0"/>
              </a:rPr>
              <a:t>The ACA creates a </a:t>
            </a:r>
            <a:r>
              <a:rPr lang="en-US" sz="2000" b="1" dirty="0" smtClean="0">
                <a:solidFill>
                  <a:schemeClr val="tx2"/>
                </a:solidFill>
                <a:cs typeface="Arial" pitchFamily="34" charset="0"/>
              </a:rPr>
              <a:t>business issue</a:t>
            </a:r>
            <a:r>
              <a:rPr lang="en-US" sz="2000" dirty="0" smtClean="0">
                <a:solidFill>
                  <a:schemeClr val="tx2"/>
                </a:solidFill>
                <a:cs typeface="Arial" pitchFamily="34" charset="0"/>
              </a:rPr>
              <a:t>, not just a benefits issue, requiring coordination between </a:t>
            </a:r>
            <a:r>
              <a:rPr lang="en-US" sz="2000" b="1" dirty="0" smtClean="0">
                <a:solidFill>
                  <a:schemeClr val="tx2"/>
                </a:solidFill>
                <a:cs typeface="Arial" pitchFamily="34" charset="0"/>
              </a:rPr>
              <a:t>HR, Tax, Finance, and IT</a:t>
            </a:r>
          </a:p>
          <a:p>
            <a:pPr marL="273930" lvl="1" indent="-273930">
              <a:lnSpc>
                <a:spcPts val="2400"/>
              </a:lnSpc>
              <a:spcBef>
                <a:spcPts val="300"/>
              </a:spcBef>
              <a:spcAft>
                <a:spcPts val="300"/>
              </a:spcAft>
              <a:buFont typeface="Arial" pitchFamily="34" charset="0"/>
              <a:buChar char="•"/>
            </a:pPr>
            <a:r>
              <a:rPr lang="en-US" sz="2000" dirty="0" smtClean="0"/>
              <a:t>Direct and indirect costs must be </a:t>
            </a:r>
            <a:r>
              <a:rPr lang="en-US" sz="2000" b="1" dirty="0" smtClean="0"/>
              <a:t>quantified</a:t>
            </a:r>
            <a:r>
              <a:rPr lang="en-US" sz="2000" dirty="0" smtClean="0"/>
              <a:t> to </a:t>
            </a:r>
            <a:r>
              <a:rPr lang="en-US" sz="2000" b="1" dirty="0" smtClean="0"/>
              <a:t>budget and plan </a:t>
            </a:r>
            <a:r>
              <a:rPr lang="en-US" sz="2000" dirty="0" smtClean="0"/>
              <a:t>for gradual changes</a:t>
            </a:r>
            <a:endParaRPr lang="en-US" sz="2000" dirty="0" smtClean="0">
              <a:solidFill>
                <a:schemeClr val="tx2"/>
              </a:solidFill>
              <a:cs typeface="Arial" pitchFamily="34" charset="0"/>
            </a:endParaRPr>
          </a:p>
          <a:p>
            <a:pPr marL="273930" lvl="1" indent="-273930">
              <a:lnSpc>
                <a:spcPts val="2400"/>
              </a:lnSpc>
              <a:spcBef>
                <a:spcPts val="300"/>
              </a:spcBef>
              <a:spcAft>
                <a:spcPts val="300"/>
              </a:spcAft>
              <a:buFont typeface="Arial" pitchFamily="34" charset="0"/>
              <a:buChar char="•"/>
            </a:pPr>
            <a:r>
              <a:rPr lang="en-US" sz="2000" b="1" dirty="0" smtClean="0"/>
              <a:t>Systems and processes </a:t>
            </a:r>
            <a:r>
              <a:rPr lang="en-US" sz="2000" dirty="0" smtClean="0"/>
              <a:t>need to be established to prepare for </a:t>
            </a:r>
            <a:r>
              <a:rPr lang="en-US" sz="2000" b="1" dirty="0" smtClean="0"/>
              <a:t>significant IRS reporting </a:t>
            </a:r>
            <a:r>
              <a:rPr lang="en-US" sz="2000" dirty="0" smtClean="0"/>
              <a:t>requirements</a:t>
            </a:r>
          </a:p>
          <a:p>
            <a:pPr marL="273930" lvl="1" indent="-273930">
              <a:lnSpc>
                <a:spcPts val="2400"/>
              </a:lnSpc>
              <a:spcBef>
                <a:spcPts val="300"/>
              </a:spcBef>
              <a:spcAft>
                <a:spcPts val="300"/>
              </a:spcAft>
              <a:buFont typeface="Arial" pitchFamily="34" charset="0"/>
              <a:buChar char="•"/>
            </a:pPr>
            <a:r>
              <a:rPr lang="en-US" sz="2000" dirty="0" smtClean="0"/>
              <a:t>Shareholders, boards, and audit committees want to understand the </a:t>
            </a:r>
            <a:r>
              <a:rPr lang="en-US" sz="2000" b="1" dirty="0" smtClean="0"/>
              <a:t>costs and tax liabilities</a:t>
            </a:r>
            <a:r>
              <a:rPr lang="en-US" sz="2000" dirty="0" smtClean="0"/>
              <a:t>, and the plan for minimizing the exposure</a:t>
            </a:r>
          </a:p>
          <a:p>
            <a:pPr marL="273930" lvl="1" indent="-273930">
              <a:lnSpc>
                <a:spcPts val="2400"/>
              </a:lnSpc>
              <a:spcBef>
                <a:spcPts val="300"/>
              </a:spcBef>
              <a:spcAft>
                <a:spcPts val="300"/>
              </a:spcAft>
              <a:buFont typeface="Arial" pitchFamily="34" charset="0"/>
              <a:buChar char="•"/>
            </a:pPr>
            <a:r>
              <a:rPr lang="en-US" sz="2000" b="1" dirty="0" smtClean="0">
                <a:solidFill>
                  <a:schemeClr val="tx2"/>
                </a:solidFill>
                <a:cs typeface="Arial" pitchFamily="34" charset="0"/>
              </a:rPr>
              <a:t>Employee education </a:t>
            </a:r>
            <a:r>
              <a:rPr lang="en-US" sz="2000" dirty="0" smtClean="0">
                <a:solidFill>
                  <a:schemeClr val="tx2"/>
                </a:solidFill>
                <a:cs typeface="Arial" pitchFamily="34" charset="0"/>
              </a:rPr>
              <a:t>on health plan options is extremely important</a:t>
            </a:r>
          </a:p>
          <a:p>
            <a:pPr marL="273930" lvl="1" indent="-273930">
              <a:lnSpc>
                <a:spcPts val="2400"/>
              </a:lnSpc>
              <a:spcBef>
                <a:spcPts val="300"/>
              </a:spcBef>
              <a:spcAft>
                <a:spcPts val="300"/>
              </a:spcAft>
              <a:buFont typeface="Arial" pitchFamily="34" charset="0"/>
              <a:buChar char="•"/>
            </a:pPr>
            <a:r>
              <a:rPr lang="en-US" sz="2000" dirty="0" smtClean="0"/>
              <a:t>Timely responses to </a:t>
            </a:r>
            <a:r>
              <a:rPr lang="en-US" sz="2000" b="1" dirty="0" smtClean="0"/>
              <a:t>Exchange</a:t>
            </a:r>
            <a:r>
              <a:rPr lang="en-US" sz="2000" dirty="0" smtClean="0"/>
              <a:t> </a:t>
            </a:r>
            <a:r>
              <a:rPr lang="en-US" sz="2000" b="1" dirty="0" smtClean="0"/>
              <a:t>notifications</a:t>
            </a:r>
            <a:r>
              <a:rPr lang="en-US" sz="2000" dirty="0" smtClean="0"/>
              <a:t> can preserve appeal rights</a:t>
            </a:r>
          </a:p>
          <a:p>
            <a:pPr marL="273930" lvl="1" indent="-273930">
              <a:lnSpc>
                <a:spcPts val="2400"/>
              </a:lnSpc>
              <a:spcBef>
                <a:spcPts val="300"/>
              </a:spcBef>
              <a:spcAft>
                <a:spcPts val="300"/>
              </a:spcAft>
              <a:buFont typeface="Arial" pitchFamily="34" charset="0"/>
              <a:buChar char="•"/>
            </a:pPr>
            <a:r>
              <a:rPr lang="en-US" sz="2000" dirty="0" smtClean="0">
                <a:solidFill>
                  <a:schemeClr val="tx2"/>
                </a:solidFill>
                <a:cs typeface="Arial" pitchFamily="34" charset="0"/>
              </a:rPr>
              <a:t>How much time and money has been expended toward ACA compliance.  Can this be paused?  Or, will companies proceed ahead?</a:t>
            </a:r>
          </a:p>
          <a:p>
            <a:pPr marL="273930" lvl="1" indent="-273930">
              <a:lnSpc>
                <a:spcPts val="2400"/>
              </a:lnSpc>
              <a:spcBef>
                <a:spcPts val="300"/>
              </a:spcBef>
              <a:spcAft>
                <a:spcPts val="300"/>
              </a:spcAft>
              <a:buNone/>
            </a:pPr>
            <a:endParaRPr lang="en-US" sz="2000" dirty="0" smtClean="0"/>
          </a:p>
        </p:txBody>
      </p:sp>
    </p:spTree>
    <p:extLst>
      <p:ext uri="{BB962C8B-B14F-4D97-AF65-F5344CB8AC3E}">
        <p14:creationId xmlns:p14="http://schemas.microsoft.com/office/powerpoint/2010/main" val="1241285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Penalties under IRC </a:t>
            </a:r>
            <a:r>
              <a:rPr lang="en-US" dirty="0" smtClean="0">
                <a:latin typeface="Arial"/>
                <a:cs typeface="Arial"/>
              </a:rPr>
              <a:t>§ 4980H</a:t>
            </a:r>
            <a:endParaRPr lang="en-US" dirty="0"/>
          </a:p>
        </p:txBody>
      </p:sp>
      <p:sp>
        <p:nvSpPr>
          <p:cNvPr id="3" name="Text Placeholder 2"/>
          <p:cNvSpPr>
            <a:spLocks noGrp="1"/>
          </p:cNvSpPr>
          <p:nvPr>
            <p:ph type="body" idx="1"/>
          </p:nvPr>
        </p:nvSpPr>
        <p:spPr/>
        <p:txBody>
          <a:bodyPr/>
          <a:lstStyle/>
          <a:p>
            <a:r>
              <a:rPr lang="en-US" dirty="0" smtClean="0"/>
              <a:t>Size and full-time determination</a:t>
            </a:r>
          </a:p>
          <a:p>
            <a:r>
              <a:rPr lang="en-US" dirty="0" smtClean="0"/>
              <a:t>The “look-back”</a:t>
            </a:r>
          </a:p>
          <a:p>
            <a:r>
              <a:rPr lang="en-US" dirty="0" smtClean="0"/>
              <a:t>Critical elements to consider</a:t>
            </a:r>
          </a:p>
          <a:p>
            <a:r>
              <a:rPr lang="en-US" dirty="0" smtClean="0"/>
              <a:t>Calculation of penalty</a:t>
            </a:r>
          </a:p>
          <a:p>
            <a:r>
              <a:rPr lang="en-US" dirty="0" smtClean="0"/>
              <a:t>Practical example: 500 full-time employees</a:t>
            </a:r>
          </a:p>
          <a:p>
            <a:r>
              <a:rPr lang="en-US" dirty="0" smtClean="0"/>
              <a:t>Other considerations supporting offer of coverage</a:t>
            </a:r>
          </a:p>
          <a:p>
            <a:r>
              <a:rPr lang="en-US" dirty="0" smtClean="0"/>
              <a:t>Options</a:t>
            </a:r>
          </a:p>
          <a:p>
            <a:endParaRPr lang="en-US" dirty="0"/>
          </a:p>
        </p:txBody>
      </p:sp>
    </p:spTree>
    <p:extLst>
      <p:ext uri="{BB962C8B-B14F-4D97-AF65-F5344CB8AC3E}">
        <p14:creationId xmlns:p14="http://schemas.microsoft.com/office/powerpoint/2010/main" val="1900595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4000" b="1" dirty="0" smtClean="0"/>
              <a:t> </a:t>
            </a:r>
            <a:r>
              <a:rPr lang="en-US" sz="3300" b="1" dirty="0" smtClean="0"/>
              <a:t>How Many Full-Time Employees are Required to Make Me Subject to Penalties? </a:t>
            </a:r>
            <a:endParaRPr lang="en-US" sz="3300" b="1" dirty="0"/>
          </a:p>
        </p:txBody>
      </p:sp>
      <p:graphicFrame>
        <p:nvGraphicFramePr>
          <p:cNvPr id="5" name="Content Placeholder 4"/>
          <p:cNvGraphicFramePr>
            <a:graphicFrameLocks noGrp="1"/>
          </p:cNvGraphicFramePr>
          <p:nvPr>
            <p:ph idx="1"/>
          </p:nvPr>
        </p:nvGraphicFramePr>
        <p:xfrm>
          <a:off x="457200" y="1524000"/>
          <a:ext cx="8229600" cy="475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386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8839200" cy="563563"/>
          </a:xfrm>
        </p:spPr>
        <p:txBody>
          <a:bodyPr/>
          <a:lstStyle/>
          <a:p>
            <a:r>
              <a:rPr lang="en-US" sz="4000" dirty="0" smtClean="0"/>
              <a:t>Who Must I </a:t>
            </a:r>
            <a:r>
              <a:rPr lang="en-US" sz="4000" i="1" dirty="0" smtClean="0"/>
              <a:t>Offer Coverage </a:t>
            </a:r>
            <a:r>
              <a:rPr lang="en-US" sz="4000" dirty="0" smtClean="0"/>
              <a:t>To?</a:t>
            </a:r>
            <a:endParaRPr lang="en-US" sz="4000" dirty="0"/>
          </a:p>
        </p:txBody>
      </p:sp>
      <p:graphicFrame>
        <p:nvGraphicFramePr>
          <p:cNvPr id="5" name="Content Placeholder 4"/>
          <p:cNvGraphicFramePr>
            <a:graphicFrameLocks noGrp="1"/>
          </p:cNvGraphicFramePr>
          <p:nvPr>
            <p:ph idx="1"/>
          </p:nvPr>
        </p:nvGraphicFramePr>
        <p:xfrm>
          <a:off x="457200" y="1078277"/>
          <a:ext cx="8229600" cy="4894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5739788" y="3194893"/>
            <a:ext cx="0" cy="330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877938" y="2655065"/>
            <a:ext cx="5508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28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8839200" cy="563563"/>
          </a:xfrm>
        </p:spPr>
        <p:txBody>
          <a:bodyPr>
            <a:noAutofit/>
          </a:bodyPr>
          <a:lstStyle/>
          <a:p>
            <a:r>
              <a:rPr lang="en-US" sz="4000" dirty="0" smtClean="0"/>
              <a:t>Who Must I </a:t>
            </a:r>
            <a:r>
              <a:rPr lang="en-US" sz="4000" i="1" dirty="0" smtClean="0"/>
              <a:t>Pay</a:t>
            </a:r>
            <a:r>
              <a:rPr lang="en-US" sz="4000" dirty="0" smtClean="0"/>
              <a:t> </a:t>
            </a:r>
            <a:r>
              <a:rPr lang="en-US" sz="4000" i="1" dirty="0" smtClean="0"/>
              <a:t>For</a:t>
            </a:r>
            <a:r>
              <a:rPr lang="en-US" sz="4000" dirty="0" smtClean="0"/>
              <a:t>?</a:t>
            </a:r>
            <a:endParaRPr lang="en-US" sz="4000" dirty="0"/>
          </a:p>
        </p:txBody>
      </p:sp>
      <p:graphicFrame>
        <p:nvGraphicFramePr>
          <p:cNvPr id="5" name="Content Placeholder 4"/>
          <p:cNvGraphicFramePr>
            <a:graphicFrameLocks noGrp="1"/>
          </p:cNvGraphicFramePr>
          <p:nvPr>
            <p:ph idx="1"/>
          </p:nvPr>
        </p:nvGraphicFramePr>
        <p:xfrm>
          <a:off x="457200" y="1477814"/>
          <a:ext cx="8229600" cy="4629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256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Who is </a:t>
            </a:r>
            <a:r>
              <a:rPr lang="en-US" sz="4000" i="1" dirty="0" smtClean="0"/>
              <a:t>Full-Time</a:t>
            </a:r>
            <a:r>
              <a:rPr lang="en-US" sz="4000" dirty="0" smtClean="0"/>
              <a:t>?</a:t>
            </a:r>
            <a:endParaRPr lang="en-US" sz="4000" dirty="0"/>
          </a:p>
        </p:txBody>
      </p:sp>
      <p:graphicFrame>
        <p:nvGraphicFramePr>
          <p:cNvPr id="4" name="Content Placeholder 3"/>
          <p:cNvGraphicFramePr>
            <a:graphicFrameLocks noGrp="1"/>
          </p:cNvGraphicFramePr>
          <p:nvPr>
            <p:ph idx="1"/>
          </p:nvPr>
        </p:nvGraphicFramePr>
        <p:xfrm>
          <a:off x="457200" y="1322024"/>
          <a:ext cx="8229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848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457200" y="990600"/>
            <a:ext cx="8229600" cy="533400"/>
          </a:xfrm>
        </p:spPr>
        <p:txBody>
          <a:bodyPr/>
          <a:lstStyle/>
          <a:p>
            <a:r>
              <a:rPr lang="en-US" sz="3200" dirty="0" smtClean="0"/>
              <a:t>Calculation of coverage excise tax</a:t>
            </a:r>
            <a:endParaRPr lang="en-US" sz="3200" dirty="0"/>
          </a:p>
        </p:txBody>
      </p:sp>
      <p:sp>
        <p:nvSpPr>
          <p:cNvPr id="14" name="Rectangle 13"/>
          <p:cNvSpPr/>
          <p:nvPr/>
        </p:nvSpPr>
        <p:spPr>
          <a:xfrm>
            <a:off x="446088" y="1552576"/>
            <a:ext cx="4119013" cy="419424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91310" tIns="45658" rIns="91310" bIns="45658" rtlCol="0" anchor="ctr"/>
          <a:lstStyle/>
          <a:p>
            <a:pPr algn="ctr"/>
            <a:endParaRPr lang="en-US" dirty="0">
              <a:solidFill>
                <a:srgbClr val="FFFFFF"/>
              </a:solidFill>
            </a:endParaRPr>
          </a:p>
        </p:txBody>
      </p:sp>
      <p:sp>
        <p:nvSpPr>
          <p:cNvPr id="15" name="Rectangle 14"/>
          <p:cNvSpPr/>
          <p:nvPr/>
        </p:nvSpPr>
        <p:spPr>
          <a:xfrm>
            <a:off x="4565860" y="1554161"/>
            <a:ext cx="4120941" cy="4192657"/>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lIns="91310" tIns="45658" rIns="91310" bIns="45658" rtlCol="0" anchor="ctr"/>
          <a:lstStyle/>
          <a:p>
            <a:pPr algn="ctr"/>
            <a:endParaRPr lang="en-US" dirty="0">
              <a:solidFill>
                <a:srgbClr val="FFFFFF"/>
              </a:solidFill>
            </a:endParaRPr>
          </a:p>
        </p:txBody>
      </p:sp>
      <p:sp>
        <p:nvSpPr>
          <p:cNvPr id="6151" name="Text Box 11"/>
          <p:cNvSpPr txBox="1">
            <a:spLocks noChangeArrowheads="1"/>
          </p:cNvSpPr>
          <p:nvPr/>
        </p:nvSpPr>
        <p:spPr bwMode="auto">
          <a:xfrm>
            <a:off x="655650" y="2728042"/>
            <a:ext cx="3687761" cy="1628651"/>
          </a:xfrm>
          <a:prstGeom prst="rect">
            <a:avLst/>
          </a:prstGeom>
          <a:noFill/>
          <a:ln w="9525">
            <a:noFill/>
            <a:miter lim="800000"/>
            <a:headEnd/>
            <a:tailEnd/>
          </a:ln>
        </p:spPr>
        <p:txBody>
          <a:bodyPr wrap="square" lIns="0" tIns="0" rIns="0" bIns="0">
            <a:spAutoFit/>
          </a:bodyPr>
          <a:lstStyle/>
          <a:p>
            <a:pPr marL="228271" lvl="1" indent="-228271">
              <a:lnSpc>
                <a:spcPts val="1820"/>
              </a:lnSpc>
              <a:spcBef>
                <a:spcPts val="300"/>
              </a:spcBef>
              <a:buClr>
                <a:srgbClr val="505050"/>
              </a:buClr>
              <a:buSzPct val="70000"/>
              <a:buFont typeface="Arial" pitchFamily="34" charset="0"/>
              <a:buChar char="►"/>
            </a:pPr>
            <a:r>
              <a:rPr lang="en-US" sz="1600" dirty="0">
                <a:solidFill>
                  <a:srgbClr val="000000">
                    <a:lumMod val="50000"/>
                  </a:srgbClr>
                </a:solidFill>
                <a:latin typeface="Arial Narrow" pitchFamily="34" charset="0"/>
                <a:cs typeface="Arial" pitchFamily="34" charset="0"/>
              </a:rPr>
              <a:t>A large employer that does not offer coverage to its full-time employees and their dependents may face a tax of:</a:t>
            </a:r>
          </a:p>
          <a:p>
            <a:pPr marL="456550" lvl="2" indent="-228271">
              <a:lnSpc>
                <a:spcPts val="1560"/>
              </a:lnSpc>
              <a:spcBef>
                <a:spcPts val="900"/>
              </a:spcBef>
              <a:buClr>
                <a:srgbClr val="505050"/>
              </a:buClr>
              <a:buSzPct val="70000"/>
              <a:buFont typeface="Arial" pitchFamily="34" charset="0"/>
              <a:buChar char="►"/>
            </a:pPr>
            <a:r>
              <a:rPr lang="en-US" sz="1600" dirty="0">
                <a:solidFill>
                  <a:srgbClr val="000000">
                    <a:lumMod val="50000"/>
                  </a:srgbClr>
                </a:solidFill>
                <a:latin typeface="Arial Narrow" pitchFamily="34" charset="0"/>
                <a:cs typeface="Arial" pitchFamily="34" charset="0"/>
              </a:rPr>
              <a:t>$2,000 x the total number of full-time employees minus the first 30 FT employees if at least one FTE is receiving a premium assistance tax credit</a:t>
            </a:r>
          </a:p>
        </p:txBody>
      </p:sp>
      <p:sp>
        <p:nvSpPr>
          <p:cNvPr id="6152" name="Text Box 12"/>
          <p:cNvSpPr txBox="1">
            <a:spLocks noChangeArrowheads="1"/>
          </p:cNvSpPr>
          <p:nvPr/>
        </p:nvSpPr>
        <p:spPr bwMode="auto">
          <a:xfrm>
            <a:off x="4791086" y="1667906"/>
            <a:ext cx="3790949" cy="615553"/>
          </a:xfrm>
          <a:prstGeom prst="rect">
            <a:avLst/>
          </a:prstGeom>
          <a:noFill/>
          <a:ln w="9525">
            <a:noFill/>
            <a:miter lim="800000"/>
            <a:headEnd/>
            <a:tailEnd/>
          </a:ln>
        </p:spPr>
        <p:txBody>
          <a:bodyPr wrap="square" lIns="0" tIns="0" rIns="0" bIns="0">
            <a:spAutoFit/>
          </a:bodyPr>
          <a:lstStyle/>
          <a:p>
            <a:pPr marL="1588" lvl="1">
              <a:spcBef>
                <a:spcPct val="30000"/>
              </a:spcBef>
              <a:buClr>
                <a:srgbClr val="333399"/>
              </a:buClr>
              <a:buSzPct val="75000"/>
            </a:pPr>
            <a:r>
              <a:rPr lang="en-US" sz="2000" b="1" dirty="0">
                <a:solidFill>
                  <a:srgbClr val="FFFFFF"/>
                </a:solidFill>
                <a:cs typeface="Arial" pitchFamily="34" charset="0"/>
              </a:rPr>
              <a:t>Tax for </a:t>
            </a:r>
            <a:r>
              <a:rPr lang="en-US" sz="2000" b="1" dirty="0">
                <a:solidFill>
                  <a:srgbClr val="FFC000"/>
                </a:solidFill>
                <a:cs typeface="Arial" pitchFamily="34" charset="0"/>
              </a:rPr>
              <a:t>unaffordable coverage</a:t>
            </a:r>
            <a:r>
              <a:rPr lang="en-US" sz="2000" b="1" i="1" dirty="0">
                <a:solidFill>
                  <a:srgbClr val="FFC000"/>
                </a:solidFill>
                <a:cs typeface="Arial" pitchFamily="34" charset="0"/>
              </a:rPr>
              <a:t> </a:t>
            </a:r>
            <a:r>
              <a:rPr lang="en-US" sz="2000" b="1" i="1" dirty="0">
                <a:solidFill>
                  <a:srgbClr val="FFFFFF"/>
                </a:solidFill>
                <a:cs typeface="Arial" pitchFamily="34" charset="0"/>
              </a:rPr>
              <a:t>IRC IRC §4980H(b)</a:t>
            </a:r>
          </a:p>
        </p:txBody>
      </p:sp>
      <p:sp>
        <p:nvSpPr>
          <p:cNvPr id="6153" name="Text Box 13"/>
          <p:cNvSpPr txBox="1">
            <a:spLocks noChangeArrowheads="1"/>
          </p:cNvSpPr>
          <p:nvPr/>
        </p:nvSpPr>
        <p:spPr bwMode="auto">
          <a:xfrm>
            <a:off x="4791086" y="2728042"/>
            <a:ext cx="3610428" cy="2090316"/>
          </a:xfrm>
          <a:prstGeom prst="rect">
            <a:avLst/>
          </a:prstGeom>
          <a:noFill/>
          <a:ln w="9525">
            <a:noFill/>
            <a:miter lim="800000"/>
            <a:headEnd/>
            <a:tailEnd/>
          </a:ln>
        </p:spPr>
        <p:txBody>
          <a:bodyPr wrap="square" lIns="0" tIns="0" rIns="0" bIns="0">
            <a:spAutoFit/>
          </a:bodyPr>
          <a:lstStyle/>
          <a:p>
            <a:pPr marL="228271" lvl="1" indent="-228271">
              <a:lnSpc>
                <a:spcPts val="1820"/>
              </a:lnSpc>
              <a:spcBef>
                <a:spcPts val="300"/>
              </a:spcBef>
              <a:buClr>
                <a:srgbClr val="FFFFFF"/>
              </a:buClr>
              <a:buSzPct val="70000"/>
              <a:buFont typeface="Arial" pitchFamily="34" charset="0"/>
              <a:buChar char="►"/>
            </a:pPr>
            <a:r>
              <a:rPr lang="en-US" sz="1600" dirty="0">
                <a:solidFill>
                  <a:srgbClr val="FFFFFF"/>
                </a:solidFill>
                <a:latin typeface="Arial Narrow" pitchFamily="34" charset="0"/>
                <a:cs typeface="Arial" pitchFamily="34" charset="0"/>
              </a:rPr>
              <a:t>A large employer that offers coverage to their full-time employees and their dependents, but the coverage is unaffordable to certain full-time employees or does not provide minimum value may face a tax of:</a:t>
            </a:r>
          </a:p>
          <a:p>
            <a:pPr marL="456550" lvl="2" indent="-228271">
              <a:lnSpc>
                <a:spcPts val="1560"/>
              </a:lnSpc>
              <a:spcBef>
                <a:spcPts val="900"/>
              </a:spcBef>
              <a:buClr>
                <a:srgbClr val="FFFFFF"/>
              </a:buClr>
              <a:buSzPct val="70000"/>
              <a:buFont typeface="Arial" pitchFamily="34" charset="0"/>
              <a:buChar char="►"/>
            </a:pPr>
            <a:r>
              <a:rPr lang="en-US" sz="1600" dirty="0">
                <a:solidFill>
                  <a:srgbClr val="FFFFFF"/>
                </a:solidFill>
                <a:latin typeface="Arial Narrow" pitchFamily="34" charset="0"/>
                <a:cs typeface="Arial" pitchFamily="34" charset="0"/>
              </a:rPr>
              <a:t>The lesser of $3,000 x the number of FTEs receiving a premium assistance tax credit or $2,000 x the total number of FTEs, minus the first 30 FT employees</a:t>
            </a:r>
          </a:p>
        </p:txBody>
      </p:sp>
      <p:sp>
        <p:nvSpPr>
          <p:cNvPr id="6150" name="Text Box 10"/>
          <p:cNvSpPr txBox="1">
            <a:spLocks noChangeArrowheads="1"/>
          </p:cNvSpPr>
          <p:nvPr/>
        </p:nvSpPr>
        <p:spPr bwMode="auto">
          <a:xfrm>
            <a:off x="684226" y="1672817"/>
            <a:ext cx="3516311" cy="738664"/>
          </a:xfrm>
          <a:prstGeom prst="rect">
            <a:avLst/>
          </a:prstGeom>
          <a:noFill/>
          <a:ln w="9525">
            <a:noFill/>
            <a:miter lim="800000"/>
            <a:headEnd/>
            <a:tailEnd/>
          </a:ln>
        </p:spPr>
        <p:txBody>
          <a:bodyPr wrap="square" lIns="0" tIns="0" rIns="0" bIns="0">
            <a:spAutoFit/>
          </a:bodyPr>
          <a:lstStyle/>
          <a:p>
            <a:pPr marL="1588" lvl="1">
              <a:buClr>
                <a:srgbClr val="333399"/>
              </a:buClr>
              <a:buSzPct val="75000"/>
            </a:pPr>
            <a:r>
              <a:rPr lang="en-US" sz="2400" b="1" dirty="0">
                <a:solidFill>
                  <a:srgbClr val="000000">
                    <a:lumMod val="75000"/>
                  </a:srgbClr>
                </a:solidFill>
                <a:cs typeface="Arial" pitchFamily="34" charset="0"/>
              </a:rPr>
              <a:t>Tax for </a:t>
            </a:r>
            <a:r>
              <a:rPr lang="en-US" sz="2400" b="1" dirty="0">
                <a:solidFill>
                  <a:srgbClr val="FFC000"/>
                </a:solidFill>
                <a:cs typeface="Arial" pitchFamily="34" charset="0"/>
              </a:rPr>
              <a:t>no coverage</a:t>
            </a:r>
          </a:p>
          <a:p>
            <a:pPr marL="1588" lvl="1">
              <a:buClr>
                <a:srgbClr val="333399"/>
              </a:buClr>
              <a:buSzPct val="75000"/>
            </a:pPr>
            <a:r>
              <a:rPr lang="en-US" sz="2400" b="1" i="1" dirty="0">
                <a:solidFill>
                  <a:srgbClr val="000000">
                    <a:lumMod val="75000"/>
                  </a:srgbClr>
                </a:solidFill>
                <a:cs typeface="Arial" pitchFamily="34" charset="0"/>
              </a:rPr>
              <a:t>IRC §4980H(a)</a:t>
            </a:r>
          </a:p>
        </p:txBody>
      </p:sp>
    </p:spTree>
    <p:extLst>
      <p:ext uri="{BB962C8B-B14F-4D97-AF65-F5344CB8AC3E}">
        <p14:creationId xmlns:p14="http://schemas.microsoft.com/office/powerpoint/2010/main" val="448933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endParaRPr lang="en-US" dirty="0"/>
          </a:p>
          <a:p>
            <a:pPr marL="0" indent="0" algn="ctr">
              <a:buNone/>
            </a:pPr>
            <a:endParaRPr lang="en-US" dirty="0" smtClean="0">
              <a:latin typeface="Century Gothic" panose="020B0502020202020204" pitchFamily="34" charset="0"/>
            </a:endParaRPr>
          </a:p>
          <a:p>
            <a:pPr marL="0" indent="0" algn="ctr">
              <a:buNone/>
            </a:pPr>
            <a:endParaRPr lang="en-US" dirty="0" smtClean="0">
              <a:latin typeface="Century Gothic" panose="020B0502020202020204" pitchFamily="34" charset="0"/>
            </a:endParaRPr>
          </a:p>
          <a:p>
            <a:pPr marL="0" indent="0" algn="ctr">
              <a:buNone/>
            </a:pPr>
            <a:r>
              <a:rPr lang="en-US" dirty="0" smtClean="0">
                <a:latin typeface="Century Gothic" panose="020B0502020202020204" pitchFamily="34" charset="0"/>
              </a:rPr>
              <a:t>Please send your questions during or after today’s event to:</a:t>
            </a:r>
          </a:p>
          <a:p>
            <a:pPr marL="0" indent="0" algn="ctr">
              <a:buNone/>
            </a:pPr>
            <a:endParaRPr lang="en-US" dirty="0">
              <a:latin typeface="Century Gothic" panose="020B0502020202020204" pitchFamily="34" charset="0"/>
              <a:hlinkClick r:id="rId2"/>
            </a:endParaRPr>
          </a:p>
          <a:p>
            <a:pPr marL="0" indent="0" algn="ctr">
              <a:buNone/>
            </a:pPr>
            <a:r>
              <a:rPr lang="en-US" b="1" dirty="0">
                <a:latin typeface="Century Gothic" panose="020B0502020202020204" pitchFamily="34" charset="0"/>
                <a:hlinkClick r:id="rId2"/>
              </a:rPr>
              <a:t>e</a:t>
            </a:r>
            <a:r>
              <a:rPr lang="en-US" b="1" dirty="0" smtClean="0">
                <a:latin typeface="Century Gothic" panose="020B0502020202020204" pitchFamily="34" charset="0"/>
                <a:hlinkClick r:id="rId2"/>
              </a:rPr>
              <a:t>rice@namm.org</a:t>
            </a:r>
            <a:r>
              <a:rPr lang="en-US" b="1" dirty="0" smtClean="0">
                <a:latin typeface="Century Gothic" panose="020B0502020202020204" pitchFamily="34" charset="0"/>
              </a:rPr>
              <a:t> </a:t>
            </a:r>
            <a:endParaRPr lang="en-US" b="1" dirty="0">
              <a:latin typeface="Century Gothic" panose="020B0502020202020204" pitchFamily="34" charset="0"/>
            </a:endParaRPr>
          </a:p>
        </p:txBody>
      </p:sp>
      <p:pic>
        <p:nvPicPr>
          <p:cNvPr id="3074" name="Picture 2" descr="C:\Users\erice\AppData\Local\Microsoft\Windows\Temporary Internet Files\Content.IE5\AQWUP7OW\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838200"/>
            <a:ext cx="2514371" cy="251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29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838200"/>
          </a:xfrm>
        </p:spPr>
        <p:txBody>
          <a:bodyPr/>
          <a:lstStyle/>
          <a:p>
            <a:r>
              <a:rPr lang="en-US" sz="3800" b="1" dirty="0" smtClean="0"/>
              <a:t>Possible Compliance Strategies</a:t>
            </a:r>
            <a:br>
              <a:rPr lang="en-US" sz="3800" b="1" dirty="0" smtClean="0"/>
            </a:br>
            <a:r>
              <a:rPr lang="en-US" sz="4200" dirty="0" smtClean="0"/>
              <a:t/>
            </a:r>
            <a:br>
              <a:rPr lang="en-US" sz="4200" dirty="0" smtClean="0"/>
            </a:br>
            <a:endParaRPr lang="en-US" sz="4200" dirty="0"/>
          </a:p>
        </p:txBody>
      </p:sp>
      <p:sp>
        <p:nvSpPr>
          <p:cNvPr id="3" name="Content Placeholder 2"/>
          <p:cNvSpPr>
            <a:spLocks noGrp="1"/>
          </p:cNvSpPr>
          <p:nvPr>
            <p:ph idx="1"/>
          </p:nvPr>
        </p:nvSpPr>
        <p:spPr>
          <a:xfrm>
            <a:off x="533400" y="1828800"/>
            <a:ext cx="8229600" cy="4114800"/>
          </a:xfrm>
        </p:spPr>
        <p:txBody>
          <a:bodyPr/>
          <a:lstStyle/>
          <a:p>
            <a:r>
              <a:rPr lang="en-US" b="1" dirty="0" smtClean="0"/>
              <a:t>All in</a:t>
            </a:r>
            <a:r>
              <a:rPr lang="en-US" dirty="0" smtClean="0"/>
              <a:t>: satisfy (a) and (b) penalties.</a:t>
            </a:r>
          </a:p>
          <a:p>
            <a:pPr lvl="1"/>
            <a:r>
              <a:rPr lang="en-US" dirty="0" smtClean="0"/>
              <a:t>Cost, complexity, low wage employees?</a:t>
            </a:r>
          </a:p>
          <a:p>
            <a:r>
              <a:rPr lang="en-US" b="1" dirty="0" smtClean="0"/>
              <a:t>Part-way in</a:t>
            </a:r>
            <a:r>
              <a:rPr lang="en-US" dirty="0" smtClean="0"/>
              <a:t>: satisfy (a) but not (b) penalties</a:t>
            </a:r>
          </a:p>
          <a:p>
            <a:pPr lvl="1"/>
            <a:r>
              <a:rPr lang="en-US" dirty="0" smtClean="0"/>
              <a:t>Lesser cost, employee confusion?</a:t>
            </a:r>
          </a:p>
          <a:p>
            <a:r>
              <a:rPr lang="en-US" b="1" dirty="0" smtClean="0"/>
              <a:t>All out: </a:t>
            </a:r>
            <a:r>
              <a:rPr lang="en-US" dirty="0" smtClean="0"/>
              <a:t>pay (a) penalties</a:t>
            </a:r>
          </a:p>
          <a:p>
            <a:pPr lvl="1"/>
            <a:r>
              <a:rPr lang="en-US" dirty="0" smtClean="0"/>
              <a:t>Less competitive for employees? Public relations.</a:t>
            </a:r>
          </a:p>
          <a:p>
            <a:r>
              <a:rPr lang="en-US" b="1" dirty="0" smtClean="0"/>
              <a:t>More time </a:t>
            </a:r>
            <a:r>
              <a:rPr lang="en-US" b="1" u="sng" dirty="0" smtClean="0"/>
              <a:t>now</a:t>
            </a:r>
            <a:r>
              <a:rPr lang="en-US" b="1" dirty="0" smtClean="0"/>
              <a:t> to plan and test strategy</a:t>
            </a:r>
          </a:p>
          <a:p>
            <a:pPr lvl="1"/>
            <a:endParaRPr lang="en-US" dirty="0"/>
          </a:p>
        </p:txBody>
      </p:sp>
    </p:spTree>
    <p:extLst>
      <p:ext uri="{BB962C8B-B14F-4D97-AF65-F5344CB8AC3E}">
        <p14:creationId xmlns:p14="http://schemas.microsoft.com/office/powerpoint/2010/main" val="33187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Exchanges, Communication &amp; IRS</a:t>
            </a:r>
            <a:endParaRPr lang="en-US" dirty="0"/>
          </a:p>
        </p:txBody>
      </p:sp>
      <p:sp>
        <p:nvSpPr>
          <p:cNvPr id="3" name="Text Placeholder 2"/>
          <p:cNvSpPr>
            <a:spLocks noGrp="1"/>
          </p:cNvSpPr>
          <p:nvPr>
            <p:ph type="body" idx="1"/>
          </p:nvPr>
        </p:nvSpPr>
        <p:spPr/>
        <p:txBody>
          <a:bodyPr/>
          <a:lstStyle/>
          <a:p>
            <a:r>
              <a:rPr lang="en-US" dirty="0" smtClean="0"/>
              <a:t>Exchanges</a:t>
            </a:r>
          </a:p>
          <a:p>
            <a:r>
              <a:rPr lang="en-US" dirty="0" smtClean="0"/>
              <a:t>States and Medicaid Eligibility</a:t>
            </a:r>
          </a:p>
          <a:p>
            <a:r>
              <a:rPr lang="en-US" dirty="0" smtClean="0"/>
              <a:t>Communication</a:t>
            </a:r>
          </a:p>
          <a:p>
            <a:r>
              <a:rPr lang="en-US" dirty="0" smtClean="0"/>
              <a:t>Employer reporting and data collection</a:t>
            </a:r>
          </a:p>
          <a:p>
            <a:endParaRPr lang="en-US" dirty="0"/>
          </a:p>
        </p:txBody>
      </p:sp>
    </p:spTree>
    <p:extLst>
      <p:ext uri="{BB962C8B-B14F-4D97-AF65-F5344CB8AC3E}">
        <p14:creationId xmlns:p14="http://schemas.microsoft.com/office/powerpoint/2010/main" val="474341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52400" y="614066"/>
            <a:ext cx="8839200" cy="909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0000"/>
                </a:solidFill>
              </a:rPr>
              <a:t>The Affordable Care Act (ACA) depends on states to establish Health Insurance "Exchanges" (now called “Markets”), which are virtual marketplaces intended to make it easier for individuals and small employers to shop for, compare, and enroll in health insurance coverage. </a:t>
            </a:r>
          </a:p>
        </p:txBody>
      </p:sp>
      <p:sp>
        <p:nvSpPr>
          <p:cNvPr id="47" name="Rounded Rectangle 46"/>
          <p:cNvSpPr/>
          <p:nvPr/>
        </p:nvSpPr>
        <p:spPr>
          <a:xfrm>
            <a:off x="685800" y="1676400"/>
            <a:ext cx="7772400" cy="609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Individuals and certain businesses (100 or fewer FT employees) can purchase health insurance coverage through Exchanges or Health Insurance Markets beginning in 2014. </a:t>
            </a:r>
          </a:p>
        </p:txBody>
      </p:sp>
      <p:sp>
        <p:nvSpPr>
          <p:cNvPr id="57" name="TextBox 56"/>
          <p:cNvSpPr txBox="1"/>
          <p:nvPr/>
        </p:nvSpPr>
        <p:spPr>
          <a:xfrm>
            <a:off x="1219200" y="0"/>
            <a:ext cx="6858000" cy="461665"/>
          </a:xfrm>
          <a:prstGeom prst="rect">
            <a:avLst/>
          </a:prstGeom>
          <a:noFill/>
        </p:spPr>
        <p:txBody>
          <a:bodyPr wrap="square" rtlCol="0">
            <a:spAutoFit/>
          </a:bodyPr>
          <a:lstStyle/>
          <a:p>
            <a:pPr algn="ctr"/>
            <a:r>
              <a:rPr lang="en-US" sz="2400" b="1" dirty="0">
                <a:solidFill>
                  <a:srgbClr val="000000"/>
                </a:solidFill>
                <a:cs typeface="Arial" pitchFamily="34" charset="0"/>
              </a:rPr>
              <a:t>Health Insurance Exchanges</a:t>
            </a:r>
          </a:p>
        </p:txBody>
      </p:sp>
      <p:sp>
        <p:nvSpPr>
          <p:cNvPr id="21" name="TextBox 20"/>
          <p:cNvSpPr txBox="1"/>
          <p:nvPr/>
        </p:nvSpPr>
        <p:spPr>
          <a:xfrm>
            <a:off x="2819400" y="2438400"/>
            <a:ext cx="533400" cy="369332"/>
          </a:xfrm>
          <a:prstGeom prst="rect">
            <a:avLst/>
          </a:prstGeom>
          <a:noFill/>
        </p:spPr>
        <p:txBody>
          <a:bodyPr wrap="square" rtlCol="0">
            <a:spAutoFit/>
          </a:bodyPr>
          <a:lstStyle/>
          <a:p>
            <a:pPr algn="ctr"/>
            <a:r>
              <a:rPr lang="en-US" dirty="0">
                <a:solidFill>
                  <a:srgbClr val="000000"/>
                </a:solidFill>
              </a:rPr>
              <a:t>OR</a:t>
            </a:r>
          </a:p>
        </p:txBody>
      </p:sp>
      <p:sp>
        <p:nvSpPr>
          <p:cNvPr id="27" name="Rounded Rectangle 26"/>
          <p:cNvSpPr/>
          <p:nvPr/>
        </p:nvSpPr>
        <p:spPr>
          <a:xfrm>
            <a:off x="152400" y="2667000"/>
            <a:ext cx="2743200" cy="1295400"/>
          </a:xfrm>
          <a:prstGeom prst="roundRect">
            <a:avLst/>
          </a:prstGeom>
          <a:solidFill>
            <a:srgbClr val="94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States will establish both an individual exchange (Exchange) and a small business exchange (SHOP Exchange)</a:t>
            </a:r>
            <a:r>
              <a:rPr lang="en-US" sz="1600" baseline="30000" dirty="0">
                <a:solidFill>
                  <a:srgbClr val="000000"/>
                </a:solidFill>
              </a:rPr>
              <a:t> </a:t>
            </a:r>
            <a:endParaRPr lang="en-US" sz="1600" dirty="0">
              <a:solidFill>
                <a:srgbClr val="000000"/>
              </a:solidFill>
            </a:endParaRPr>
          </a:p>
        </p:txBody>
      </p:sp>
      <p:sp>
        <p:nvSpPr>
          <p:cNvPr id="29" name="Rounded Rectangle 28"/>
          <p:cNvSpPr/>
          <p:nvPr/>
        </p:nvSpPr>
        <p:spPr>
          <a:xfrm>
            <a:off x="3200400" y="2667000"/>
            <a:ext cx="2743200" cy="1295400"/>
          </a:xfrm>
          <a:prstGeom prst="roundRect">
            <a:avLst/>
          </a:prstGeom>
          <a:solidFill>
            <a:srgbClr val="94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The federal government will establish a default exchange or hybrid federal-state exchange</a:t>
            </a:r>
            <a:endParaRPr lang="en-US" sz="1600" baseline="30000" dirty="0">
              <a:solidFill>
                <a:srgbClr val="000000"/>
              </a:solidFill>
            </a:endParaRPr>
          </a:p>
        </p:txBody>
      </p:sp>
      <p:sp>
        <p:nvSpPr>
          <p:cNvPr id="30" name="Rounded Rectangle 29"/>
          <p:cNvSpPr/>
          <p:nvPr/>
        </p:nvSpPr>
        <p:spPr>
          <a:xfrm>
            <a:off x="6248400" y="2667000"/>
            <a:ext cx="2743200" cy="1295400"/>
          </a:xfrm>
          <a:prstGeom prst="roundRect">
            <a:avLst/>
          </a:prstGeom>
          <a:solidFill>
            <a:srgbClr val="94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Private exchanges and the outside market may also be available for employers of all sizes.</a:t>
            </a:r>
          </a:p>
        </p:txBody>
      </p:sp>
      <p:sp>
        <p:nvSpPr>
          <p:cNvPr id="31" name="Rounded Rectangle 30"/>
          <p:cNvSpPr/>
          <p:nvPr/>
        </p:nvSpPr>
        <p:spPr>
          <a:xfrm>
            <a:off x="10439400" y="5943600"/>
            <a:ext cx="304800" cy="76200"/>
          </a:xfrm>
          <a:prstGeom prst="roundRect">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000000"/>
              </a:solidFill>
            </a:endParaRPr>
          </a:p>
        </p:txBody>
      </p:sp>
      <p:sp>
        <p:nvSpPr>
          <p:cNvPr id="41" name="TextBox 40"/>
          <p:cNvSpPr txBox="1"/>
          <p:nvPr/>
        </p:nvSpPr>
        <p:spPr>
          <a:xfrm>
            <a:off x="5791200" y="2438400"/>
            <a:ext cx="533400" cy="369332"/>
          </a:xfrm>
          <a:prstGeom prst="rect">
            <a:avLst/>
          </a:prstGeom>
          <a:noFill/>
        </p:spPr>
        <p:txBody>
          <a:bodyPr wrap="square" rtlCol="0">
            <a:spAutoFit/>
          </a:bodyPr>
          <a:lstStyle/>
          <a:p>
            <a:pPr algn="ctr"/>
            <a:r>
              <a:rPr lang="en-US" dirty="0">
                <a:solidFill>
                  <a:srgbClr val="000000"/>
                </a:solidFill>
              </a:rPr>
              <a:t>OR</a:t>
            </a:r>
          </a:p>
        </p:txBody>
      </p:sp>
      <p:cxnSp>
        <p:nvCxnSpPr>
          <p:cNvPr id="50" name="Straight Arrow Connector 49"/>
          <p:cNvCxnSpPr>
            <a:stCxn id="47" idx="2"/>
            <a:endCxn id="29" idx="0"/>
          </p:cNvCxnSpPr>
          <p:nvPr/>
        </p:nvCxnSpPr>
        <p:spPr>
          <a:xfrm>
            <a:off x="4572000" y="2286000"/>
            <a:ext cx="0" cy="381000"/>
          </a:xfrm>
          <a:prstGeom prst="straightConnector1">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7" idx="2"/>
            <a:endCxn id="27" idx="0"/>
          </p:cNvCxnSpPr>
          <p:nvPr/>
        </p:nvCxnSpPr>
        <p:spPr>
          <a:xfrm rot="5400000">
            <a:off x="2857500" y="952500"/>
            <a:ext cx="381000" cy="3048000"/>
          </a:xfrm>
          <a:prstGeom prst="bentConnector3">
            <a:avLst>
              <a:gd name="adj1" fmla="val 50000"/>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7" idx="2"/>
            <a:endCxn id="30" idx="0"/>
          </p:cNvCxnSpPr>
          <p:nvPr/>
        </p:nvCxnSpPr>
        <p:spPr>
          <a:xfrm rot="16200000" flipH="1">
            <a:off x="5905500" y="952500"/>
            <a:ext cx="381000" cy="3048000"/>
          </a:xfrm>
          <a:prstGeom prst="bentConnector3">
            <a:avLst>
              <a:gd name="adj1" fmla="val 50000"/>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09600" y="4419600"/>
            <a:ext cx="7924800" cy="1524000"/>
          </a:xfrm>
          <a:prstGeom prst="rect">
            <a:avLst/>
          </a:prstGeom>
          <a:solidFill>
            <a:srgbClr val="6BDE42"/>
          </a:solidFill>
          <a:effectLst>
            <a:outerShdw blurRad="508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rPr>
              <a:t>Insurance premiums and out-of-pocket responsibility are varied along a “metal” scale: Platinum, Gold, Silver, and Bronze. For example, platinum coverage will have the most expensive insurance premium but the least amount of out-of-pocket financial responsibility. Bronze coverage has the lowest premium but greatest out-of-pocket responsibility.</a:t>
            </a:r>
          </a:p>
        </p:txBody>
      </p:sp>
    </p:spTree>
    <p:extLst>
      <p:ext uri="{BB962C8B-B14F-4D97-AF65-F5344CB8AC3E}">
        <p14:creationId xmlns:p14="http://schemas.microsoft.com/office/powerpoint/2010/main" val="21100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Exchange issues for Employers</a:t>
            </a:r>
            <a:endParaRPr lang="en-US" b="1" dirty="0"/>
          </a:p>
        </p:txBody>
      </p:sp>
      <p:sp>
        <p:nvSpPr>
          <p:cNvPr id="3" name="Content Placeholder 2"/>
          <p:cNvSpPr>
            <a:spLocks noGrp="1"/>
          </p:cNvSpPr>
          <p:nvPr>
            <p:ph idx="1"/>
          </p:nvPr>
        </p:nvSpPr>
        <p:spPr/>
        <p:txBody>
          <a:bodyPr/>
          <a:lstStyle/>
          <a:p>
            <a:r>
              <a:rPr lang="en-US" dirty="0" smtClean="0"/>
              <a:t>Employee applications to exchanges</a:t>
            </a:r>
          </a:p>
          <a:p>
            <a:r>
              <a:rPr lang="en-US" dirty="0" smtClean="0"/>
              <a:t>Will employers be the “bad guy” if an offer for qualifying coverage in 2015 makes an employee ineligible for exchange subsidies?</a:t>
            </a:r>
          </a:p>
          <a:p>
            <a:r>
              <a:rPr lang="en-US" dirty="0" smtClean="0"/>
              <a:t>The reporting obligations – delayed until 2015 – are substantial.  Use 2014 to build and test systems!</a:t>
            </a:r>
            <a:endParaRPr lang="en-US" dirty="0"/>
          </a:p>
        </p:txBody>
      </p:sp>
    </p:spTree>
    <p:extLst>
      <p:ext uri="{BB962C8B-B14F-4D97-AF65-F5344CB8AC3E}">
        <p14:creationId xmlns:p14="http://schemas.microsoft.com/office/powerpoint/2010/main" val="3139778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382"/>
            <a:ext cx="8839200" cy="563563"/>
          </a:xfrm>
        </p:spPr>
        <p:txBody>
          <a:bodyPr/>
          <a:lstStyle/>
          <a:p>
            <a:r>
              <a:rPr lang="en-US" sz="2800" dirty="0" smtClean="0"/>
              <a:t>Summary of annual employer reporting requirements to the Treasury and IRS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5" name="Table 4"/>
          <p:cNvGraphicFramePr>
            <a:graphicFrameLocks noGrp="1"/>
          </p:cNvGraphicFramePr>
          <p:nvPr/>
        </p:nvGraphicFramePr>
        <p:xfrm>
          <a:off x="448558" y="1073945"/>
          <a:ext cx="8493423" cy="5296673"/>
        </p:xfrm>
        <a:graphic>
          <a:graphicData uri="http://schemas.openxmlformats.org/drawingml/2006/table">
            <a:tbl>
              <a:tblPr>
                <a:tableStyleId>{D7AC3CCA-C797-4891-BE02-D94E43425B78}</a:tableStyleId>
              </a:tblPr>
              <a:tblGrid>
                <a:gridCol w="999243"/>
                <a:gridCol w="2409825"/>
                <a:gridCol w="2409825"/>
                <a:gridCol w="2674530"/>
              </a:tblGrid>
              <a:tr h="281511">
                <a:tc>
                  <a:txBody>
                    <a:bodyPr/>
                    <a:lstStyle/>
                    <a:p>
                      <a:pPr marL="0" marR="0">
                        <a:spcBef>
                          <a:spcPts val="0"/>
                        </a:spcBef>
                        <a:spcAft>
                          <a:spcPts val="0"/>
                        </a:spcAft>
                        <a:buClr>
                          <a:schemeClr val="bg1"/>
                        </a:buClr>
                        <a:buSzPct val="75000"/>
                        <a:buFont typeface="Arial" pitchFamily="34" charset="0"/>
                        <a:buNone/>
                      </a:pPr>
                      <a:r>
                        <a:rPr lang="en-US" sz="1200" b="1" dirty="0">
                          <a:solidFill>
                            <a:schemeClr val="bg1"/>
                          </a:solidFill>
                          <a:latin typeface="EYInterstate" pitchFamily="2" charset="0"/>
                        </a:rPr>
                        <a:t>Provision</a:t>
                      </a:r>
                      <a:endParaRPr lang="en-US" sz="1200" b="1" dirty="0">
                        <a:solidFill>
                          <a:schemeClr val="bg1"/>
                        </a:solidFill>
                        <a:latin typeface="EYInterstate" pitchFamily="2" charset="0"/>
                        <a:ea typeface="Calibri"/>
                        <a:cs typeface="Times New Roman"/>
                      </a:endParaRPr>
                    </a:p>
                  </a:txBody>
                  <a:tcPr marT="0"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646464"/>
                    </a:solidFill>
                  </a:tcPr>
                </a:tc>
                <a:tc>
                  <a:txBody>
                    <a:bodyPr/>
                    <a:lstStyle/>
                    <a:p>
                      <a:pPr marL="0" marR="0">
                        <a:spcBef>
                          <a:spcPts val="0"/>
                        </a:spcBef>
                        <a:spcAft>
                          <a:spcPts val="0"/>
                        </a:spcAft>
                        <a:buClr>
                          <a:schemeClr val="bg1"/>
                        </a:buClr>
                        <a:buSzPct val="75000"/>
                        <a:buFont typeface="Arial" pitchFamily="34" charset="0"/>
                        <a:buNone/>
                      </a:pPr>
                      <a:r>
                        <a:rPr lang="en-US" sz="1800" b="1" dirty="0" smtClean="0">
                          <a:solidFill>
                            <a:srgbClr val="FFFF00"/>
                          </a:solidFill>
                          <a:latin typeface="EYInterstate" pitchFamily="2" charset="0"/>
                        </a:rPr>
                        <a:t>IRC §6051</a:t>
                      </a:r>
                      <a:endParaRPr lang="en-US" sz="1800" b="1" dirty="0">
                        <a:solidFill>
                          <a:srgbClr val="FFFF00"/>
                        </a:solidFill>
                        <a:latin typeface="EYInterstate" pitchFamily="2" charset="0"/>
                        <a:ea typeface="Calibri"/>
                        <a:cs typeface="Times New Roman"/>
                      </a:endParaRPr>
                    </a:p>
                  </a:txBody>
                  <a:tcPr marT="0"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646464"/>
                    </a:solidFill>
                  </a:tcPr>
                </a:tc>
                <a:tc>
                  <a:txBody>
                    <a:bodyPr/>
                    <a:lstStyle/>
                    <a:p>
                      <a:pPr marL="0" marR="0">
                        <a:spcBef>
                          <a:spcPts val="0"/>
                        </a:spcBef>
                        <a:spcAft>
                          <a:spcPts val="0"/>
                        </a:spcAft>
                        <a:buClr>
                          <a:schemeClr val="bg1"/>
                        </a:buClr>
                        <a:buSzPct val="75000"/>
                        <a:buFont typeface="Arial" pitchFamily="34" charset="0"/>
                        <a:buNone/>
                      </a:pPr>
                      <a:r>
                        <a:rPr lang="en-US" sz="1800" b="1" dirty="0" smtClean="0">
                          <a:solidFill>
                            <a:srgbClr val="FFFF00"/>
                          </a:solidFill>
                          <a:latin typeface="EYInterstate" pitchFamily="2" charset="0"/>
                        </a:rPr>
                        <a:t> IRC </a:t>
                      </a:r>
                      <a:r>
                        <a:rPr lang="en-US" sz="1800" b="1" dirty="0">
                          <a:solidFill>
                            <a:srgbClr val="FFFF00"/>
                          </a:solidFill>
                          <a:latin typeface="EYInterstate" pitchFamily="2" charset="0"/>
                        </a:rPr>
                        <a:t>§</a:t>
                      </a:r>
                      <a:r>
                        <a:rPr lang="en-US" sz="1800" b="1" dirty="0" smtClean="0">
                          <a:solidFill>
                            <a:srgbClr val="FFFF00"/>
                          </a:solidFill>
                          <a:latin typeface="EYInterstate" pitchFamily="2" charset="0"/>
                        </a:rPr>
                        <a:t>6055</a:t>
                      </a:r>
                      <a:endParaRPr lang="en-US" sz="1800" b="1" dirty="0">
                        <a:solidFill>
                          <a:srgbClr val="FFFF00"/>
                        </a:solidFill>
                        <a:latin typeface="EYInterstate" pitchFamily="2" charset="0"/>
                        <a:ea typeface="Calibri"/>
                        <a:cs typeface="Times New Roman"/>
                      </a:endParaRPr>
                    </a:p>
                  </a:txBody>
                  <a:tcPr marT="0"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646464"/>
                    </a:solidFill>
                  </a:tcPr>
                </a:tc>
                <a:tc>
                  <a:txBody>
                    <a:bodyPr/>
                    <a:lstStyle/>
                    <a:p>
                      <a:pPr marL="0" marR="0">
                        <a:spcBef>
                          <a:spcPts val="0"/>
                        </a:spcBef>
                        <a:spcAft>
                          <a:spcPts val="0"/>
                        </a:spcAft>
                        <a:buClr>
                          <a:schemeClr val="bg1"/>
                        </a:buClr>
                        <a:buSzPct val="75000"/>
                        <a:buFont typeface="Arial" pitchFamily="34" charset="0"/>
                        <a:buNone/>
                      </a:pPr>
                      <a:r>
                        <a:rPr lang="en-US" sz="1800" b="1" dirty="0" smtClean="0">
                          <a:solidFill>
                            <a:srgbClr val="FFFF00"/>
                          </a:solidFill>
                          <a:latin typeface="EYInterstate" pitchFamily="2" charset="0"/>
                        </a:rPr>
                        <a:t>IRC </a:t>
                      </a:r>
                      <a:r>
                        <a:rPr lang="en-US" sz="1800" b="1" dirty="0">
                          <a:solidFill>
                            <a:srgbClr val="FFFF00"/>
                          </a:solidFill>
                          <a:latin typeface="EYInterstate" pitchFamily="2" charset="0"/>
                        </a:rPr>
                        <a:t>§</a:t>
                      </a:r>
                      <a:r>
                        <a:rPr lang="en-US" sz="1800" b="1" dirty="0" smtClean="0">
                          <a:solidFill>
                            <a:srgbClr val="FFFF00"/>
                          </a:solidFill>
                          <a:latin typeface="EYInterstate" pitchFamily="2" charset="0"/>
                        </a:rPr>
                        <a:t>6056</a:t>
                      </a:r>
                      <a:endParaRPr lang="en-US" sz="1800" b="1" dirty="0">
                        <a:solidFill>
                          <a:srgbClr val="FFFF00"/>
                        </a:solidFill>
                        <a:latin typeface="EYInterstate" pitchFamily="2" charset="0"/>
                        <a:ea typeface="Calibri"/>
                        <a:cs typeface="Times New Roman"/>
                      </a:endParaRPr>
                    </a:p>
                  </a:txBody>
                  <a:tcPr marT="0"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646464"/>
                    </a:solidFill>
                  </a:tcPr>
                </a:tc>
              </a:tr>
              <a:tr h="975062">
                <a:tc>
                  <a:txBody>
                    <a:bodyPr/>
                    <a:lstStyle/>
                    <a:p>
                      <a:r>
                        <a:rPr lang="en-US" sz="1200" dirty="0" smtClean="0">
                          <a:solidFill>
                            <a:schemeClr val="tx1"/>
                          </a:solidFill>
                          <a:latin typeface="Arial Narrow" pitchFamily="34" charset="0"/>
                          <a:cs typeface="Arial" pitchFamily="34" charset="0"/>
                        </a:rPr>
                        <a:t>Applies to:</a:t>
                      </a:r>
                      <a:endParaRPr lang="en-US" sz="1200" b="0" kern="1200" dirty="0" smtClean="0">
                        <a:solidFill>
                          <a:schemeClr val="tx1"/>
                        </a:solidFill>
                        <a:latin typeface="Arial Narrow" pitchFamily="34" charset="0"/>
                        <a:ea typeface="+mn-ea"/>
                        <a:cs typeface="Arial" pitchFamily="34" charset="0"/>
                      </a:endParaRPr>
                    </a:p>
                  </a:txBody>
                  <a:tcPr marT="9144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0F0F0"/>
                    </a:solidFill>
                  </a:tcPr>
                </a:tc>
                <a:tc>
                  <a:txBody>
                    <a:bodyPr/>
                    <a:lstStyle/>
                    <a:p>
                      <a:pPr marL="0" marR="0" lvl="1" indent="0" algn="l" defTabSz="1019175" rtl="0" eaLnBrk="0" fontAlgn="base" latinLnBrk="0" hangingPunct="0">
                        <a:lnSpc>
                          <a:spcPct val="100000"/>
                        </a:lnSpc>
                        <a:spcBef>
                          <a:spcPts val="300"/>
                        </a:spcBef>
                        <a:spcAft>
                          <a:spcPct val="0"/>
                        </a:spcAft>
                        <a:buClr>
                          <a:srgbClr val="FFD200"/>
                        </a:buClr>
                        <a:buSzPct val="70000"/>
                        <a:buFont typeface="Arial" pitchFamily="34" charset="0"/>
                        <a:buNone/>
                        <a:tabLst/>
                        <a:defRPr/>
                      </a:pPr>
                      <a:r>
                        <a:rPr kumimoji="0" lang="en-US" sz="1200" b="0" i="0" u="none" strike="noStrike" kern="100" cap="none" spc="-20" normalizeH="0" baseline="0" noProof="0" dirty="0" smtClean="0">
                          <a:ln>
                            <a:noFill/>
                          </a:ln>
                          <a:solidFill>
                            <a:schemeClr val="tx1"/>
                          </a:solidFill>
                          <a:effectLst/>
                          <a:uLnTx/>
                          <a:uFillTx/>
                          <a:latin typeface="Arial Narrow" pitchFamily="34" charset="0"/>
                          <a:cs typeface="Arial" pitchFamily="34" charset="0"/>
                        </a:rPr>
                        <a:t>Employers that offer coverage under a group health plan</a:t>
                      </a:r>
                    </a:p>
                  </a:txBody>
                  <a:tcPr marT="91440" marB="73152">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c>
                  <a:txBody>
                    <a:bodyPr/>
                    <a:lstStyle/>
                    <a:p>
                      <a:pPr marL="0" marR="0">
                        <a:spcBef>
                          <a:spcPts val="0"/>
                        </a:spcBef>
                        <a:spcAft>
                          <a:spcPts val="0"/>
                        </a:spcAft>
                        <a:buClr>
                          <a:schemeClr val="bg1"/>
                        </a:buClr>
                        <a:buSzPct val="75000"/>
                        <a:buFont typeface="Arial" pitchFamily="34" charset="0"/>
                        <a:buNone/>
                      </a:pPr>
                      <a:r>
                        <a:rPr lang="en-US" sz="1200" dirty="0">
                          <a:solidFill>
                            <a:schemeClr val="tx1"/>
                          </a:solidFill>
                          <a:latin typeface="Arial Narrow" pitchFamily="34" charset="0"/>
                          <a:cs typeface="Arial" pitchFamily="34" charset="0"/>
                        </a:rPr>
                        <a:t>Health insurance issuers, government agencies, employers that sponsor self-insured  plans, and other persons that provide minimum essential coverage to an individual</a:t>
                      </a:r>
                      <a:endParaRPr lang="en-US" sz="1200" dirty="0">
                        <a:solidFill>
                          <a:schemeClr val="tx1"/>
                        </a:solidFill>
                        <a:latin typeface="Arial Narrow" pitchFamily="34" charset="0"/>
                        <a:ea typeface="Calibri"/>
                        <a:cs typeface="Arial" pitchFamily="34" charset="0"/>
                      </a:endParaRPr>
                    </a:p>
                  </a:txBody>
                  <a:tcPr marT="91440" marB="9144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c>
                  <a:txBody>
                    <a:bodyPr/>
                    <a:lstStyle/>
                    <a:p>
                      <a:pPr marL="0" marR="0">
                        <a:spcBef>
                          <a:spcPts val="0"/>
                        </a:spcBef>
                        <a:spcAft>
                          <a:spcPts val="0"/>
                        </a:spcAft>
                        <a:buClr>
                          <a:schemeClr val="bg1"/>
                        </a:buClr>
                        <a:buSzPct val="75000"/>
                        <a:buFont typeface="Arial" pitchFamily="34" charset="0"/>
                        <a:buNone/>
                      </a:pPr>
                      <a:r>
                        <a:rPr lang="en-US" sz="1200" dirty="0">
                          <a:solidFill>
                            <a:schemeClr val="tx1"/>
                          </a:solidFill>
                          <a:latin typeface="Arial Narrow" pitchFamily="34" charset="0"/>
                          <a:cs typeface="Arial" pitchFamily="34" charset="0"/>
                        </a:rPr>
                        <a:t>Large employers who are subject to </a:t>
                      </a:r>
                      <a:r>
                        <a:rPr lang="en-US" sz="1200" dirty="0" smtClean="0">
                          <a:solidFill>
                            <a:schemeClr val="tx1"/>
                          </a:solidFill>
                          <a:latin typeface="Arial Narrow" pitchFamily="34" charset="0"/>
                          <a:cs typeface="Arial" pitchFamily="34" charset="0"/>
                        </a:rPr>
                        <a:t>employer</a:t>
                      </a:r>
                      <a:r>
                        <a:rPr lang="en-US" sz="1200" baseline="0" dirty="0" smtClean="0">
                          <a:solidFill>
                            <a:schemeClr val="tx1"/>
                          </a:solidFill>
                          <a:latin typeface="Arial Narrow" pitchFamily="34" charset="0"/>
                          <a:cs typeface="Arial" pitchFamily="34" charset="0"/>
                        </a:rPr>
                        <a:t> responsibility coverage excise tax under 4980H</a:t>
                      </a:r>
                      <a:endParaRPr lang="en-US" sz="1200" dirty="0">
                        <a:solidFill>
                          <a:schemeClr val="tx1"/>
                        </a:solidFill>
                        <a:latin typeface="Arial Narrow" pitchFamily="34" charset="0"/>
                        <a:ea typeface="Calibri"/>
                        <a:cs typeface="Arial" pitchFamily="34" charset="0"/>
                      </a:endParaRPr>
                    </a:p>
                  </a:txBody>
                  <a:tcPr marT="91440" marB="9144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r>
              <a:tr h="498868">
                <a:tc>
                  <a:txBody>
                    <a:bodyPr/>
                    <a:lstStyle/>
                    <a:p>
                      <a:pPr marL="0" marR="0" lvl="2" indent="0" algn="l" defTabSz="1019175" rtl="0" eaLnBrk="0" fontAlgn="base" latinLnBrk="0" hangingPunct="0">
                        <a:lnSpc>
                          <a:spcPct val="100000"/>
                        </a:lnSpc>
                        <a:spcBef>
                          <a:spcPts val="300"/>
                        </a:spcBef>
                        <a:spcAft>
                          <a:spcPts val="300"/>
                        </a:spcAft>
                        <a:buClr>
                          <a:srgbClr val="808080"/>
                        </a:buClr>
                        <a:buSzTx/>
                        <a:buFont typeface="EYInterstate Light" pitchFamily="2" charset="0"/>
                        <a:buNone/>
                        <a:tabLst/>
                        <a:defRPr/>
                      </a:pPr>
                      <a:r>
                        <a:rPr kumimoji="0" lang="en-US" sz="1200" b="0" i="0" u="none" strike="noStrike" kern="100" cap="none" spc="-20" normalizeH="0" baseline="0" noProof="0" dirty="0" smtClean="0">
                          <a:ln>
                            <a:noFill/>
                          </a:ln>
                          <a:solidFill>
                            <a:schemeClr val="tx1"/>
                          </a:solidFill>
                          <a:effectLst/>
                          <a:uLnTx/>
                          <a:uFillTx/>
                          <a:latin typeface="Arial Narrow" pitchFamily="34" charset="0"/>
                          <a:ea typeface="+mn-ea"/>
                          <a:cs typeface="Arial" pitchFamily="34" charset="0"/>
                        </a:rPr>
                        <a:t>Due by:</a:t>
                      </a:r>
                    </a:p>
                  </a:txBody>
                  <a:tcPr marT="9144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0F0F0"/>
                    </a:solidFill>
                  </a:tcPr>
                </a:tc>
                <a:tc>
                  <a:txBody>
                    <a:bodyPr/>
                    <a:lstStyle/>
                    <a:p>
                      <a:pPr marL="0" marR="0" lvl="1" indent="0" algn="l" defTabSz="1019175" rtl="0" eaLnBrk="0" fontAlgn="base" latinLnBrk="0" hangingPunct="0">
                        <a:lnSpc>
                          <a:spcPct val="100000"/>
                        </a:lnSpc>
                        <a:spcBef>
                          <a:spcPts val="300"/>
                        </a:spcBef>
                        <a:spcAft>
                          <a:spcPct val="0"/>
                        </a:spcAft>
                        <a:buClr>
                          <a:srgbClr val="FFD200"/>
                        </a:buClr>
                        <a:buSzPct val="70000"/>
                        <a:buFont typeface="Arial" pitchFamily="34" charset="0"/>
                        <a:buNone/>
                        <a:tabLst/>
                        <a:defRPr/>
                      </a:pPr>
                      <a:r>
                        <a:rPr lang="en-US" sz="1200" b="1" dirty="0" smtClean="0">
                          <a:solidFill>
                            <a:schemeClr val="tx1"/>
                          </a:solidFill>
                          <a:latin typeface="Arial Narrow" pitchFamily="34" charset="0"/>
                          <a:cs typeface="Arial" pitchFamily="34" charset="0"/>
                        </a:rPr>
                        <a:t>January 31, 2013</a:t>
                      </a:r>
                      <a:r>
                        <a:rPr kumimoji="0" lang="en-US" sz="1200" b="1" i="0" u="none" strike="noStrike" kern="100" cap="none" spc="-20" normalizeH="0" baseline="0" noProof="0" dirty="0" smtClean="0">
                          <a:ln>
                            <a:noFill/>
                          </a:ln>
                          <a:solidFill>
                            <a:schemeClr val="tx1"/>
                          </a:solidFill>
                          <a:effectLst/>
                          <a:uLnTx/>
                          <a:uFillTx/>
                          <a:latin typeface="Arial Narrow" pitchFamily="34" charset="0"/>
                          <a:cs typeface="Arial" pitchFamily="34" charset="0"/>
                        </a:rPr>
                        <a:t>,</a:t>
                      </a:r>
                      <a:r>
                        <a:rPr kumimoji="0" lang="en-US" sz="1200" b="0" i="0" u="none" strike="noStrike" kern="100" cap="none" spc="-20" normalizeH="0" baseline="0" noProof="0" dirty="0" smtClean="0">
                          <a:ln>
                            <a:noFill/>
                          </a:ln>
                          <a:solidFill>
                            <a:schemeClr val="tx1"/>
                          </a:solidFill>
                          <a:effectLst/>
                          <a:uLnTx/>
                          <a:uFillTx/>
                          <a:latin typeface="Arial Narrow" pitchFamily="34" charset="0"/>
                          <a:cs typeface="Arial" pitchFamily="34" charset="0"/>
                        </a:rPr>
                        <a:t> annually thereafter </a:t>
                      </a:r>
                    </a:p>
                  </a:txBody>
                  <a:tcPr marT="91440" marB="73152">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c>
                  <a:txBody>
                    <a:bodyPr/>
                    <a:lstStyle/>
                    <a:p>
                      <a:pPr marL="0" marR="0" indent="0">
                        <a:spcBef>
                          <a:spcPts val="600"/>
                        </a:spcBef>
                        <a:spcAft>
                          <a:spcPts val="600"/>
                        </a:spcAft>
                        <a:buClr>
                          <a:schemeClr val="bg1"/>
                        </a:buClr>
                        <a:buSzPct val="75000"/>
                        <a:buFont typeface="Arial" pitchFamily="34" charset="0"/>
                        <a:buNone/>
                      </a:pPr>
                      <a:r>
                        <a:rPr lang="en-US" sz="1200" b="1" dirty="0" smtClean="0">
                          <a:solidFill>
                            <a:schemeClr val="tx1"/>
                          </a:solidFill>
                          <a:latin typeface="Arial Narrow" pitchFamily="34" charset="0"/>
                          <a:cs typeface="Arial" pitchFamily="34" charset="0"/>
                        </a:rPr>
                        <a:t>January 31, 2015</a:t>
                      </a:r>
                      <a:r>
                        <a:rPr lang="en-US" sz="1200" dirty="0" smtClean="0">
                          <a:solidFill>
                            <a:schemeClr val="tx1"/>
                          </a:solidFill>
                          <a:latin typeface="Arial Narrow" pitchFamily="34" charset="0"/>
                          <a:cs typeface="Arial" pitchFamily="34" charset="0"/>
                        </a:rPr>
                        <a:t>, annually </a:t>
                      </a:r>
                      <a:r>
                        <a:rPr lang="en-US" sz="1200" baseline="0" dirty="0" smtClean="0">
                          <a:solidFill>
                            <a:schemeClr val="tx1"/>
                          </a:solidFill>
                          <a:latin typeface="Arial Narrow" pitchFamily="34" charset="0"/>
                          <a:cs typeface="Arial" pitchFamily="34" charset="0"/>
                        </a:rPr>
                        <a:t>thereafter</a:t>
                      </a:r>
                      <a:endParaRPr lang="en-US" sz="1200" dirty="0">
                        <a:solidFill>
                          <a:schemeClr val="tx1"/>
                        </a:solidFill>
                        <a:latin typeface="Arial Narrow" pitchFamily="34" charset="0"/>
                        <a:ea typeface="Calibri"/>
                        <a:cs typeface="Arial" pitchFamily="34" charset="0"/>
                      </a:endParaRPr>
                    </a:p>
                  </a:txBody>
                  <a:tcPr marT="91440" marB="9144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chemeClr val="bg1"/>
                        </a:buClr>
                        <a:buSzPct val="75000"/>
                        <a:buFont typeface="Arial" pitchFamily="34" charset="0"/>
                        <a:buNone/>
                        <a:tabLst/>
                        <a:defRPr/>
                      </a:pPr>
                      <a:r>
                        <a:rPr lang="en-US" sz="1200" b="1" dirty="0" smtClean="0">
                          <a:solidFill>
                            <a:schemeClr val="tx1"/>
                          </a:solidFill>
                          <a:latin typeface="Arial Narrow" pitchFamily="34" charset="0"/>
                          <a:cs typeface="Arial" pitchFamily="34" charset="0"/>
                        </a:rPr>
                        <a:t>January 31, 2015</a:t>
                      </a:r>
                      <a:r>
                        <a:rPr lang="en-US" sz="1200" dirty="0" smtClean="0">
                          <a:solidFill>
                            <a:schemeClr val="tx1"/>
                          </a:solidFill>
                          <a:latin typeface="Arial Narrow" pitchFamily="34" charset="0"/>
                          <a:cs typeface="Arial" pitchFamily="34" charset="0"/>
                        </a:rPr>
                        <a:t>, annually </a:t>
                      </a:r>
                      <a:r>
                        <a:rPr lang="en-US" sz="1200" baseline="0" dirty="0" smtClean="0">
                          <a:solidFill>
                            <a:schemeClr val="tx1"/>
                          </a:solidFill>
                          <a:latin typeface="Arial Narrow" pitchFamily="34" charset="0"/>
                          <a:cs typeface="Arial" pitchFamily="34" charset="0"/>
                        </a:rPr>
                        <a:t>thereafter</a:t>
                      </a:r>
                      <a:endParaRPr lang="en-US" sz="1200" dirty="0" smtClean="0">
                        <a:solidFill>
                          <a:schemeClr val="tx1"/>
                        </a:solidFill>
                        <a:latin typeface="Arial Narrow" pitchFamily="34" charset="0"/>
                        <a:ea typeface="Calibri"/>
                        <a:cs typeface="Arial" pitchFamily="34" charset="0"/>
                      </a:endParaRPr>
                    </a:p>
                  </a:txBody>
                  <a:tcPr marT="91440" marB="9144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r>
              <a:tr h="3419014">
                <a:tc>
                  <a:txBody>
                    <a:bodyPr/>
                    <a:lstStyle/>
                    <a:p>
                      <a:pPr marL="0" marR="0" lvl="1" indent="0" algn="l" defTabSz="1019175" rtl="0" eaLnBrk="0" fontAlgn="base" latinLnBrk="0" hangingPunct="0">
                        <a:lnSpc>
                          <a:spcPct val="100000"/>
                        </a:lnSpc>
                        <a:spcBef>
                          <a:spcPts val="300"/>
                        </a:spcBef>
                        <a:spcAft>
                          <a:spcPts val="300"/>
                        </a:spcAft>
                        <a:buClr>
                          <a:srgbClr val="808080"/>
                        </a:buClr>
                        <a:buSzTx/>
                        <a:buFont typeface="EYInterstate Light" pitchFamily="2" charset="0"/>
                        <a:buNone/>
                        <a:tabLst/>
                        <a:defRPr/>
                      </a:pPr>
                      <a:r>
                        <a:rPr kumimoji="0" lang="en-US" sz="1200" b="0" i="0" u="none" strike="noStrike" kern="100" cap="none" spc="-20" normalizeH="0" baseline="0" noProof="0" dirty="0" smtClean="0">
                          <a:ln>
                            <a:noFill/>
                          </a:ln>
                          <a:solidFill>
                            <a:schemeClr val="tx1"/>
                          </a:solidFill>
                          <a:effectLst/>
                          <a:uLnTx/>
                          <a:uFillTx/>
                          <a:latin typeface="Arial Narrow" pitchFamily="34" charset="0"/>
                          <a:ea typeface="+mn-ea"/>
                          <a:cs typeface="Arial" pitchFamily="34" charset="0"/>
                        </a:rPr>
                        <a:t>Data elements include:</a:t>
                      </a:r>
                    </a:p>
                  </a:txBody>
                  <a:tcPr marT="91440"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0F0F0"/>
                    </a:solidFill>
                  </a:tcPr>
                </a:tc>
                <a:tc>
                  <a:txBody>
                    <a:bodyPr/>
                    <a:lstStyle/>
                    <a:p>
                      <a:pPr marL="0" marR="0" lvl="1" indent="0" algn="l" defTabSz="1019175" rtl="0" eaLnBrk="0" fontAlgn="base" latinLnBrk="0" hangingPunct="0">
                        <a:lnSpc>
                          <a:spcPct val="100000"/>
                        </a:lnSpc>
                        <a:spcBef>
                          <a:spcPts val="300"/>
                        </a:spcBef>
                        <a:spcAft>
                          <a:spcPct val="0"/>
                        </a:spcAft>
                        <a:buClr>
                          <a:srgbClr val="FFD200"/>
                        </a:buClr>
                        <a:buSzPct val="70000"/>
                        <a:buFont typeface="Arial" pitchFamily="34" charset="0"/>
                        <a:buNone/>
                        <a:tabLst/>
                        <a:defRPr/>
                      </a:pPr>
                      <a:r>
                        <a:rPr kumimoji="0" lang="en-US" sz="1200" b="0" i="0" u="none" strike="noStrike" kern="100" cap="none" spc="-20" normalizeH="0" baseline="0" noProof="0" dirty="0" smtClean="0">
                          <a:ln>
                            <a:noFill/>
                          </a:ln>
                          <a:solidFill>
                            <a:schemeClr val="tx1"/>
                          </a:solidFill>
                          <a:effectLst/>
                          <a:uLnTx/>
                          <a:uFillTx/>
                          <a:latin typeface="Arial Narrow" pitchFamily="34" charset="0"/>
                          <a:cs typeface="Arial" pitchFamily="34" charset="0"/>
                        </a:rPr>
                        <a:t>Aggregate cost of employer-provided coverage includes both the portion paid by the employee and employer; cost of coverage may be calculated using the COBRA premium, the premium charged for an insured plan, or other methods permitted by IRS </a:t>
                      </a:r>
                    </a:p>
                  </a:txBody>
                  <a:tcPr marT="91440" marB="73152">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c>
                  <a:txBody>
                    <a:bodyPr/>
                    <a:lstStyle/>
                    <a:p>
                      <a:r>
                        <a:rPr lang="en-US" sz="1200" b="1" kern="1200" dirty="0" smtClean="0">
                          <a:solidFill>
                            <a:schemeClr val="tx1"/>
                          </a:solidFill>
                          <a:latin typeface="Arial Narrow" pitchFamily="34" charset="0"/>
                          <a:ea typeface="+mn-ea"/>
                          <a:cs typeface="Arial" pitchFamily="34" charset="0"/>
                        </a:rPr>
                        <a:t>Detailed information, including:</a:t>
                      </a:r>
                    </a:p>
                    <a:p>
                      <a:pPr marL="18288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Name, address, TIN of insured and all</a:t>
                      </a:r>
                      <a:r>
                        <a:rPr lang="en-US" sz="1200" kern="1200" baseline="0" dirty="0" smtClean="0">
                          <a:solidFill>
                            <a:schemeClr val="tx1"/>
                          </a:solidFill>
                          <a:latin typeface="Arial Narrow" pitchFamily="34" charset="0"/>
                          <a:ea typeface="+mn-ea"/>
                          <a:cs typeface="Arial" pitchFamily="34" charset="0"/>
                        </a:rPr>
                        <a:t> </a:t>
                      </a:r>
                      <a:r>
                        <a:rPr lang="en-US" sz="1200" kern="1200" dirty="0" smtClean="0">
                          <a:solidFill>
                            <a:schemeClr val="tx1"/>
                          </a:solidFill>
                          <a:latin typeface="Arial Narrow" pitchFamily="34" charset="0"/>
                          <a:ea typeface="+mn-ea"/>
                          <a:cs typeface="Arial" pitchFamily="34" charset="0"/>
                        </a:rPr>
                        <a:t>others covered under the policy </a:t>
                      </a:r>
                    </a:p>
                    <a:p>
                      <a:pPr marL="18288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Dates of coverage</a:t>
                      </a:r>
                    </a:p>
                    <a:p>
                      <a:pPr marL="18288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Whether coverage is a qualified health plan (QHP) offered through</a:t>
                      </a:r>
                      <a:r>
                        <a:rPr lang="en-US" sz="1200" kern="1200" baseline="0" dirty="0" smtClean="0">
                          <a:solidFill>
                            <a:schemeClr val="tx1"/>
                          </a:solidFill>
                          <a:latin typeface="Arial Narrow" pitchFamily="34" charset="0"/>
                          <a:ea typeface="+mn-ea"/>
                          <a:cs typeface="Arial" pitchFamily="34" charset="0"/>
                        </a:rPr>
                        <a:t> </a:t>
                      </a:r>
                      <a:r>
                        <a:rPr lang="en-US" sz="1200" kern="1200" dirty="0" smtClean="0">
                          <a:solidFill>
                            <a:schemeClr val="tx1"/>
                          </a:solidFill>
                          <a:latin typeface="Arial Narrow" pitchFamily="34" charset="0"/>
                          <a:ea typeface="+mn-ea"/>
                          <a:cs typeface="Arial" pitchFamily="34" charset="0"/>
                        </a:rPr>
                        <a:t>an Exchange</a:t>
                      </a:r>
                    </a:p>
                    <a:p>
                      <a:pPr marL="18288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For QHPs offered through an</a:t>
                      </a:r>
                      <a:r>
                        <a:rPr lang="en-US" sz="1200" kern="1200" baseline="0" dirty="0" smtClean="0">
                          <a:solidFill>
                            <a:schemeClr val="tx1"/>
                          </a:solidFill>
                          <a:latin typeface="Arial Narrow" pitchFamily="34" charset="0"/>
                          <a:ea typeface="+mn-ea"/>
                          <a:cs typeface="Arial" pitchFamily="34" charset="0"/>
                        </a:rPr>
                        <a:t> </a:t>
                      </a:r>
                      <a:r>
                        <a:rPr lang="en-US" sz="1200" kern="1200" dirty="0" smtClean="0">
                          <a:solidFill>
                            <a:schemeClr val="tx1"/>
                          </a:solidFill>
                          <a:latin typeface="Arial Narrow" pitchFamily="34" charset="0"/>
                          <a:ea typeface="+mn-ea"/>
                          <a:cs typeface="Arial" pitchFamily="34" charset="0"/>
                        </a:rPr>
                        <a:t>Exchange, the amount of cost-sharing subsidies or PTCs received </a:t>
                      </a:r>
                    </a:p>
                    <a:p>
                      <a:pPr>
                        <a:spcBef>
                          <a:spcPts val="500"/>
                        </a:spcBef>
                      </a:pPr>
                      <a:r>
                        <a:rPr lang="en-US" sz="1200" b="1" kern="1200" dirty="0" smtClean="0">
                          <a:solidFill>
                            <a:schemeClr val="tx1"/>
                          </a:solidFill>
                          <a:latin typeface="Arial Narrow" pitchFamily="34" charset="0"/>
                          <a:ea typeface="+mn-ea"/>
                          <a:cs typeface="Arial" pitchFamily="34" charset="0"/>
                        </a:rPr>
                        <a:t>For employer-sponsored coverage: </a:t>
                      </a:r>
                    </a:p>
                    <a:p>
                      <a:pPr marL="18288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Name, address and employer ID number</a:t>
                      </a:r>
                      <a:r>
                        <a:rPr lang="en-US" sz="1200" kern="1200" baseline="0" dirty="0" smtClean="0">
                          <a:solidFill>
                            <a:schemeClr val="tx1"/>
                          </a:solidFill>
                          <a:latin typeface="Arial Narrow" pitchFamily="34" charset="0"/>
                          <a:ea typeface="+mn-ea"/>
                          <a:cs typeface="Arial" pitchFamily="34" charset="0"/>
                        </a:rPr>
                        <a:t> </a:t>
                      </a:r>
                      <a:r>
                        <a:rPr lang="en-US" sz="1200" kern="1200" dirty="0" smtClean="0">
                          <a:solidFill>
                            <a:schemeClr val="tx1"/>
                          </a:solidFill>
                          <a:latin typeface="Arial Narrow" pitchFamily="34" charset="0"/>
                          <a:ea typeface="+mn-ea"/>
                          <a:cs typeface="Arial" pitchFamily="34" charset="0"/>
                        </a:rPr>
                        <a:t>of the employer maintaining the plan </a:t>
                      </a:r>
                    </a:p>
                    <a:p>
                      <a:pPr marL="18288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The portion of the premium paid by the employer</a:t>
                      </a:r>
                    </a:p>
                    <a:p>
                      <a:pPr marL="182880" indent="-182880">
                        <a:buClr>
                          <a:srgbClr val="FFD200"/>
                        </a:buClr>
                        <a:buSzPct val="70000"/>
                        <a:buFont typeface="Arial" pitchFamily="34" charset="0"/>
                        <a:buChar char="►"/>
                      </a:pPr>
                      <a:r>
                        <a:rPr lang="en-US" sz="1200" b="0" kern="1200" dirty="0" smtClean="0">
                          <a:solidFill>
                            <a:schemeClr val="tx1"/>
                          </a:solidFill>
                          <a:latin typeface="Arial Narrow" pitchFamily="34" charset="0"/>
                          <a:ea typeface="+mn-ea"/>
                          <a:cs typeface="Arial" pitchFamily="34" charset="0"/>
                        </a:rPr>
                        <a:t>Statements to individuals </a:t>
                      </a:r>
                    </a:p>
                  </a:txBody>
                  <a:tcPr marT="91440" marB="9144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c>
                  <a:txBody>
                    <a:bodyPr/>
                    <a:lstStyle/>
                    <a:p>
                      <a:r>
                        <a:rPr lang="en-US" sz="1200" b="1" kern="1200" dirty="0" smtClean="0">
                          <a:solidFill>
                            <a:schemeClr val="tx1"/>
                          </a:solidFill>
                          <a:latin typeface="Arial Narrow" pitchFamily="34" charset="0"/>
                          <a:ea typeface="+mn-ea"/>
                          <a:cs typeface="Arial" pitchFamily="34" charset="0"/>
                        </a:rPr>
                        <a:t>Detailed information, including: </a:t>
                      </a:r>
                    </a:p>
                    <a:p>
                      <a:pPr marL="182880" lvl="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Length of any waiting period</a:t>
                      </a:r>
                    </a:p>
                    <a:p>
                      <a:pPr marL="182880" lvl="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Months during the year for which coverage was available</a:t>
                      </a:r>
                    </a:p>
                    <a:p>
                      <a:pPr marL="182880" lvl="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Monthly premium for the lowest-cost option</a:t>
                      </a:r>
                    </a:p>
                    <a:p>
                      <a:pPr marL="182880" lvl="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Employer’s share of total allowed cost of benefits</a:t>
                      </a:r>
                    </a:p>
                    <a:p>
                      <a:pPr marL="182880" lvl="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The name, address and TIN of each full-time employee during the calendar year and the month (if any) during which such employee (and any dependents) were covered </a:t>
                      </a:r>
                    </a:p>
                    <a:p>
                      <a:pPr marL="182880" lvl="0" indent="-182880">
                        <a:buClr>
                          <a:srgbClr val="FFD200"/>
                        </a:buClr>
                        <a:buSzPct val="70000"/>
                        <a:buFont typeface="Arial" pitchFamily="34" charset="0"/>
                        <a:buChar char="►"/>
                      </a:pPr>
                      <a:r>
                        <a:rPr lang="en-US" sz="1200" kern="1200" dirty="0" smtClean="0">
                          <a:solidFill>
                            <a:schemeClr val="tx1"/>
                          </a:solidFill>
                          <a:latin typeface="Arial Narrow" pitchFamily="34" charset="0"/>
                          <a:ea typeface="+mn-ea"/>
                          <a:cs typeface="Arial" pitchFamily="34" charset="0"/>
                        </a:rPr>
                        <a:t>Similar information reported to each employee</a:t>
                      </a:r>
                    </a:p>
                  </a:txBody>
                  <a:tcPr marT="91440" marB="9144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22239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taxes</a:t>
            </a:r>
            <a:endParaRPr lang="en-US" dirty="0"/>
          </a:p>
        </p:txBody>
      </p:sp>
      <p:sp>
        <p:nvSpPr>
          <p:cNvPr id="3" name="Text Placeholder 2"/>
          <p:cNvSpPr>
            <a:spLocks noGrp="1"/>
          </p:cNvSpPr>
          <p:nvPr>
            <p:ph type="body" idx="1"/>
          </p:nvPr>
        </p:nvSpPr>
        <p:spPr/>
        <p:txBody>
          <a:bodyPr/>
          <a:lstStyle/>
          <a:p>
            <a:r>
              <a:rPr lang="en-US" dirty="0" smtClean="0"/>
              <a:t>PCORI fee</a:t>
            </a:r>
          </a:p>
          <a:p>
            <a:r>
              <a:rPr lang="en-US" dirty="0" smtClean="0"/>
              <a:t>Transitional reinsurance fund fee</a:t>
            </a:r>
          </a:p>
          <a:p>
            <a:r>
              <a:rPr lang="en-US" dirty="0" smtClean="0"/>
              <a:t>High dollar plan excise tax</a:t>
            </a:r>
          </a:p>
          <a:p>
            <a:r>
              <a:rPr lang="en-US" dirty="0" smtClean="0"/>
              <a:t>Increase in Medicare taxes, unearned income</a:t>
            </a:r>
            <a:endParaRPr lang="en-US" dirty="0"/>
          </a:p>
        </p:txBody>
      </p:sp>
    </p:spTree>
    <p:extLst>
      <p:ext uri="{BB962C8B-B14F-4D97-AF65-F5344CB8AC3E}">
        <p14:creationId xmlns:p14="http://schemas.microsoft.com/office/powerpoint/2010/main" val="217095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066800"/>
            <a:ext cx="8213075" cy="5194854"/>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91310" tIns="45658" rIns="91310" bIns="45658" rtlCol="0" anchor="ctr"/>
          <a:lstStyle/>
          <a:p>
            <a:pPr algn="ctr"/>
            <a:endParaRPr lang="en-US" dirty="0">
              <a:solidFill>
                <a:srgbClr val="FFFFFF"/>
              </a:solidFill>
            </a:endParaRPr>
          </a:p>
        </p:txBody>
      </p:sp>
      <p:sp>
        <p:nvSpPr>
          <p:cNvPr id="2" name="Title 1"/>
          <p:cNvSpPr>
            <a:spLocks noGrp="1"/>
          </p:cNvSpPr>
          <p:nvPr>
            <p:ph type="title"/>
          </p:nvPr>
        </p:nvSpPr>
        <p:spPr>
          <a:xfrm>
            <a:off x="914400" y="152400"/>
            <a:ext cx="8229600" cy="533400"/>
          </a:xfrm>
        </p:spPr>
        <p:txBody>
          <a:bodyPr/>
          <a:lstStyle/>
          <a:p>
            <a:r>
              <a:rPr lang="en-US" sz="3200" b="1" dirty="0" smtClean="0"/>
              <a:t>Additional employer taxes and fees</a:t>
            </a:r>
            <a:endParaRPr lang="en-US" sz="3200" b="1" dirty="0"/>
          </a:p>
        </p:txBody>
      </p:sp>
      <p:sp>
        <p:nvSpPr>
          <p:cNvPr id="3" name="Content Placeholder 2"/>
          <p:cNvSpPr>
            <a:spLocks noGrp="1"/>
          </p:cNvSpPr>
          <p:nvPr>
            <p:ph idx="4294967295"/>
          </p:nvPr>
        </p:nvSpPr>
        <p:spPr>
          <a:xfrm>
            <a:off x="457200" y="1371600"/>
            <a:ext cx="8213075" cy="4699590"/>
          </a:xfrm>
          <a:prstGeom prst="rect">
            <a:avLst/>
          </a:prstGeom>
        </p:spPr>
        <p:txBody>
          <a:bodyPr lIns="91310" tIns="45658" rIns="91310" bIns="45658"/>
          <a:lstStyle/>
          <a:p>
            <a:pPr marL="228271" indent="-228271">
              <a:spcBef>
                <a:spcPts val="600"/>
              </a:spcBef>
              <a:buSzPct val="71000"/>
              <a:buNone/>
            </a:pPr>
            <a:r>
              <a:rPr lang="en-US" sz="2100" dirty="0" smtClean="0">
                <a:latin typeface="Arial Narrow" pitchFamily="34" charset="0"/>
                <a:cs typeface="Arial" pitchFamily="34" charset="0"/>
              </a:rPr>
              <a:t>Employers are subject to the following additional taxes and fees:</a:t>
            </a:r>
          </a:p>
          <a:p>
            <a:pPr marL="228271" indent="-228271">
              <a:spcBef>
                <a:spcPts val="600"/>
              </a:spcBef>
              <a:buSzPct val="71000"/>
            </a:pPr>
            <a:r>
              <a:rPr lang="en-US" sz="2100" dirty="0" smtClean="0">
                <a:latin typeface="Arial Narrow" pitchFamily="34" charset="0"/>
                <a:cs typeface="Arial" pitchFamily="34" charset="0"/>
              </a:rPr>
              <a:t>Excise tax equal to </a:t>
            </a:r>
            <a:r>
              <a:rPr lang="en-US" sz="2100" b="1" dirty="0" smtClean="0">
                <a:latin typeface="Arial Narrow" pitchFamily="34" charset="0"/>
                <a:cs typeface="Arial" pitchFamily="34" charset="0"/>
              </a:rPr>
              <a:t>$100 per day per individual </a:t>
            </a:r>
            <a:r>
              <a:rPr lang="en-US" sz="2100" dirty="0" smtClean="0">
                <a:latin typeface="Arial Narrow" pitchFamily="34" charset="0"/>
                <a:cs typeface="Arial" pitchFamily="34" charset="0"/>
              </a:rPr>
              <a:t>to whom the failure to comply with ACA and HIPAA requirements relates.</a:t>
            </a:r>
          </a:p>
          <a:p>
            <a:pPr marL="228271" indent="-228271">
              <a:spcBef>
                <a:spcPts val="600"/>
              </a:spcBef>
              <a:buSzPct val="71000"/>
            </a:pPr>
            <a:r>
              <a:rPr lang="en-US" sz="2100" dirty="0" smtClean="0">
                <a:latin typeface="Arial Narrow" pitchFamily="34" charset="0"/>
                <a:cs typeface="Arial" pitchFamily="34" charset="0"/>
              </a:rPr>
              <a:t>Beginning in 2013, </a:t>
            </a:r>
            <a:r>
              <a:rPr lang="en-US" sz="2100" b="1" dirty="0" smtClean="0">
                <a:latin typeface="Arial Narrow" pitchFamily="34" charset="0"/>
                <a:cs typeface="Arial" pitchFamily="34" charset="0"/>
              </a:rPr>
              <a:t>additional 0.9% hospital insurance tax </a:t>
            </a:r>
            <a:r>
              <a:rPr lang="en-US" sz="2100" dirty="0" smtClean="0">
                <a:latin typeface="Arial Narrow" pitchFamily="34" charset="0"/>
                <a:cs typeface="Arial" pitchFamily="34" charset="0"/>
              </a:rPr>
              <a:t>imposed on wages and self-employment income in excess of </a:t>
            </a:r>
            <a:r>
              <a:rPr lang="en-US" sz="2100" b="1" dirty="0" smtClean="0">
                <a:latin typeface="Arial Narrow" pitchFamily="34" charset="0"/>
                <a:cs typeface="Arial" pitchFamily="34" charset="0"/>
              </a:rPr>
              <a:t>$250,000 on joint returns</a:t>
            </a:r>
            <a:r>
              <a:rPr lang="en-US" sz="2100" dirty="0" smtClean="0">
                <a:latin typeface="Arial Narrow" pitchFamily="34" charset="0"/>
                <a:cs typeface="Arial" pitchFamily="34" charset="0"/>
              </a:rPr>
              <a:t>, </a:t>
            </a:r>
            <a:r>
              <a:rPr lang="en-US" sz="2100" b="1" dirty="0" smtClean="0">
                <a:latin typeface="Arial Narrow" pitchFamily="34" charset="0"/>
                <a:cs typeface="Arial" pitchFamily="34" charset="0"/>
              </a:rPr>
              <a:t>$125,000 for married taxpayers filing a separate return</a:t>
            </a:r>
            <a:r>
              <a:rPr lang="en-US" sz="2100" dirty="0" smtClean="0">
                <a:latin typeface="Arial Narrow" pitchFamily="34" charset="0"/>
                <a:cs typeface="Arial" pitchFamily="34" charset="0"/>
              </a:rPr>
              <a:t>, </a:t>
            </a:r>
            <a:r>
              <a:rPr lang="en-US" sz="2100" b="1" dirty="0" smtClean="0">
                <a:latin typeface="Arial Narrow" pitchFamily="34" charset="0"/>
                <a:cs typeface="Arial" pitchFamily="34" charset="0"/>
              </a:rPr>
              <a:t>$200,000 in all other cases</a:t>
            </a:r>
            <a:r>
              <a:rPr lang="en-US" sz="2100" dirty="0" smtClean="0">
                <a:latin typeface="Arial Narrow" pitchFamily="34" charset="0"/>
                <a:cs typeface="Arial" pitchFamily="34" charset="0"/>
              </a:rPr>
              <a:t>.</a:t>
            </a:r>
          </a:p>
          <a:p>
            <a:pPr marL="628321" lvl="1" indent="-228271">
              <a:spcBef>
                <a:spcPts val="600"/>
              </a:spcBef>
              <a:buSzPct val="71000"/>
            </a:pPr>
            <a:r>
              <a:rPr lang="en-US" sz="1900" b="1" dirty="0" smtClean="0">
                <a:latin typeface="Arial Narrow" pitchFamily="34" charset="0"/>
                <a:cs typeface="Arial" pitchFamily="34" charset="0"/>
              </a:rPr>
              <a:t>3.8% Medicare tax on unearned income.</a:t>
            </a:r>
          </a:p>
          <a:p>
            <a:pPr marL="228271" indent="-228271">
              <a:spcBef>
                <a:spcPts val="600"/>
              </a:spcBef>
              <a:buSzPct val="71000"/>
            </a:pPr>
            <a:r>
              <a:rPr lang="en-US" sz="2100" b="1" dirty="0" smtClean="0">
                <a:latin typeface="Arial Narrow" pitchFamily="34" charset="0"/>
                <a:cs typeface="Arial" pitchFamily="34" charset="0"/>
              </a:rPr>
              <a:t>Per capita PCORI fee ($1 in fiscal 2013; $2 thereafter through 2019) </a:t>
            </a:r>
            <a:r>
              <a:rPr lang="en-US" sz="2100" dirty="0" smtClean="0">
                <a:latin typeface="Arial Narrow" pitchFamily="34" charset="0"/>
                <a:cs typeface="Arial" pitchFamily="34" charset="0"/>
              </a:rPr>
              <a:t>that funds the Patient-Centered Outcomes Research Institute (</a:t>
            </a:r>
            <a:r>
              <a:rPr lang="en-US" sz="2100" b="1" dirty="0" smtClean="0">
                <a:latin typeface="Arial Narrow" pitchFamily="34" charset="0"/>
                <a:cs typeface="Arial" pitchFamily="34" charset="0"/>
              </a:rPr>
              <a:t>PCORI</a:t>
            </a:r>
            <a:r>
              <a:rPr lang="en-US" sz="2100" dirty="0" smtClean="0">
                <a:latin typeface="Arial Narrow" pitchFamily="34" charset="0"/>
                <a:cs typeface="Arial" pitchFamily="34" charset="0"/>
              </a:rPr>
              <a:t>)</a:t>
            </a:r>
          </a:p>
          <a:p>
            <a:pPr marL="228271" indent="-228271">
              <a:spcBef>
                <a:spcPts val="600"/>
              </a:spcBef>
              <a:buSzPct val="71000"/>
            </a:pPr>
            <a:r>
              <a:rPr lang="en-US" sz="2100" dirty="0" smtClean="0">
                <a:latin typeface="Arial Narrow" pitchFamily="34" charset="0"/>
                <a:cs typeface="Arial" pitchFamily="34" charset="0"/>
              </a:rPr>
              <a:t>Beginning January 2014, </a:t>
            </a:r>
            <a:r>
              <a:rPr lang="en-US" sz="2100" b="1" dirty="0" smtClean="0">
                <a:latin typeface="Arial Narrow" pitchFamily="34" charset="0"/>
                <a:cs typeface="Arial" pitchFamily="34" charset="0"/>
              </a:rPr>
              <a:t>per capita fee of $63 </a:t>
            </a:r>
            <a:r>
              <a:rPr lang="en-US" sz="2100" dirty="0" smtClean="0">
                <a:latin typeface="Arial Narrow" pitchFamily="34" charset="0"/>
                <a:cs typeface="Arial" pitchFamily="34" charset="0"/>
              </a:rPr>
              <a:t>that funds a </a:t>
            </a:r>
            <a:r>
              <a:rPr lang="en-US" sz="2100" b="1" dirty="0" smtClean="0">
                <a:latin typeface="Arial Narrow" pitchFamily="34" charset="0"/>
                <a:cs typeface="Arial" pitchFamily="34" charset="0"/>
              </a:rPr>
              <a:t>transitional reinsurance fund</a:t>
            </a:r>
            <a:r>
              <a:rPr lang="en-US" sz="2100" dirty="0" smtClean="0">
                <a:latin typeface="Arial Narrow" pitchFamily="34" charset="0"/>
                <a:cs typeface="Arial" pitchFamily="34" charset="0"/>
              </a:rPr>
              <a:t>.</a:t>
            </a:r>
          </a:p>
          <a:p>
            <a:pPr marL="228271" indent="-228271">
              <a:spcBef>
                <a:spcPts val="600"/>
              </a:spcBef>
              <a:buSzPct val="71000"/>
            </a:pPr>
            <a:r>
              <a:rPr lang="en-US" sz="2100" dirty="0" smtClean="0">
                <a:latin typeface="Arial Narrow" pitchFamily="34" charset="0"/>
                <a:cs typeface="Arial" pitchFamily="34" charset="0"/>
              </a:rPr>
              <a:t>Beginning in 2018, </a:t>
            </a:r>
            <a:r>
              <a:rPr lang="en-US" sz="2100" b="1" dirty="0" smtClean="0">
                <a:latin typeface="Arial Narrow" pitchFamily="34" charset="0"/>
                <a:cs typeface="Arial" pitchFamily="34" charset="0"/>
              </a:rPr>
              <a:t>40% excise tax</a:t>
            </a:r>
            <a:r>
              <a:rPr lang="en-US" sz="2100" dirty="0" smtClean="0">
                <a:latin typeface="Arial Narrow" pitchFamily="34" charset="0"/>
                <a:cs typeface="Arial" pitchFamily="34" charset="0"/>
              </a:rPr>
              <a:t> on the value of health plan coverage that exceeds certain dollar thresholds under IRC </a:t>
            </a:r>
            <a:r>
              <a:rPr lang="en-US" sz="2100" dirty="0" smtClean="0">
                <a:latin typeface="Arial Narrow" pitchFamily="34" charset="0"/>
                <a:cs typeface="Arial"/>
              </a:rPr>
              <a:t>§49801.</a:t>
            </a:r>
            <a:r>
              <a:rPr lang="en-US" sz="2100" dirty="0" smtClean="0">
                <a:latin typeface="Arial Narrow" pitchFamily="34" charset="0"/>
                <a:cs typeface="Arial" pitchFamily="34" charset="0"/>
              </a:rPr>
              <a:t> </a:t>
            </a:r>
          </a:p>
        </p:txBody>
      </p:sp>
    </p:spTree>
    <p:extLst>
      <p:ext uri="{BB962C8B-B14F-4D97-AF65-F5344CB8AC3E}">
        <p14:creationId xmlns:p14="http://schemas.microsoft.com/office/powerpoint/2010/main" val="1400690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Concerns</a:t>
            </a:r>
            <a:endParaRPr lang="en-US" dirty="0"/>
          </a:p>
        </p:txBody>
      </p:sp>
      <p:sp>
        <p:nvSpPr>
          <p:cNvPr id="3" name="Text Placeholder 2"/>
          <p:cNvSpPr>
            <a:spLocks noGrp="1"/>
          </p:cNvSpPr>
          <p:nvPr>
            <p:ph type="body" idx="1"/>
          </p:nvPr>
        </p:nvSpPr>
        <p:spPr/>
        <p:txBody>
          <a:bodyPr/>
          <a:lstStyle/>
          <a:p>
            <a:r>
              <a:rPr lang="en-US" dirty="0" smtClean="0"/>
              <a:t>Age Rating Band Constriction</a:t>
            </a:r>
          </a:p>
          <a:p>
            <a:r>
              <a:rPr lang="en-US" dirty="0" smtClean="0"/>
              <a:t>Insurance Market Reform</a:t>
            </a:r>
          </a:p>
          <a:p>
            <a:endParaRPr lang="en-US" dirty="0"/>
          </a:p>
        </p:txBody>
      </p:sp>
    </p:spTree>
    <p:extLst>
      <p:ext uri="{BB962C8B-B14F-4D97-AF65-F5344CB8AC3E}">
        <p14:creationId xmlns:p14="http://schemas.microsoft.com/office/powerpoint/2010/main" val="566509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990600"/>
            <a:ext cx="7543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The Affordable Care Act (ACA) will fundamentally reshape how people buy health insurance coverage, particularly those who obtain coverage from a small employer or buy coverage on their own.  States will continue to regulate insurance companies, but now to new stringent federal standards.  Access to coverage will improve for those unable to obtain coverage before, but coverage costs likely will increase for others.</a:t>
            </a:r>
          </a:p>
        </p:txBody>
      </p:sp>
      <p:sp>
        <p:nvSpPr>
          <p:cNvPr id="15" name="Footer Placeholder 14"/>
          <p:cNvSpPr>
            <a:spLocks noGrp="1"/>
          </p:cNvSpPr>
          <p:nvPr>
            <p:ph type="ftr" sz="quarter" idx="4294967295"/>
          </p:nvPr>
        </p:nvSpPr>
        <p:spPr>
          <a:xfrm>
            <a:off x="10003316" y="6324600"/>
            <a:ext cx="381000" cy="365125"/>
          </a:xfrm>
          <a:prstGeom prst="rect">
            <a:avLst/>
          </a:prstGeom>
        </p:spPr>
        <p:txBody>
          <a:bodyPr/>
          <a:lstStyle/>
          <a:p>
            <a:pPr marL="228600" indent="-228600"/>
            <a:endParaRPr lang="en-US" sz="1000" dirty="0">
              <a:solidFill>
                <a:srgbClr val="000000"/>
              </a:solidFill>
            </a:endParaRPr>
          </a:p>
        </p:txBody>
      </p:sp>
      <p:sp>
        <p:nvSpPr>
          <p:cNvPr id="57" name="TextBox 56"/>
          <p:cNvSpPr txBox="1"/>
          <p:nvPr/>
        </p:nvSpPr>
        <p:spPr>
          <a:xfrm>
            <a:off x="1219200" y="152400"/>
            <a:ext cx="6858000" cy="523220"/>
          </a:xfrm>
          <a:prstGeom prst="rect">
            <a:avLst/>
          </a:prstGeom>
          <a:noFill/>
        </p:spPr>
        <p:txBody>
          <a:bodyPr wrap="square" rtlCol="0">
            <a:spAutoFit/>
          </a:bodyPr>
          <a:lstStyle/>
          <a:p>
            <a:pPr algn="ctr"/>
            <a:r>
              <a:rPr lang="en-US" sz="2800" b="1" dirty="0">
                <a:solidFill>
                  <a:srgbClr val="000000"/>
                </a:solidFill>
              </a:rPr>
              <a:t>Health Insurance Market Reform</a:t>
            </a:r>
          </a:p>
        </p:txBody>
      </p:sp>
      <p:graphicFrame>
        <p:nvGraphicFramePr>
          <p:cNvPr id="24" name="Table 23"/>
          <p:cNvGraphicFramePr>
            <a:graphicFrameLocks noGrp="1"/>
          </p:cNvGraphicFramePr>
          <p:nvPr/>
        </p:nvGraphicFramePr>
        <p:xfrm>
          <a:off x="1002535" y="2438399"/>
          <a:ext cx="7238082" cy="3834248"/>
        </p:xfrm>
        <a:graphic>
          <a:graphicData uri="http://schemas.openxmlformats.org/drawingml/2006/table">
            <a:tbl>
              <a:tblPr firstRow="1" bandRow="1">
                <a:tableStyleId>{7DF18680-E054-41AD-8BC1-D1AEF772440D}</a:tableStyleId>
              </a:tblPr>
              <a:tblGrid>
                <a:gridCol w="7238082"/>
              </a:tblGrid>
              <a:tr h="352241">
                <a:tc>
                  <a:txBody>
                    <a:bodyPr/>
                    <a:lstStyle/>
                    <a:p>
                      <a:pPr algn="ctr"/>
                      <a:r>
                        <a:rPr lang="en-US" dirty="0" smtClean="0">
                          <a:solidFill>
                            <a:schemeClr val="tx1"/>
                          </a:solidFill>
                        </a:rPr>
                        <a:t>Effective in 2010</a:t>
                      </a:r>
                      <a:endParaRPr lang="en-US" dirty="0">
                        <a:solidFill>
                          <a:schemeClr val="tx1"/>
                        </a:solidFill>
                      </a:endParaRPr>
                    </a:p>
                  </a:txBody>
                  <a:tcPr/>
                </a:tc>
              </a:tr>
              <a:tr h="494273">
                <a:tc>
                  <a:txBody>
                    <a:bodyPr/>
                    <a:lstStyle/>
                    <a:p>
                      <a:pPr lvl="0"/>
                      <a:r>
                        <a:rPr lang="en-US" sz="1600" b="1" kern="1200" dirty="0" smtClean="0">
                          <a:solidFill>
                            <a:schemeClr val="dk1"/>
                          </a:solidFill>
                          <a:latin typeface="+mn-lt"/>
                          <a:ea typeface="+mn-ea"/>
                          <a:cs typeface="+mn-cs"/>
                        </a:rPr>
                        <a:t>Lifetime dollar limits</a:t>
                      </a:r>
                      <a:r>
                        <a:rPr lang="en-US" sz="1600" kern="1200" dirty="0" smtClean="0">
                          <a:solidFill>
                            <a:schemeClr val="dk1"/>
                          </a:solidFill>
                          <a:latin typeface="+mn-lt"/>
                          <a:ea typeface="+mn-ea"/>
                          <a:cs typeface="+mn-cs"/>
                        </a:rPr>
                        <a:t> on benefits for any participant or beneficiary prohibited</a:t>
                      </a:r>
                    </a:p>
                  </a:txBody>
                  <a:tcPr/>
                </a:tc>
              </a:tr>
              <a:tr h="557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Annual dollar limits</a:t>
                      </a:r>
                      <a:r>
                        <a:rPr lang="en-US" sz="1600" kern="1200" dirty="0" smtClean="0">
                          <a:solidFill>
                            <a:schemeClr val="dk1"/>
                          </a:solidFill>
                          <a:latin typeface="+mn-lt"/>
                          <a:ea typeface="+mn-ea"/>
                          <a:cs typeface="+mn-cs"/>
                        </a:rPr>
                        <a:t> on benefits for any participant or beneficiary phase out by 2014.</a:t>
                      </a:r>
                      <a:endParaRPr lang="en-US" sz="1600" dirty="0"/>
                    </a:p>
                  </a:txBody>
                  <a:tcPr/>
                </a:tc>
              </a:tr>
              <a:tr h="407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All group plans must cover </a:t>
                      </a:r>
                      <a:r>
                        <a:rPr lang="en-US" sz="1600" b="1" kern="1200" dirty="0" smtClean="0">
                          <a:solidFill>
                            <a:schemeClr val="dk1"/>
                          </a:solidFill>
                          <a:latin typeface="+mn-lt"/>
                          <a:ea typeface="+mn-ea"/>
                          <a:cs typeface="+mn-cs"/>
                        </a:rPr>
                        <a:t>dependents</a:t>
                      </a:r>
                      <a:r>
                        <a:rPr lang="en-US" sz="1600" kern="1200" dirty="0" smtClean="0">
                          <a:solidFill>
                            <a:schemeClr val="dk1"/>
                          </a:solidFill>
                          <a:latin typeface="+mn-lt"/>
                          <a:ea typeface="+mn-ea"/>
                          <a:cs typeface="+mn-cs"/>
                        </a:rPr>
                        <a:t> up to </a:t>
                      </a:r>
                      <a:r>
                        <a:rPr lang="en-US" sz="1600" b="1" kern="1200" dirty="0" smtClean="0">
                          <a:solidFill>
                            <a:schemeClr val="dk1"/>
                          </a:solidFill>
                          <a:latin typeface="+mn-lt"/>
                          <a:ea typeface="+mn-ea"/>
                          <a:cs typeface="+mn-cs"/>
                        </a:rPr>
                        <a:t>age 26</a:t>
                      </a:r>
                      <a:r>
                        <a:rPr lang="en-US" sz="1600" kern="1200" dirty="0" smtClean="0">
                          <a:solidFill>
                            <a:schemeClr val="dk1"/>
                          </a:solidFill>
                          <a:latin typeface="+mn-lt"/>
                          <a:ea typeface="+mn-ea"/>
                          <a:cs typeface="+mn-cs"/>
                        </a:rPr>
                        <a:t>.</a:t>
                      </a:r>
                    </a:p>
                  </a:txBody>
                  <a:tcPr/>
                </a:tc>
              </a:tr>
              <a:tr h="557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All group plans must comply with </a:t>
                      </a:r>
                      <a:r>
                        <a:rPr lang="en-US" sz="1600" b="1" kern="1200" dirty="0" smtClean="0">
                          <a:solidFill>
                            <a:schemeClr val="dk1"/>
                          </a:solidFill>
                          <a:latin typeface="+mn-lt"/>
                          <a:ea typeface="+mn-ea"/>
                          <a:cs typeface="+mn-cs"/>
                        </a:rPr>
                        <a:t>nondiscrimination rules</a:t>
                      </a:r>
                      <a:r>
                        <a:rPr lang="en-US" sz="1600" kern="1200" dirty="0" smtClean="0">
                          <a:solidFill>
                            <a:schemeClr val="dk1"/>
                          </a:solidFill>
                          <a:latin typeface="+mn-lt"/>
                          <a:ea typeface="+mn-ea"/>
                          <a:cs typeface="+mn-cs"/>
                        </a:rPr>
                        <a:t> [IRS 105(h)] that prohibit better benefits for highly compensated individuals.</a:t>
                      </a:r>
                    </a:p>
                  </a:txBody>
                  <a:tcPr/>
                </a:tc>
              </a:tr>
              <a:tr h="322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Preexisting condition exclusions</a:t>
                      </a:r>
                      <a:r>
                        <a:rPr lang="en-US" sz="1600" kern="1200" dirty="0" smtClean="0">
                          <a:solidFill>
                            <a:schemeClr val="dk1"/>
                          </a:solidFill>
                          <a:latin typeface="+mn-lt"/>
                          <a:ea typeface="+mn-ea"/>
                          <a:cs typeface="+mn-cs"/>
                        </a:rPr>
                        <a:t> for children 19 or under prohibited.</a:t>
                      </a:r>
                    </a:p>
                  </a:txBody>
                  <a:tcPr/>
                </a:tc>
              </a:tr>
              <a:tr h="494273">
                <a:tc>
                  <a:txBody>
                    <a:bodyPr/>
                    <a:lstStyle/>
                    <a:p>
                      <a:r>
                        <a:rPr lang="en-US" sz="1600" b="1" kern="1200" dirty="0" smtClean="0">
                          <a:solidFill>
                            <a:schemeClr val="dk1"/>
                          </a:solidFill>
                          <a:latin typeface="+mn-lt"/>
                          <a:ea typeface="+mn-ea"/>
                          <a:cs typeface="+mn-cs"/>
                        </a:rPr>
                        <a:t>Preventative services</a:t>
                      </a:r>
                      <a:r>
                        <a:rPr lang="en-US" sz="1600" kern="1200" dirty="0" smtClean="0">
                          <a:solidFill>
                            <a:schemeClr val="dk1"/>
                          </a:solidFill>
                          <a:latin typeface="+mn-lt"/>
                          <a:ea typeface="+mn-ea"/>
                          <a:cs typeface="+mn-cs"/>
                        </a:rPr>
                        <a:t> must be covered without cost-sharing.</a:t>
                      </a:r>
                      <a:endParaRPr lang="en-US" sz="1600" dirty="0"/>
                    </a:p>
                  </a:txBody>
                  <a:tcPr/>
                </a:tc>
              </a:tr>
              <a:tr h="557715">
                <a:tc>
                  <a:txBody>
                    <a:bodyPr/>
                    <a:lstStyle/>
                    <a:p>
                      <a:pPr lvl="0"/>
                      <a:r>
                        <a:rPr lang="en-US" sz="1600" b="1" kern="1200" dirty="0" smtClean="0">
                          <a:solidFill>
                            <a:schemeClr val="dk1"/>
                          </a:solidFill>
                          <a:latin typeface="+mn-lt"/>
                          <a:ea typeface="+mn-ea"/>
                          <a:cs typeface="+mn-cs"/>
                        </a:rPr>
                        <a:t>Emergency services</a:t>
                      </a:r>
                      <a:r>
                        <a:rPr lang="en-US" sz="1600" kern="1200" dirty="0" smtClean="0">
                          <a:solidFill>
                            <a:schemeClr val="dk1"/>
                          </a:solidFill>
                          <a:latin typeface="+mn-lt"/>
                          <a:ea typeface="+mn-ea"/>
                          <a:cs typeface="+mn-cs"/>
                        </a:rPr>
                        <a:t> must be covered on an in-network basis regardless of network status of medical provider.</a:t>
                      </a:r>
                      <a:endParaRPr lang="en-US" sz="16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30017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62000" y="457200"/>
          <a:ext cx="7696200" cy="1097280"/>
        </p:xfrm>
        <a:graphic>
          <a:graphicData uri="http://schemas.openxmlformats.org/drawingml/2006/table">
            <a:tbl>
              <a:tblPr firstRow="1" bandRow="1">
                <a:solidFill>
                  <a:srgbClr val="6BDE42"/>
                </a:solidFill>
                <a:tableStyleId>{F5AB1C69-6EDB-4FF4-983F-18BD219EF322}</a:tableStyleId>
              </a:tblPr>
              <a:tblGrid>
                <a:gridCol w="7696200"/>
              </a:tblGrid>
              <a:tr h="362290">
                <a:tc>
                  <a:txBody>
                    <a:bodyPr/>
                    <a:lstStyle/>
                    <a:p>
                      <a:pPr algn="ctr"/>
                      <a:r>
                        <a:rPr lang="en-US" dirty="0" smtClean="0">
                          <a:solidFill>
                            <a:schemeClr val="tx1"/>
                          </a:solidFill>
                        </a:rPr>
                        <a:t>Effective in 2012</a:t>
                      </a:r>
                      <a:endParaRPr lang="en-US" dirty="0">
                        <a:solidFill>
                          <a:schemeClr val="tx1"/>
                        </a:solidFill>
                      </a:endParaRPr>
                    </a:p>
                  </a:txBody>
                  <a:tcPr>
                    <a:solidFill>
                      <a:srgbClr val="6BDE42"/>
                    </a:solidFill>
                  </a:tcPr>
                </a:tc>
              </a:tr>
              <a:tr h="513243">
                <a:tc>
                  <a:txBody>
                    <a:bodyPr/>
                    <a:lstStyle/>
                    <a:p>
                      <a:pPr lvl="0"/>
                      <a:r>
                        <a:rPr lang="en-US" sz="1400" kern="1200" dirty="0" smtClean="0"/>
                        <a:t>All group plans must provide the new </a:t>
                      </a:r>
                      <a:r>
                        <a:rPr lang="en-US" sz="1400" b="1" kern="1200" dirty="0" smtClean="0"/>
                        <a:t>Summary of Benefits and Coverage</a:t>
                      </a:r>
                      <a:r>
                        <a:rPr lang="en-US" sz="1400" b="0" kern="1200" baseline="30000" dirty="0" smtClean="0"/>
                        <a:t>2</a:t>
                      </a:r>
                      <a:r>
                        <a:rPr lang="en-US" sz="1400" b="0" kern="1200" dirty="0" smtClean="0"/>
                        <a:t> </a:t>
                      </a:r>
                      <a:r>
                        <a:rPr lang="en-US" sz="1400" kern="1200" dirty="0" smtClean="0"/>
                        <a:t>document that combines a “plain language” explanation of benefits and specific examples of benefits available under the plan. Effective after September 2012. </a:t>
                      </a:r>
                      <a:endParaRPr lang="en-US" sz="1400" kern="1200" dirty="0" smtClean="0">
                        <a:solidFill>
                          <a:schemeClr val="dk1"/>
                        </a:solidFill>
                        <a:latin typeface="+mn-lt"/>
                        <a:ea typeface="+mn-ea"/>
                        <a:cs typeface="+mn-cs"/>
                      </a:endParaRPr>
                    </a:p>
                  </a:txBody>
                  <a:tcPr>
                    <a:solidFill>
                      <a:srgbClr val="E0FAD6"/>
                    </a:solidFill>
                  </a:tcPr>
                </a:tc>
              </a:tr>
            </a:tbl>
          </a:graphicData>
        </a:graphic>
      </p:graphicFrame>
      <p:graphicFrame>
        <p:nvGraphicFramePr>
          <p:cNvPr id="5" name="Table 4"/>
          <p:cNvGraphicFramePr>
            <a:graphicFrameLocks noGrp="1"/>
          </p:cNvGraphicFramePr>
          <p:nvPr/>
        </p:nvGraphicFramePr>
        <p:xfrm>
          <a:off x="762000" y="1600200"/>
          <a:ext cx="7696200" cy="4088320"/>
        </p:xfrm>
        <a:graphic>
          <a:graphicData uri="http://schemas.openxmlformats.org/drawingml/2006/table">
            <a:tbl>
              <a:tblPr firstRow="1" bandRow="1">
                <a:tableStyleId>{7DF18680-E054-41AD-8BC1-D1AEF772440D}</a:tableStyleId>
              </a:tblPr>
              <a:tblGrid>
                <a:gridCol w="7696200"/>
              </a:tblGrid>
              <a:tr h="357624">
                <a:tc>
                  <a:txBody>
                    <a:bodyPr/>
                    <a:lstStyle/>
                    <a:p>
                      <a:pPr algn="ctr"/>
                      <a:r>
                        <a:rPr lang="en-US" dirty="0" smtClean="0">
                          <a:solidFill>
                            <a:schemeClr val="tx1"/>
                          </a:solidFill>
                        </a:rPr>
                        <a:t>Effective in 2014</a:t>
                      </a:r>
                      <a:endParaRPr lang="en-US" dirty="0">
                        <a:solidFill>
                          <a:schemeClr val="tx1"/>
                        </a:solidFill>
                      </a:endParaRPr>
                    </a:p>
                  </a:txBody>
                  <a:tcPr>
                    <a:solidFill>
                      <a:srgbClr val="38CBDA"/>
                    </a:solidFill>
                  </a:tcPr>
                </a:tc>
              </a:tr>
              <a:tr h="514458">
                <a:tc>
                  <a:txBody>
                    <a:bodyPr/>
                    <a:lstStyle/>
                    <a:p>
                      <a:pPr lvl="0"/>
                      <a:r>
                        <a:rPr lang="en-US" sz="1400" b="0" kern="1200" dirty="0" smtClean="0">
                          <a:solidFill>
                            <a:schemeClr val="dk1"/>
                          </a:solidFill>
                          <a:latin typeface="+mn-lt"/>
                          <a:ea typeface="+mn-ea"/>
                          <a:cs typeface="+mn-cs"/>
                        </a:rPr>
                        <a:t>Coverage must be offered on a </a:t>
                      </a:r>
                      <a:r>
                        <a:rPr lang="en-US" sz="1400" b="1" kern="1200" dirty="0" smtClean="0">
                          <a:solidFill>
                            <a:schemeClr val="dk1"/>
                          </a:solidFill>
                          <a:latin typeface="+mn-lt"/>
                          <a:ea typeface="+mn-ea"/>
                          <a:cs typeface="+mn-cs"/>
                        </a:rPr>
                        <a:t>guaranteed issue</a:t>
                      </a:r>
                      <a:r>
                        <a:rPr lang="en-US" sz="1400" b="0" kern="1200" baseline="30000" dirty="0" smtClean="0">
                          <a:solidFill>
                            <a:schemeClr val="dk1"/>
                          </a:solidFill>
                          <a:latin typeface="+mn-lt"/>
                          <a:ea typeface="+mn-ea"/>
                          <a:cs typeface="+mn-cs"/>
                        </a:rPr>
                        <a:t>3</a:t>
                      </a:r>
                      <a:r>
                        <a:rPr lang="en-US" sz="1400" b="1" kern="120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basis in all markets and also be </a:t>
                      </a:r>
                      <a:r>
                        <a:rPr lang="en-US" sz="1400" b="1" kern="1200" dirty="0" smtClean="0">
                          <a:solidFill>
                            <a:schemeClr val="dk1"/>
                          </a:solidFill>
                          <a:latin typeface="+mn-lt"/>
                          <a:ea typeface="+mn-ea"/>
                          <a:cs typeface="+mn-cs"/>
                        </a:rPr>
                        <a:t>guaranteed renewable</a:t>
                      </a:r>
                      <a:r>
                        <a:rPr lang="en-US" sz="1400" b="0" kern="1200" baseline="30000" dirty="0" smtClean="0">
                          <a:solidFill>
                            <a:schemeClr val="dk1"/>
                          </a:solidFill>
                          <a:latin typeface="+mn-lt"/>
                          <a:ea typeface="+mn-ea"/>
                          <a:cs typeface="+mn-cs"/>
                        </a:rPr>
                        <a:t>4</a:t>
                      </a:r>
                      <a:r>
                        <a:rPr lang="en-US" sz="1400" b="0" kern="1200" dirty="0" smtClean="0">
                          <a:solidFill>
                            <a:schemeClr val="dk1"/>
                          </a:solidFill>
                          <a:latin typeface="+mn-lt"/>
                          <a:ea typeface="+mn-ea"/>
                          <a:cs typeface="+mn-cs"/>
                        </a:rPr>
                        <a:t>.  The individual mandate seeks to counter risk selection</a:t>
                      </a:r>
                      <a:r>
                        <a:rPr lang="en-US" sz="1400" b="0" kern="1200" baseline="0" dirty="0" smtClean="0">
                          <a:solidFill>
                            <a:schemeClr val="dk1"/>
                          </a:solidFill>
                          <a:latin typeface="+mn-lt"/>
                          <a:ea typeface="+mn-ea"/>
                          <a:cs typeface="+mn-cs"/>
                        </a:rPr>
                        <a:t> issues created by guaranteed issue requirements.</a:t>
                      </a:r>
                      <a:endParaRPr lang="en-US" sz="1400" b="0" kern="1200" dirty="0" smtClean="0">
                        <a:solidFill>
                          <a:schemeClr val="dk1"/>
                        </a:solidFill>
                        <a:latin typeface="+mn-lt"/>
                        <a:ea typeface="+mn-ea"/>
                        <a:cs typeface="+mn-cs"/>
                      </a:endParaRPr>
                    </a:p>
                  </a:txBody>
                  <a:tcPr>
                    <a:solidFill>
                      <a:srgbClr val="EAF8FA"/>
                    </a:solidFill>
                  </a:tcPr>
                </a:tc>
              </a:tr>
              <a:tr h="411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Exclusions based on </a:t>
                      </a:r>
                      <a:r>
                        <a:rPr lang="en-US" sz="1400" b="1" kern="1200" dirty="0" smtClean="0">
                          <a:solidFill>
                            <a:schemeClr val="dk1"/>
                          </a:solidFill>
                          <a:latin typeface="+mn-lt"/>
                          <a:ea typeface="+mn-ea"/>
                          <a:cs typeface="+mn-cs"/>
                        </a:rPr>
                        <a:t>preexisting conditions </a:t>
                      </a:r>
                      <a:r>
                        <a:rPr lang="en-US" sz="1400" b="0" kern="1200" dirty="0" smtClean="0">
                          <a:solidFill>
                            <a:schemeClr val="dk1"/>
                          </a:solidFill>
                          <a:latin typeface="+mn-lt"/>
                          <a:ea typeface="+mn-ea"/>
                          <a:cs typeface="+mn-cs"/>
                        </a:rPr>
                        <a:t>would be prohibited in all markets.</a:t>
                      </a:r>
                      <a:endParaRPr lang="en-US" sz="1400" b="0" dirty="0"/>
                    </a:p>
                  </a:txBody>
                  <a:tcPr>
                    <a:solidFill>
                      <a:srgbClr val="C9EDEF"/>
                    </a:solidFill>
                  </a:tcPr>
                </a:tc>
              </a:tr>
              <a:tr h="32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Annual and lifetime limits </a:t>
                      </a:r>
                      <a:r>
                        <a:rPr lang="en-US" sz="1400" b="0" kern="1200" dirty="0" smtClean="0">
                          <a:solidFill>
                            <a:schemeClr val="dk1"/>
                          </a:solidFill>
                          <a:latin typeface="+mn-lt"/>
                          <a:ea typeface="+mn-ea"/>
                          <a:cs typeface="+mn-cs"/>
                        </a:rPr>
                        <a:t>fully prohibited.</a:t>
                      </a:r>
                    </a:p>
                  </a:txBody>
                  <a:tcPr>
                    <a:solidFill>
                      <a:srgbClr val="EAF8FA"/>
                    </a:solidFill>
                  </a:tcPr>
                </a:tc>
              </a:tr>
              <a:tr h="404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Maximum allowable waiting period is 90 days</a:t>
                      </a:r>
                      <a:r>
                        <a:rPr lang="en-US" sz="1400" b="0" kern="1200" dirty="0" smtClean="0">
                          <a:solidFill>
                            <a:schemeClr val="dk1"/>
                          </a:solidFill>
                          <a:latin typeface="+mn-lt"/>
                          <a:ea typeface="+mn-ea"/>
                          <a:cs typeface="+mn-cs"/>
                        </a:rPr>
                        <a:t>.</a:t>
                      </a:r>
                    </a:p>
                  </a:txBody>
                  <a:tcPr>
                    <a:solidFill>
                      <a:srgbClr val="C9EDEF"/>
                    </a:solidFill>
                  </a:tcPr>
                </a:tc>
              </a:tr>
              <a:tr h="947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All coverage subject to </a:t>
                      </a:r>
                      <a:r>
                        <a:rPr lang="en-US" sz="1400" b="1" kern="1200" dirty="0" smtClean="0">
                          <a:solidFill>
                            <a:schemeClr val="dk1"/>
                          </a:solidFill>
                          <a:latin typeface="+mn-lt"/>
                          <a:ea typeface="+mn-ea"/>
                          <a:cs typeface="+mn-cs"/>
                        </a:rPr>
                        <a:t>strict modified community rating standards</a:t>
                      </a:r>
                      <a:r>
                        <a:rPr lang="en-US" sz="1400" b="0" kern="1200" dirty="0" smtClean="0">
                          <a:solidFill>
                            <a:schemeClr val="dk1"/>
                          </a:solidFill>
                          <a:latin typeface="+mn-lt"/>
                          <a:ea typeface="+mn-ea"/>
                          <a:cs typeface="+mn-cs"/>
                        </a:rPr>
                        <a:t>,</a:t>
                      </a:r>
                      <a:r>
                        <a:rPr lang="en-US" sz="1400" b="0" kern="1200" baseline="0" dirty="0" smtClean="0">
                          <a:solidFill>
                            <a:schemeClr val="dk1"/>
                          </a:solidFill>
                          <a:latin typeface="+mn-lt"/>
                          <a:ea typeface="+mn-ea"/>
                          <a:cs typeface="+mn-cs"/>
                        </a:rPr>
                        <a:t> increasing costs for younger, healthier populations.</a:t>
                      </a:r>
                      <a:endParaRPr lang="en-US" sz="1400" b="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itchFamily="49" charset="0"/>
                        <a:buNone/>
                        <a:tabLst/>
                        <a:defRPr/>
                      </a:pPr>
                      <a:r>
                        <a:rPr lang="en-US" sz="1400" b="0" kern="1200" baseline="0" dirty="0" smtClean="0">
                          <a:solidFill>
                            <a:schemeClr val="dk1"/>
                          </a:solidFill>
                          <a:latin typeface="+mn-lt"/>
                          <a:ea typeface="+mn-ea"/>
                          <a:cs typeface="+mn-cs"/>
                        </a:rPr>
                        <a:t>             -  P</a:t>
                      </a:r>
                      <a:r>
                        <a:rPr lang="en-US" sz="1400" b="0" kern="1200" dirty="0" smtClean="0">
                          <a:solidFill>
                            <a:schemeClr val="dk1"/>
                          </a:solidFill>
                          <a:latin typeface="+mn-lt"/>
                          <a:ea typeface="+mn-ea"/>
                          <a:cs typeface="+mn-cs"/>
                        </a:rPr>
                        <a:t>remium variations only allowed for age (3:1 ratio), tobacco                                       </a:t>
                      </a:r>
                      <a:br>
                        <a:rPr lang="en-US" sz="1400" b="0" kern="1200" dirty="0" smtClean="0">
                          <a:solidFill>
                            <a:schemeClr val="dk1"/>
                          </a:solidFill>
                          <a:latin typeface="+mn-lt"/>
                          <a:ea typeface="+mn-ea"/>
                          <a:cs typeface="+mn-cs"/>
                        </a:rPr>
                      </a:br>
                      <a:r>
                        <a:rPr lang="en-US" sz="1400" b="0" kern="1200" dirty="0" smtClean="0">
                          <a:solidFill>
                            <a:schemeClr val="dk1"/>
                          </a:solidFill>
                          <a:latin typeface="+mn-lt"/>
                          <a:ea typeface="+mn-ea"/>
                          <a:cs typeface="+mn-cs"/>
                        </a:rPr>
                        <a:t>                use (1.5:1), family composition and geography.</a:t>
                      </a:r>
                      <a:endParaRPr lang="en-US" sz="1400" b="0" dirty="0" smtClean="0"/>
                    </a:p>
                  </a:txBody>
                  <a:tcPr>
                    <a:solidFill>
                      <a:srgbClr val="EAF8FA"/>
                    </a:solidFill>
                  </a:tcPr>
                </a:tc>
              </a:tr>
              <a:tr h="384959">
                <a:tc>
                  <a:txBody>
                    <a:bodyPr/>
                    <a:lstStyle/>
                    <a:p>
                      <a:r>
                        <a:rPr lang="en-US" sz="1400" b="1" dirty="0" smtClean="0"/>
                        <a:t>Wellness incentives </a:t>
                      </a:r>
                      <a:r>
                        <a:rPr lang="en-US" sz="1400" b="0" dirty="0" smtClean="0"/>
                        <a:t>may vary insurance premiums by 30% - HHS allowed to increase variance to 50%.</a:t>
                      </a:r>
                      <a:endParaRPr lang="en-US" sz="1400" b="0" dirty="0"/>
                    </a:p>
                  </a:txBody>
                  <a:tcPr>
                    <a:solidFill>
                      <a:srgbClr val="C9EDEF"/>
                    </a:solidFill>
                  </a:tcPr>
                </a:tc>
              </a:tr>
              <a:tr h="388960">
                <a:tc>
                  <a:txBody>
                    <a:bodyPr/>
                    <a:lstStyle/>
                    <a:p>
                      <a:pPr lvl="0"/>
                      <a:r>
                        <a:rPr lang="en-US" sz="1400" b="1" kern="1200" dirty="0" smtClean="0">
                          <a:solidFill>
                            <a:schemeClr val="dk1"/>
                          </a:solidFill>
                          <a:latin typeface="+mn-lt"/>
                          <a:ea typeface="+mn-ea"/>
                          <a:cs typeface="+mn-cs"/>
                        </a:rPr>
                        <a:t>Catastrophic-only coverage </a:t>
                      </a:r>
                      <a:r>
                        <a:rPr lang="en-US" sz="1400" b="0" kern="1200" dirty="0" smtClean="0">
                          <a:solidFill>
                            <a:schemeClr val="dk1"/>
                          </a:solidFill>
                          <a:latin typeface="+mn-lt"/>
                          <a:ea typeface="+mn-ea"/>
                          <a:cs typeface="+mn-cs"/>
                        </a:rPr>
                        <a:t>allowed for age 30 and younger.</a:t>
                      </a:r>
                      <a:endParaRPr lang="en-US" sz="1400" b="0" kern="1200" dirty="0">
                        <a:solidFill>
                          <a:schemeClr val="dk1"/>
                        </a:solidFill>
                        <a:latin typeface="+mn-lt"/>
                        <a:ea typeface="+mn-ea"/>
                        <a:cs typeface="+mn-cs"/>
                      </a:endParaRPr>
                    </a:p>
                  </a:txBody>
                  <a:tcPr>
                    <a:solidFill>
                      <a:srgbClr val="EAF8FA"/>
                    </a:solidFill>
                  </a:tcPr>
                </a:tc>
              </a:tr>
            </a:tbl>
          </a:graphicData>
        </a:graphic>
      </p:graphicFrame>
      <p:sp>
        <p:nvSpPr>
          <p:cNvPr id="9" name="Footer Placeholder 4"/>
          <p:cNvSpPr txBox="1">
            <a:spLocks/>
          </p:cNvSpPr>
          <p:nvPr/>
        </p:nvSpPr>
        <p:spPr>
          <a:xfrm>
            <a:off x="1524000" y="6569075"/>
            <a:ext cx="6019800" cy="365125"/>
          </a:xfrm>
          <a:prstGeom prst="rect">
            <a:avLst/>
          </a:prstGeom>
        </p:spPr>
        <p:txBody>
          <a:bodyPr vert="horz" lIns="91440" tIns="45720" rIns="91440" bIns="45720" rtlCol="0" anchor="ctr"/>
          <a:lstStyle/>
          <a:p>
            <a:pPr algn="ctr">
              <a:defRPr/>
            </a:pPr>
            <a:endParaRPr lang="en-US" sz="1600" dirty="0">
              <a:solidFill>
                <a:srgbClr val="000000"/>
              </a:solidFill>
            </a:endParaRPr>
          </a:p>
        </p:txBody>
      </p:sp>
    </p:spTree>
    <p:extLst>
      <p:ext uri="{BB962C8B-B14F-4D97-AF65-F5344CB8AC3E}">
        <p14:creationId xmlns:p14="http://schemas.microsoft.com/office/powerpoint/2010/main" val="2897160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237" y="3733800"/>
            <a:ext cx="7772400" cy="1905000"/>
          </a:xfrm>
        </p:spPr>
        <p:txBody>
          <a:bodyPr>
            <a:normAutofit/>
          </a:bodyPr>
          <a:lstStyle/>
          <a:p>
            <a:r>
              <a:rPr lang="en-US" sz="2400" b="1" dirty="0" smtClean="0">
                <a:latin typeface="Century Gothic" panose="020B0502020202020204" pitchFamily="34" charset="0"/>
              </a:rPr>
              <a:t>Jim Goldberg</a:t>
            </a:r>
            <a:br>
              <a:rPr lang="en-US" sz="2400" b="1" dirty="0" smtClean="0">
                <a:latin typeface="Century Gothic" panose="020B0502020202020204" pitchFamily="34" charset="0"/>
              </a:rPr>
            </a:br>
            <a:r>
              <a:rPr lang="en-US" sz="2400" dirty="0">
                <a:latin typeface="Century Gothic" panose="020B0502020202020204" pitchFamily="34" charset="0"/>
              </a:rPr>
              <a:t/>
            </a:r>
            <a:br>
              <a:rPr lang="en-US" sz="2400" dirty="0">
                <a:latin typeface="Century Gothic" panose="020B0502020202020204" pitchFamily="34" charset="0"/>
              </a:rPr>
            </a:br>
            <a:r>
              <a:rPr lang="en-US" sz="1600" dirty="0" err="1" smtClean="0">
                <a:latin typeface="Century Gothic" panose="020B0502020202020204" pitchFamily="34" charset="0"/>
              </a:rPr>
              <a:t>Goldberg</a:t>
            </a:r>
            <a:r>
              <a:rPr lang="en-US" sz="1600" dirty="0" smtClean="0">
                <a:latin typeface="Century Gothic" panose="020B0502020202020204" pitchFamily="34" charset="0"/>
              </a:rPr>
              <a:t> and Associates, PLLC</a:t>
            </a:r>
            <a:br>
              <a:rPr lang="en-US" sz="1600" dirty="0" smtClean="0">
                <a:latin typeface="Century Gothic" panose="020B0502020202020204" pitchFamily="34" charset="0"/>
              </a:rPr>
            </a:br>
            <a:r>
              <a:rPr lang="en-US" sz="1600" dirty="0" smtClean="0">
                <a:latin typeface="Century Gothic" panose="020B0502020202020204" pitchFamily="34" charset="0"/>
              </a:rPr>
              <a:t>Principal</a:t>
            </a:r>
            <a:endParaRPr lang="en-US" sz="1600" dirty="0">
              <a:latin typeface="Century Gothic" panose="020B0502020202020204" pitchFamily="34" charset="0"/>
            </a:endParaRPr>
          </a:p>
        </p:txBody>
      </p:sp>
      <p:pic>
        <p:nvPicPr>
          <p:cNvPr id="2050" name="Picture 2" descr="http://www.sgmp.org/images/faculty/goldberg.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29000" y="762000"/>
            <a:ext cx="2209800" cy="30937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021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28600" y="1219200"/>
            <a:ext cx="5210491" cy="502919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408535" y="1981200"/>
            <a:ext cx="3735465" cy="2890838"/>
          </a:xfrm>
          <a:prstGeom prst="rect">
            <a:avLst/>
          </a:prstGeom>
          <a:noFill/>
          <a:ln w="9525">
            <a:noFill/>
            <a:miter lim="800000"/>
            <a:headEnd/>
            <a:tailEnd/>
          </a:ln>
        </p:spPr>
      </p:pic>
      <p:sp>
        <p:nvSpPr>
          <p:cNvPr id="4" name="TextBox 3"/>
          <p:cNvSpPr txBox="1"/>
          <p:nvPr/>
        </p:nvSpPr>
        <p:spPr>
          <a:xfrm>
            <a:off x="550844" y="154237"/>
            <a:ext cx="8086381" cy="954107"/>
          </a:xfrm>
          <a:prstGeom prst="rect">
            <a:avLst/>
          </a:prstGeom>
          <a:noFill/>
        </p:spPr>
        <p:txBody>
          <a:bodyPr wrap="square" rtlCol="0">
            <a:spAutoFit/>
          </a:bodyPr>
          <a:lstStyle/>
          <a:p>
            <a:pPr algn="ctr"/>
            <a:r>
              <a:rPr lang="en-US" sz="3200" b="1" dirty="0">
                <a:solidFill>
                  <a:srgbClr val="000000"/>
                </a:solidFill>
              </a:rPr>
              <a:t>Perils of Age Rating Band Compression</a:t>
            </a:r>
          </a:p>
          <a:p>
            <a:pPr algn="ctr"/>
            <a:endParaRPr lang="en-US" sz="2400" b="1" dirty="0">
              <a:solidFill>
                <a:srgbClr val="000000"/>
              </a:solidFill>
            </a:endParaRPr>
          </a:p>
        </p:txBody>
      </p:sp>
    </p:spTree>
    <p:extLst>
      <p:ext uri="{BB962C8B-B14F-4D97-AF65-F5344CB8AC3E}">
        <p14:creationId xmlns:p14="http://schemas.microsoft.com/office/powerpoint/2010/main" val="3480975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733800"/>
          </a:xfrm>
        </p:spPr>
        <p:txBody>
          <a:bodyPr>
            <a:normAutofit fontScale="92500" lnSpcReduction="20000"/>
          </a:bodyPr>
          <a:lstStyle/>
          <a:p>
            <a:pPr>
              <a:buNone/>
            </a:pPr>
            <a:endParaRPr lang="en-US" b="1" dirty="0" smtClean="0"/>
          </a:p>
          <a:p>
            <a:pPr>
              <a:buNone/>
            </a:pPr>
            <a:r>
              <a:rPr lang="en-US" sz="4800" u="sng" dirty="0" smtClean="0"/>
              <a:t>Contact info:</a:t>
            </a:r>
          </a:p>
          <a:p>
            <a:pPr>
              <a:buNone/>
            </a:pPr>
            <a:endParaRPr lang="en-US" sz="2800" dirty="0" smtClean="0"/>
          </a:p>
          <a:p>
            <a:pPr>
              <a:buNone/>
            </a:pPr>
            <a:r>
              <a:rPr lang="en-US" sz="2800" dirty="0" smtClean="0"/>
              <a:t>Neil Trautwein</a:t>
            </a:r>
          </a:p>
          <a:p>
            <a:pPr>
              <a:buNone/>
            </a:pPr>
            <a:r>
              <a:rPr lang="en-US" sz="2800" dirty="0" smtClean="0"/>
              <a:t>Vice President, Employee Benefits Policy Counsel</a:t>
            </a:r>
          </a:p>
          <a:p>
            <a:pPr>
              <a:buNone/>
            </a:pPr>
            <a:r>
              <a:rPr lang="en-US" sz="3600" b="1" dirty="0" smtClean="0"/>
              <a:t>TrautweinN@nrf.com</a:t>
            </a:r>
            <a:endParaRPr lang="en-US" sz="3600" dirty="0" smtClean="0"/>
          </a:p>
          <a:p>
            <a:pPr>
              <a:buNone/>
            </a:pPr>
            <a:endParaRPr lang="en-US" sz="2000" dirty="0" smtClean="0"/>
          </a:p>
          <a:p>
            <a:pPr>
              <a:buNone/>
            </a:pPr>
            <a:r>
              <a:rPr lang="en-US" sz="2000" dirty="0" smtClean="0"/>
              <a:t>Materials are also available at </a:t>
            </a:r>
            <a:r>
              <a:rPr lang="en-US" sz="2000" dirty="0" smtClean="0">
                <a:hlinkClick r:id="rId2"/>
              </a:rPr>
              <a:t>www.retailmeansjobs.com/healthcare</a:t>
            </a:r>
            <a:r>
              <a:rPr lang="en-US" sz="3600" dirty="0" smtClean="0"/>
              <a:t> </a:t>
            </a:r>
          </a:p>
          <a:p>
            <a:pPr>
              <a:buNone/>
            </a:pPr>
            <a:endParaRPr lang="en-US" sz="3600" dirty="0" smtClean="0"/>
          </a:p>
          <a:p>
            <a:pPr>
              <a:buNone/>
            </a:pPr>
            <a:endParaRPr lang="en-US" sz="3600" b="1" dirty="0"/>
          </a:p>
        </p:txBody>
      </p:sp>
    </p:spTree>
    <p:extLst>
      <p:ext uri="{BB962C8B-B14F-4D97-AF65-F5344CB8AC3E}">
        <p14:creationId xmlns:p14="http://schemas.microsoft.com/office/powerpoint/2010/main" val="884694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38200"/>
            <a:ext cx="6400800" cy="1816608"/>
          </a:xfrm>
          <a:prstGeom prst="rect">
            <a:avLst/>
          </a:prstGeom>
        </p:spPr>
      </p:pic>
      <p:sp>
        <p:nvSpPr>
          <p:cNvPr id="7" name="TextBox 6"/>
          <p:cNvSpPr txBox="1"/>
          <p:nvPr/>
        </p:nvSpPr>
        <p:spPr>
          <a:xfrm>
            <a:off x="914400" y="3357027"/>
            <a:ext cx="7467600" cy="1415772"/>
          </a:xfrm>
          <a:prstGeom prst="rect">
            <a:avLst/>
          </a:prstGeom>
          <a:noFill/>
        </p:spPr>
        <p:txBody>
          <a:bodyPr wrap="square" rtlCol="0">
            <a:spAutoFit/>
          </a:bodyPr>
          <a:lstStyle/>
          <a:p>
            <a:pPr algn="ctr"/>
            <a:r>
              <a:rPr lang="en-US" sz="3200" dirty="0" smtClean="0">
                <a:latin typeface="Century Gothic" panose="020B0502020202020204" pitchFamily="34" charset="0"/>
              </a:rPr>
              <a:t>Thanks for Joining Our Webcast</a:t>
            </a:r>
          </a:p>
          <a:p>
            <a:pPr algn="ctr"/>
            <a:endParaRPr lang="en-US" dirty="0">
              <a:latin typeface="Century Gothic" panose="020B0502020202020204" pitchFamily="34" charset="0"/>
            </a:endParaRPr>
          </a:p>
          <a:p>
            <a:pPr algn="ctr"/>
            <a:r>
              <a:rPr lang="en-US" dirty="0" smtClean="0">
                <a:latin typeface="Century Gothic" panose="020B0502020202020204" pitchFamily="34" charset="0"/>
              </a:rPr>
              <a:t>Stay Tuned for Updates and Information at </a:t>
            </a:r>
          </a:p>
          <a:p>
            <a:pPr algn="ctr"/>
            <a:r>
              <a:rPr lang="en-US" b="1" dirty="0" smtClean="0">
                <a:latin typeface="Century Gothic" panose="020B0502020202020204" pitchFamily="34" charset="0"/>
              </a:rPr>
              <a:t>“</a:t>
            </a:r>
            <a:r>
              <a:rPr lang="en-US" b="1" dirty="0">
                <a:latin typeface="Century Gothic" panose="020B0502020202020204" pitchFamily="34" charset="0"/>
              </a:rPr>
              <a:t>P</a:t>
            </a:r>
            <a:r>
              <a:rPr lang="en-US" b="1" dirty="0" smtClean="0">
                <a:latin typeface="Century Gothic" panose="020B0502020202020204" pitchFamily="34" charset="0"/>
              </a:rPr>
              <a:t>ublic Affairs” on NAMM.ORG</a:t>
            </a:r>
            <a:endParaRPr lang="en-US" b="1" dirty="0">
              <a:latin typeface="Century Gothic" panose="020B0502020202020204" pitchFamily="34" charset="0"/>
            </a:endParaRPr>
          </a:p>
        </p:txBody>
      </p:sp>
    </p:spTree>
    <p:extLst>
      <p:ext uri="{BB962C8B-B14F-4D97-AF65-F5344CB8AC3E}">
        <p14:creationId xmlns:p14="http://schemas.microsoft.com/office/powerpoint/2010/main" val="1392781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237" y="3733800"/>
            <a:ext cx="7772400" cy="2590800"/>
          </a:xfrm>
        </p:spPr>
        <p:txBody>
          <a:bodyPr>
            <a:normAutofit/>
          </a:bodyPr>
          <a:lstStyle/>
          <a:p>
            <a:r>
              <a:rPr lang="en-US" sz="2400" b="1" dirty="0" smtClean="0">
                <a:latin typeface="Century Gothic" panose="020B0502020202020204" pitchFamily="34" charset="0"/>
              </a:rPr>
              <a:t>Neil </a:t>
            </a:r>
            <a:r>
              <a:rPr lang="en-US" sz="2400" b="1" dirty="0" err="1" smtClean="0">
                <a:latin typeface="Century Gothic" panose="020B0502020202020204" pitchFamily="34" charset="0"/>
              </a:rPr>
              <a:t>Trautwein</a:t>
            </a:r>
            <a:r>
              <a:rPr lang="en-US" sz="2400" b="1" dirty="0" smtClean="0">
                <a:latin typeface="Century Gothic" panose="020B0502020202020204" pitchFamily="34" charset="0"/>
              </a:rPr>
              <a:t/>
            </a:r>
            <a:br>
              <a:rPr lang="en-US" sz="2400" b="1" dirty="0" smtClean="0">
                <a:latin typeface="Century Gothic" panose="020B0502020202020204" pitchFamily="34" charset="0"/>
              </a:rPr>
            </a:br>
            <a:r>
              <a:rPr lang="en-US" sz="2400" dirty="0">
                <a:latin typeface="Century Gothic" panose="020B0502020202020204" pitchFamily="34" charset="0"/>
              </a:rPr>
              <a:t/>
            </a:r>
            <a:br>
              <a:rPr lang="en-US" sz="2400" dirty="0">
                <a:latin typeface="Century Gothic" panose="020B0502020202020204" pitchFamily="34" charset="0"/>
              </a:rPr>
            </a:br>
            <a:r>
              <a:rPr lang="en-US" sz="1600" dirty="0">
                <a:latin typeface="Century Gothic" panose="020B0502020202020204" pitchFamily="34" charset="0"/>
              </a:rPr>
              <a:t>National Retail </a:t>
            </a:r>
            <a:r>
              <a:rPr lang="en-US" sz="1600" dirty="0" smtClean="0">
                <a:latin typeface="Century Gothic" panose="020B0502020202020204" pitchFamily="34" charset="0"/>
              </a:rPr>
              <a:t>Federation</a:t>
            </a:r>
            <a:br>
              <a:rPr lang="en-US" sz="1600" dirty="0" smtClean="0">
                <a:latin typeface="Century Gothic" panose="020B0502020202020204" pitchFamily="34" charset="0"/>
              </a:rPr>
            </a:br>
            <a:r>
              <a:rPr lang="en-US" sz="1600" dirty="0" smtClean="0">
                <a:latin typeface="Century Gothic" panose="020B0502020202020204" pitchFamily="34" charset="0"/>
              </a:rPr>
              <a:t>Vice President</a:t>
            </a:r>
            <a:br>
              <a:rPr lang="en-US" sz="1600" dirty="0" smtClean="0">
                <a:latin typeface="Century Gothic" panose="020B0502020202020204" pitchFamily="34" charset="0"/>
              </a:rPr>
            </a:br>
            <a:r>
              <a:rPr lang="en-US" sz="1600" dirty="0" smtClean="0">
                <a:latin typeface="Century Gothic" panose="020B0502020202020204" pitchFamily="34" charset="0"/>
              </a:rPr>
              <a:t>Employee </a:t>
            </a:r>
            <a:r>
              <a:rPr lang="en-US" sz="1600" dirty="0">
                <a:latin typeface="Century Gothic" panose="020B0502020202020204" pitchFamily="34" charset="0"/>
              </a:rPr>
              <a:t>Benefits Policy </a:t>
            </a:r>
            <a:r>
              <a:rPr lang="en-US" sz="1600" dirty="0" smtClean="0">
                <a:latin typeface="Century Gothic" panose="020B0502020202020204" pitchFamily="34" charset="0"/>
              </a:rPr>
              <a:t>Counsel</a:t>
            </a:r>
            <a:br>
              <a:rPr lang="en-US" sz="1600" dirty="0" smtClean="0">
                <a:latin typeface="Century Gothic" panose="020B0502020202020204" pitchFamily="34" charset="0"/>
              </a:rPr>
            </a:br>
            <a:r>
              <a:rPr lang="en-US" sz="1600" dirty="0" smtClean="0">
                <a:latin typeface="Century Gothic" panose="020B0502020202020204" pitchFamily="34" charset="0"/>
              </a:rPr>
              <a:t>Government Relations</a:t>
            </a:r>
            <a:endParaRPr lang="en-US" sz="1600" dirty="0">
              <a:latin typeface="Century Gothic" panose="020B05020202020202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066800"/>
            <a:ext cx="2255520" cy="2819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37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Care Reform – </a:t>
            </a:r>
            <a:br>
              <a:rPr lang="en-US" dirty="0" smtClean="0"/>
            </a:br>
            <a:r>
              <a:rPr lang="en-US" dirty="0" smtClean="0"/>
              <a:t>What You Need to Know</a:t>
            </a:r>
            <a:endParaRPr lang="en-US" dirty="0"/>
          </a:p>
        </p:txBody>
      </p:sp>
      <p:sp>
        <p:nvSpPr>
          <p:cNvPr id="3" name="Subtitle 2"/>
          <p:cNvSpPr>
            <a:spLocks noGrp="1"/>
          </p:cNvSpPr>
          <p:nvPr>
            <p:ph type="subTitle" idx="1"/>
          </p:nvPr>
        </p:nvSpPr>
        <p:spPr/>
        <p:txBody>
          <a:bodyPr/>
          <a:lstStyle/>
          <a:p>
            <a:r>
              <a:rPr lang="en-US" sz="3200" b="1" dirty="0" smtClean="0"/>
              <a:t>Key Concerns on </a:t>
            </a:r>
          </a:p>
          <a:p>
            <a:r>
              <a:rPr lang="en-US" sz="3200" b="1" dirty="0" smtClean="0"/>
              <a:t>Affordable Care Act Compliance</a:t>
            </a:r>
          </a:p>
          <a:p>
            <a:endParaRPr lang="en-US" sz="2400" dirty="0" smtClean="0"/>
          </a:p>
          <a:p>
            <a:r>
              <a:rPr lang="en-US" sz="2400" dirty="0" smtClean="0"/>
              <a:t>October 8, 2013</a:t>
            </a:r>
            <a:endParaRPr lang="en-US" sz="2400" dirty="0"/>
          </a:p>
        </p:txBody>
      </p:sp>
    </p:spTree>
    <p:extLst>
      <p:ext uri="{BB962C8B-B14F-4D97-AF65-F5344CB8AC3E}">
        <p14:creationId xmlns:p14="http://schemas.microsoft.com/office/powerpoint/2010/main" val="636896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24400"/>
            <a:ext cx="7772400" cy="1362075"/>
          </a:xfrm>
        </p:spPr>
        <p:txBody>
          <a:bodyPr/>
          <a:lstStyle/>
          <a:p>
            <a:pPr algn="ctr"/>
            <a:r>
              <a:rPr lang="en-US" sz="3300" dirty="0" smtClean="0"/>
              <a:t>Key concerns</a:t>
            </a:r>
            <a:endParaRPr lang="en-US" sz="3300" dirty="0"/>
          </a:p>
        </p:txBody>
      </p:sp>
      <p:sp>
        <p:nvSpPr>
          <p:cNvPr id="3" name="Text Placeholder 2"/>
          <p:cNvSpPr>
            <a:spLocks noGrp="1"/>
          </p:cNvSpPr>
          <p:nvPr>
            <p:ph type="body" idx="1"/>
          </p:nvPr>
        </p:nvSpPr>
        <p:spPr/>
        <p:txBody>
          <a:bodyPr/>
          <a:lstStyle/>
          <a:p>
            <a:r>
              <a:rPr lang="en-US" dirty="0" smtClean="0"/>
              <a:t>Introduction</a:t>
            </a:r>
          </a:p>
          <a:p>
            <a:r>
              <a:rPr lang="en-US" dirty="0" smtClean="0"/>
              <a:t>Urgency of Implementation</a:t>
            </a:r>
          </a:p>
          <a:p>
            <a:r>
              <a:rPr lang="en-US" dirty="0" smtClean="0"/>
              <a:t>Timeline</a:t>
            </a:r>
          </a:p>
          <a:p>
            <a:endParaRPr lang="en-US" dirty="0" smtClean="0"/>
          </a:p>
        </p:txBody>
      </p:sp>
    </p:spTree>
    <p:extLst>
      <p:ext uri="{BB962C8B-B14F-4D97-AF65-F5344CB8AC3E}">
        <p14:creationId xmlns:p14="http://schemas.microsoft.com/office/powerpoint/2010/main" val="2547639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3600" b="1" dirty="0" smtClean="0"/>
              <a:t>The time to implement is (still) now!</a:t>
            </a:r>
            <a:endParaRPr lang="en-US" sz="3600" b="1" dirty="0"/>
          </a:p>
        </p:txBody>
      </p:sp>
      <p:sp>
        <p:nvSpPr>
          <p:cNvPr id="3" name="Content Placeholder 2"/>
          <p:cNvSpPr>
            <a:spLocks noGrp="1"/>
          </p:cNvSpPr>
          <p:nvPr>
            <p:ph sz="half" idx="1"/>
          </p:nvPr>
        </p:nvSpPr>
        <p:spPr>
          <a:xfrm>
            <a:off x="381000" y="1676400"/>
            <a:ext cx="4038600" cy="4724400"/>
          </a:xfrm>
        </p:spPr>
        <p:txBody>
          <a:bodyPr/>
          <a:lstStyle/>
          <a:p>
            <a:r>
              <a:rPr lang="en-US" sz="2000" dirty="0" smtClean="0"/>
              <a:t>US Supreme Court upheld the constitutionality of the ACA in 2012.</a:t>
            </a:r>
          </a:p>
          <a:p>
            <a:r>
              <a:rPr lang="en-US" sz="2000" dirty="0" smtClean="0"/>
              <a:t>Divided Congress makes repeal impossible.  But, key changes are gaining momentum.</a:t>
            </a:r>
          </a:p>
          <a:p>
            <a:r>
              <a:rPr lang="en-US" sz="2000" dirty="0" smtClean="0"/>
              <a:t>Re-election of President Obama means implementation of the ACA will move forward.</a:t>
            </a:r>
          </a:p>
          <a:p>
            <a:r>
              <a:rPr lang="en-US" sz="2000" b="1" u="sng" dirty="0" smtClean="0"/>
              <a:t>But</a:t>
            </a:r>
            <a:r>
              <a:rPr lang="en-US" sz="2000" dirty="0" smtClean="0"/>
              <a:t>, the Obama Administration has announced a </a:t>
            </a:r>
            <a:r>
              <a:rPr lang="en-US" sz="2000" b="1" dirty="0" smtClean="0"/>
              <a:t>one-year delay of employer mandate </a:t>
            </a:r>
            <a:r>
              <a:rPr lang="en-US" sz="2000" dirty="0" smtClean="0"/>
              <a:t>and </a:t>
            </a:r>
            <a:r>
              <a:rPr lang="en-US" sz="2000" b="1" dirty="0" smtClean="0"/>
              <a:t>reporting requirements</a:t>
            </a:r>
            <a:r>
              <a:rPr lang="en-US" sz="2000" dirty="0" smtClean="0"/>
              <a:t>.</a:t>
            </a:r>
          </a:p>
          <a:p>
            <a:pPr>
              <a:buNone/>
            </a:pPr>
            <a:endParaRPr lang="en-US" sz="2000" dirty="0" smtClean="0"/>
          </a:p>
        </p:txBody>
      </p:sp>
      <p:pic>
        <p:nvPicPr>
          <p:cNvPr id="5" name="Content Placeholder 4" descr="14H00723_RF.jpg"/>
          <p:cNvPicPr>
            <a:picLocks noGrp="1" noChangeAspect="1"/>
          </p:cNvPicPr>
          <p:nvPr>
            <p:ph sz="half" idx="2"/>
          </p:nvPr>
        </p:nvPicPr>
        <p:blipFill>
          <a:blip r:embed="rId2" cstate="print"/>
          <a:srcRect l="32578" t="34237" r="27715" b="13954"/>
          <a:stretch>
            <a:fillRect/>
          </a:stretch>
        </p:blipFill>
        <p:spPr>
          <a:xfrm>
            <a:off x="4987427" y="1671051"/>
            <a:ext cx="3360148" cy="4384262"/>
          </a:xfrm>
          <a:prstGeom prst="rect">
            <a:avLst/>
          </a:prstGeom>
        </p:spPr>
      </p:pic>
    </p:spTree>
    <p:extLst>
      <p:ext uri="{BB962C8B-B14F-4D97-AF65-F5344CB8AC3E}">
        <p14:creationId xmlns:p14="http://schemas.microsoft.com/office/powerpoint/2010/main" val="138832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b="1" dirty="0" smtClean="0"/>
              <a:t>Key effective dates for employers</a:t>
            </a:r>
            <a:endParaRPr lang="en-US" sz="3600" b="1" dirty="0"/>
          </a:p>
        </p:txBody>
      </p:sp>
      <p:sp>
        <p:nvSpPr>
          <p:cNvPr id="85" name="Text Box 19"/>
          <p:cNvSpPr txBox="1">
            <a:spLocks noChangeArrowheads="1"/>
          </p:cNvSpPr>
          <p:nvPr/>
        </p:nvSpPr>
        <p:spPr bwMode="auto">
          <a:xfrm>
            <a:off x="1914525" y="925417"/>
            <a:ext cx="1600200" cy="1146468"/>
          </a:xfrm>
          <a:prstGeom prst="rect">
            <a:avLst/>
          </a:prstGeom>
          <a:noFill/>
          <a:ln w="9525">
            <a:noFill/>
            <a:miter lim="800000"/>
            <a:headEnd/>
            <a:tailEnd/>
          </a:ln>
        </p:spPr>
        <p:txBody>
          <a:bodyPr wrap="square" lIns="0" tIns="0" rIns="0" bIns="0">
            <a:spAutoFit/>
          </a:bodyPr>
          <a:lstStyle/>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Reporting value of health care benefits on Form W-2 (first due by January 31, 2013)</a:t>
            </a: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Patient-Centered Research Outcome Institute (PCORI) fee (first due July 31 of calendar year following plan year ending on or after October 1, 2012)</a:t>
            </a:r>
          </a:p>
        </p:txBody>
      </p:sp>
      <p:sp>
        <p:nvSpPr>
          <p:cNvPr id="86" name="Rectangle 85"/>
          <p:cNvSpPr/>
          <p:nvPr/>
        </p:nvSpPr>
        <p:spPr bwMode="auto">
          <a:xfrm>
            <a:off x="1828810" y="925417"/>
            <a:ext cx="1762125" cy="1474886"/>
          </a:xfrm>
          <a:prstGeom prst="rect">
            <a:avLst/>
          </a:prstGeom>
          <a:noFill/>
          <a:ln w="6350" cap="flat" cmpd="sng" algn="ctr">
            <a:solidFill>
              <a:srgbClr val="C0C0C0"/>
            </a:solidFill>
            <a:prstDash val="solid"/>
            <a:round/>
            <a:headEnd type="none" w="med" len="med"/>
            <a:tailEnd type="none" w="med" len="med"/>
          </a:ln>
          <a:effectLst/>
        </p:spPr>
        <p:txBody>
          <a:bodyPr vert="horz" wrap="square" lIns="91310" tIns="45658" rIns="91310" bIns="45658" numCol="1" rtlCol="0" anchor="t" anchorCtr="0" compatLnSpc="1">
            <a:prstTxWarp prst="textNoShape">
              <a:avLst/>
            </a:prstTxWarp>
          </a:bodyPr>
          <a:lstStyle/>
          <a:p>
            <a:pPr defTabSz="963822"/>
            <a:endParaRPr lang="en-US" sz="800" dirty="0">
              <a:solidFill>
                <a:srgbClr val="000000"/>
              </a:solidFill>
              <a:latin typeface="EYInterstate Light" pitchFamily="2" charset="0"/>
              <a:cs typeface="Arial" pitchFamily="34" charset="0"/>
            </a:endParaRPr>
          </a:p>
        </p:txBody>
      </p:sp>
      <p:sp>
        <p:nvSpPr>
          <p:cNvPr id="83" name="Text Box 19"/>
          <p:cNvSpPr txBox="1">
            <a:spLocks noChangeArrowheads="1"/>
          </p:cNvSpPr>
          <p:nvPr/>
        </p:nvSpPr>
        <p:spPr bwMode="auto">
          <a:xfrm>
            <a:off x="3651575" y="838200"/>
            <a:ext cx="2401143" cy="2339102"/>
          </a:xfrm>
          <a:prstGeom prst="rect">
            <a:avLst/>
          </a:prstGeom>
          <a:noFill/>
          <a:ln w="9525">
            <a:noFill/>
            <a:miter lim="800000"/>
            <a:headEnd/>
            <a:tailEnd/>
          </a:ln>
        </p:spPr>
        <p:txBody>
          <a:bodyPr wrap="square" lIns="0" tIns="0" rIns="0" bIns="0">
            <a:spAutoFit/>
          </a:bodyPr>
          <a:lstStyle/>
          <a:p>
            <a:pPr marL="136965" lvl="1" indent="-136965" defTabSz="963822">
              <a:spcAft>
                <a:spcPts val="300"/>
              </a:spcAft>
              <a:buClr>
                <a:srgbClr val="FFD200"/>
              </a:buClr>
              <a:buSzPct val="70000"/>
              <a:buFont typeface="Arial" pitchFamily="34" charset="0"/>
              <a:buChar char="►"/>
              <a:defRPr/>
            </a:pPr>
            <a:r>
              <a:rPr lang="en-US" sz="1200" b="1" dirty="0">
                <a:solidFill>
                  <a:srgbClr val="000000"/>
                </a:solidFill>
                <a:latin typeface="Arial Narrow" pitchFamily="34" charset="0"/>
                <a:cs typeface="Arial" pitchFamily="34" charset="0"/>
              </a:rPr>
              <a:t>State-based health insurance exchanges</a:t>
            </a:r>
          </a:p>
          <a:p>
            <a:pPr marL="136965" lvl="1" indent="-136965" defTabSz="963822">
              <a:spcAft>
                <a:spcPts val="300"/>
              </a:spcAft>
              <a:buClr>
                <a:srgbClr val="FFD200"/>
              </a:buClr>
              <a:buSzPct val="70000"/>
              <a:buFont typeface="Arial" pitchFamily="34" charset="0"/>
              <a:buChar char="►"/>
              <a:defRPr/>
            </a:pPr>
            <a:r>
              <a:rPr lang="en-US" sz="1200" b="1" dirty="0">
                <a:solidFill>
                  <a:srgbClr val="000000"/>
                </a:solidFill>
                <a:latin typeface="Arial Narrow" pitchFamily="34" charset="0"/>
                <a:cs typeface="Arial" pitchFamily="34" charset="0"/>
              </a:rPr>
              <a:t>Individual mandate </a:t>
            </a:r>
          </a:p>
          <a:p>
            <a:pPr marL="136965" lvl="1" indent="-136965" defTabSz="963822">
              <a:spcAft>
                <a:spcPts val="300"/>
              </a:spcAft>
              <a:buClr>
                <a:srgbClr val="FFD200"/>
              </a:buClr>
              <a:buSzPct val="70000"/>
              <a:buFont typeface="Arial" pitchFamily="34" charset="0"/>
              <a:buChar char="►"/>
              <a:defRPr/>
            </a:pPr>
            <a:r>
              <a:rPr lang="en-US" sz="1200" b="1" dirty="0">
                <a:solidFill>
                  <a:srgbClr val="000000"/>
                </a:solidFill>
                <a:latin typeface="Arial Narrow" pitchFamily="34" charset="0"/>
                <a:cs typeface="Arial" pitchFamily="34" charset="0"/>
              </a:rPr>
              <a:t>Premium tax credits</a:t>
            </a:r>
          </a:p>
          <a:p>
            <a:pPr marL="136965" lvl="1" indent="-136965" defTabSz="963822">
              <a:spcAft>
                <a:spcPts val="300"/>
              </a:spcAft>
              <a:buClr>
                <a:srgbClr val="FFD200"/>
              </a:buClr>
              <a:buSzPct val="70000"/>
              <a:buFont typeface="Arial" pitchFamily="34" charset="0"/>
              <a:buChar char="►"/>
              <a:defRPr/>
            </a:pPr>
            <a:r>
              <a:rPr lang="en-US" sz="1200" b="1" dirty="0">
                <a:solidFill>
                  <a:srgbClr val="000000"/>
                </a:solidFill>
                <a:latin typeface="Arial Narrow" pitchFamily="34" charset="0"/>
                <a:cs typeface="Arial" pitchFamily="34" charset="0"/>
              </a:rPr>
              <a:t>Employer mandate</a:t>
            </a:r>
          </a:p>
          <a:p>
            <a:pPr marL="136965" lvl="1" indent="-136965" defTabSz="963822">
              <a:spcAft>
                <a:spcPts val="300"/>
              </a:spcAft>
              <a:buClr>
                <a:srgbClr val="FFD200"/>
              </a:buClr>
              <a:buSzPct val="70000"/>
              <a:buFont typeface="Arial" pitchFamily="34" charset="0"/>
              <a:buChar char="►"/>
              <a:defRPr/>
            </a:pPr>
            <a:r>
              <a:rPr lang="en-US" sz="1200" b="1" dirty="0">
                <a:solidFill>
                  <a:srgbClr val="000000"/>
                </a:solidFill>
                <a:latin typeface="Arial Narrow" pitchFamily="34" charset="0"/>
                <a:cs typeface="Arial" pitchFamily="34" charset="0"/>
              </a:rPr>
              <a:t>Medicaid expansion</a:t>
            </a:r>
          </a:p>
          <a:p>
            <a:pPr marL="136965" lvl="1" indent="-136965" defTabSz="963822">
              <a:spcAft>
                <a:spcPts val="300"/>
              </a:spcAft>
              <a:buClr>
                <a:srgbClr val="FFD200"/>
              </a:buClr>
              <a:buSzPct val="70000"/>
              <a:buFont typeface="Arial" pitchFamily="34" charset="0"/>
              <a:buChar char="►"/>
              <a:defRPr/>
            </a:pPr>
            <a:r>
              <a:rPr lang="en-US" sz="1200" b="1" dirty="0">
                <a:solidFill>
                  <a:srgbClr val="000000"/>
                </a:solidFill>
                <a:latin typeface="Arial Narrow" pitchFamily="34" charset="0"/>
                <a:cs typeface="Arial" pitchFamily="34" charset="0"/>
              </a:rPr>
              <a:t>Additional insurance market reforms </a:t>
            </a:r>
          </a:p>
          <a:p>
            <a:pPr marL="136965" lvl="1" indent="-136965" defTabSz="963822">
              <a:spcAft>
                <a:spcPts val="300"/>
              </a:spcAft>
              <a:buClr>
                <a:srgbClr val="FFD200"/>
              </a:buClr>
              <a:buSzPct val="70000"/>
              <a:buFont typeface="Arial" pitchFamily="34" charset="0"/>
              <a:buChar char="►"/>
              <a:defRPr/>
            </a:pPr>
            <a:r>
              <a:rPr lang="en-US" sz="1200" b="1" dirty="0">
                <a:solidFill>
                  <a:srgbClr val="000000"/>
                </a:solidFill>
                <a:latin typeface="Arial Narrow" pitchFamily="34" charset="0"/>
                <a:cs typeface="Arial" pitchFamily="34" charset="0"/>
              </a:rPr>
              <a:t>Health insurers’ fee </a:t>
            </a:r>
          </a:p>
          <a:p>
            <a:pPr marL="136965" lvl="1" indent="-136965" defTabSz="963822">
              <a:spcAft>
                <a:spcPts val="300"/>
              </a:spcAft>
              <a:buClr>
                <a:srgbClr val="FFD200"/>
              </a:buClr>
              <a:buSzPct val="70000"/>
              <a:buFont typeface="Arial" pitchFamily="34" charset="0"/>
              <a:buChar char="►"/>
              <a:defRPr/>
            </a:pPr>
            <a:r>
              <a:rPr lang="en-US" sz="1200" b="1" dirty="0">
                <a:solidFill>
                  <a:srgbClr val="000000"/>
                </a:solidFill>
                <a:latin typeface="Arial Narrow" pitchFamily="34" charset="0"/>
                <a:cs typeface="Arial" pitchFamily="34" charset="0"/>
              </a:rPr>
              <a:t>Employer reporting to the IRS and employees (first due by 1/31/2015)</a:t>
            </a:r>
          </a:p>
          <a:p>
            <a:pPr marL="136965" lvl="1" indent="-136965" defTabSz="963822">
              <a:spcAft>
                <a:spcPts val="300"/>
              </a:spcAft>
              <a:buClr>
                <a:srgbClr val="FFD200"/>
              </a:buClr>
              <a:buSzPct val="70000"/>
              <a:buFont typeface="Arial" pitchFamily="34" charset="0"/>
              <a:buChar char="►"/>
              <a:defRPr/>
            </a:pPr>
            <a:r>
              <a:rPr lang="en-US" sz="1200" b="1" dirty="0">
                <a:solidFill>
                  <a:srgbClr val="000000"/>
                </a:solidFill>
                <a:latin typeface="Arial Narrow" pitchFamily="34" charset="0"/>
                <a:cs typeface="Arial" pitchFamily="34" charset="0"/>
              </a:rPr>
              <a:t>Reinsurance fee</a:t>
            </a:r>
          </a:p>
        </p:txBody>
      </p:sp>
      <p:sp>
        <p:nvSpPr>
          <p:cNvPr id="84" name="Rectangle 83"/>
          <p:cNvSpPr/>
          <p:nvPr/>
        </p:nvSpPr>
        <p:spPr bwMode="auto">
          <a:xfrm>
            <a:off x="3651575" y="838200"/>
            <a:ext cx="2586557" cy="2428861"/>
          </a:xfrm>
          <a:prstGeom prst="rect">
            <a:avLst/>
          </a:prstGeom>
          <a:noFill/>
          <a:ln w="12700" cap="flat" cmpd="sng" algn="ctr">
            <a:solidFill>
              <a:srgbClr val="FFD200"/>
            </a:solidFill>
            <a:prstDash val="solid"/>
            <a:round/>
            <a:headEnd type="none" w="med" len="med"/>
            <a:tailEnd type="none" w="med" len="med"/>
          </a:ln>
          <a:effectLst/>
        </p:spPr>
        <p:txBody>
          <a:bodyPr vert="horz" wrap="square" lIns="91310" tIns="45658" rIns="91310" bIns="45658" numCol="1" rtlCol="0" anchor="t" anchorCtr="0" compatLnSpc="1">
            <a:prstTxWarp prst="textNoShape">
              <a:avLst/>
            </a:prstTxWarp>
          </a:bodyPr>
          <a:lstStyle/>
          <a:p>
            <a:pPr defTabSz="963822"/>
            <a:endParaRPr lang="en-US" sz="800" dirty="0">
              <a:solidFill>
                <a:srgbClr val="000000"/>
              </a:solidFill>
              <a:latin typeface="EYInterstate Light" pitchFamily="2" charset="0"/>
              <a:cs typeface="Arial" pitchFamily="34" charset="0"/>
            </a:endParaRPr>
          </a:p>
        </p:txBody>
      </p:sp>
      <p:sp>
        <p:nvSpPr>
          <p:cNvPr id="81" name="Text Box 19"/>
          <p:cNvSpPr txBox="1">
            <a:spLocks noChangeArrowheads="1"/>
          </p:cNvSpPr>
          <p:nvPr/>
        </p:nvSpPr>
        <p:spPr bwMode="auto">
          <a:xfrm>
            <a:off x="552901" y="4381701"/>
            <a:ext cx="1812475" cy="769441"/>
          </a:xfrm>
          <a:prstGeom prst="rect">
            <a:avLst/>
          </a:prstGeom>
          <a:noFill/>
          <a:ln w="9525">
            <a:noFill/>
            <a:miter lim="800000"/>
            <a:headEnd/>
            <a:tailEnd/>
          </a:ln>
        </p:spPr>
        <p:txBody>
          <a:bodyPr wrap="square" lIns="0" tIns="0" rIns="0" bIns="0">
            <a:spAutoFit/>
          </a:bodyPr>
          <a:lstStyle/>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Branded prescription drug fee </a:t>
            </a: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Limitation on over-the-counter drugs for FSAs, HSAs and HRAs</a:t>
            </a: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Increased tax on non-medical withdrawals from HSAs</a:t>
            </a:r>
          </a:p>
        </p:txBody>
      </p:sp>
      <p:sp>
        <p:nvSpPr>
          <p:cNvPr id="82" name="Rectangle 81"/>
          <p:cNvSpPr/>
          <p:nvPr/>
        </p:nvSpPr>
        <p:spPr bwMode="auto">
          <a:xfrm>
            <a:off x="466725" y="4295777"/>
            <a:ext cx="1974851" cy="932310"/>
          </a:xfrm>
          <a:prstGeom prst="rect">
            <a:avLst/>
          </a:prstGeom>
          <a:noFill/>
          <a:ln w="6350" cap="flat" cmpd="sng" algn="ctr">
            <a:solidFill>
              <a:srgbClr val="C0C0C0"/>
            </a:solidFill>
            <a:prstDash val="solid"/>
            <a:round/>
            <a:headEnd type="none" w="med" len="med"/>
            <a:tailEnd type="none" w="med" len="med"/>
          </a:ln>
          <a:effectLst/>
        </p:spPr>
        <p:txBody>
          <a:bodyPr vert="horz" wrap="square" lIns="91310" tIns="45658" rIns="91310" bIns="45658" numCol="1" rtlCol="0" anchor="t" anchorCtr="0" compatLnSpc="1">
            <a:prstTxWarp prst="textNoShape">
              <a:avLst/>
            </a:prstTxWarp>
          </a:bodyPr>
          <a:lstStyle/>
          <a:p>
            <a:pPr defTabSz="963822"/>
            <a:endParaRPr lang="en-US" sz="800" dirty="0">
              <a:solidFill>
                <a:srgbClr val="000000"/>
              </a:solidFill>
              <a:latin typeface="EYInterstate Light" pitchFamily="2" charset="0"/>
              <a:cs typeface="Arial" pitchFamily="34" charset="0"/>
            </a:endParaRPr>
          </a:p>
        </p:txBody>
      </p:sp>
      <p:sp>
        <p:nvSpPr>
          <p:cNvPr id="79" name="Text Box 19"/>
          <p:cNvSpPr txBox="1">
            <a:spLocks noChangeArrowheads="1"/>
          </p:cNvSpPr>
          <p:nvPr/>
        </p:nvSpPr>
        <p:spPr bwMode="auto">
          <a:xfrm>
            <a:off x="2635260" y="4381501"/>
            <a:ext cx="2341523" cy="1746632"/>
          </a:xfrm>
          <a:prstGeom prst="rect">
            <a:avLst/>
          </a:prstGeom>
          <a:noFill/>
          <a:ln w="9525">
            <a:noFill/>
            <a:miter lim="800000"/>
            <a:headEnd/>
            <a:tailEnd/>
          </a:ln>
        </p:spPr>
        <p:txBody>
          <a:bodyPr wrap="square" lIns="0" tIns="0" rIns="0" bIns="0">
            <a:spAutoFit/>
          </a:bodyPr>
          <a:lstStyle/>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Increase Medicare payroll tax by 0.9% on earned income </a:t>
            </a: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3.8% tax on unearned income </a:t>
            </a: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Eliminate deduction for retiree drug costs covered by Medicare Part D subsidy </a:t>
            </a: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Excise tax on medical device manufacturers </a:t>
            </a: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Fair Labor Standards Act notices to employees (pending issuance of Department of Labor regulations) </a:t>
            </a: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$500,000 compensation deduction limitation for health insurance issuers</a:t>
            </a:r>
          </a:p>
        </p:txBody>
      </p:sp>
      <p:sp>
        <p:nvSpPr>
          <p:cNvPr id="80" name="Rectangle 79"/>
          <p:cNvSpPr/>
          <p:nvPr/>
        </p:nvSpPr>
        <p:spPr bwMode="auto">
          <a:xfrm>
            <a:off x="2546349" y="4295776"/>
            <a:ext cx="2482851" cy="1832357"/>
          </a:xfrm>
          <a:prstGeom prst="rect">
            <a:avLst/>
          </a:prstGeom>
          <a:noFill/>
          <a:ln w="6350" cap="flat" cmpd="sng" algn="ctr">
            <a:solidFill>
              <a:srgbClr val="C0C0C0"/>
            </a:solidFill>
            <a:prstDash val="solid"/>
            <a:round/>
            <a:headEnd type="none" w="med" len="med"/>
            <a:tailEnd type="none" w="med" len="med"/>
          </a:ln>
          <a:effectLst/>
        </p:spPr>
        <p:txBody>
          <a:bodyPr vert="horz" wrap="square" lIns="91310" tIns="45658" rIns="91310" bIns="45658" numCol="1" rtlCol="0" anchor="t" anchorCtr="0" compatLnSpc="1">
            <a:prstTxWarp prst="textNoShape">
              <a:avLst/>
            </a:prstTxWarp>
          </a:bodyPr>
          <a:lstStyle/>
          <a:p>
            <a:pPr defTabSz="963822"/>
            <a:endParaRPr lang="en-US" sz="800" dirty="0">
              <a:solidFill>
                <a:srgbClr val="000000"/>
              </a:solidFill>
              <a:latin typeface="EYInterstate Light" pitchFamily="2" charset="0"/>
              <a:cs typeface="Arial" pitchFamily="34" charset="0"/>
            </a:endParaRPr>
          </a:p>
        </p:txBody>
      </p:sp>
      <p:sp>
        <p:nvSpPr>
          <p:cNvPr id="77" name="Rectangle 76"/>
          <p:cNvSpPr/>
          <p:nvPr/>
        </p:nvSpPr>
        <p:spPr bwMode="auto">
          <a:xfrm>
            <a:off x="466724" y="2420675"/>
            <a:ext cx="1711495" cy="846385"/>
          </a:xfrm>
          <a:prstGeom prst="rect">
            <a:avLst/>
          </a:prstGeom>
          <a:noFill/>
          <a:ln w="6350" cap="flat" cmpd="sng" algn="ctr">
            <a:solidFill>
              <a:srgbClr val="C0C0C0"/>
            </a:solidFill>
            <a:prstDash val="solid"/>
            <a:round/>
            <a:headEnd type="none" w="med" len="med"/>
            <a:tailEnd type="none" w="med" len="med"/>
          </a:ln>
          <a:effectLst/>
        </p:spPr>
        <p:txBody>
          <a:bodyPr vert="horz" wrap="square" lIns="91310" tIns="45658" rIns="91310" bIns="45658" numCol="1" rtlCol="0" anchor="t" anchorCtr="0" compatLnSpc="1">
            <a:prstTxWarp prst="textNoShape">
              <a:avLst/>
            </a:prstTxWarp>
          </a:bodyPr>
          <a:lstStyle/>
          <a:p>
            <a:pPr defTabSz="963822"/>
            <a:endParaRPr lang="en-US" sz="800" dirty="0">
              <a:solidFill>
                <a:srgbClr val="000000"/>
              </a:solidFill>
              <a:latin typeface="EYInterstate Light" pitchFamily="2" charset="0"/>
              <a:cs typeface="Arial" pitchFamily="34" charset="0"/>
            </a:endParaRPr>
          </a:p>
        </p:txBody>
      </p:sp>
      <p:sp>
        <p:nvSpPr>
          <p:cNvPr id="78" name="Text Box 19"/>
          <p:cNvSpPr txBox="1">
            <a:spLocks noChangeArrowheads="1"/>
          </p:cNvSpPr>
          <p:nvPr/>
        </p:nvSpPr>
        <p:spPr bwMode="auto">
          <a:xfrm>
            <a:off x="501819" y="2420675"/>
            <a:ext cx="1676400" cy="769441"/>
          </a:xfrm>
          <a:prstGeom prst="rect">
            <a:avLst/>
          </a:prstGeom>
          <a:noFill/>
          <a:ln w="9525">
            <a:noFill/>
            <a:miter lim="800000"/>
            <a:headEnd/>
            <a:tailEnd/>
          </a:ln>
        </p:spPr>
        <p:txBody>
          <a:bodyPr wrap="square" lIns="0" tIns="0" rIns="0" bIns="0">
            <a:spAutoFit/>
          </a:bodyPr>
          <a:lstStyle/>
          <a:p>
            <a:pPr marL="136965" lvl="1" indent="-136965" defTabSz="963822">
              <a:spcAft>
                <a:spcPts val="300"/>
              </a:spcAft>
              <a:buClr>
                <a:srgbClr val="FFD200"/>
              </a:buClr>
              <a:buSzPct val="70000"/>
            </a:pPr>
            <a:endParaRPr lang="en-US" sz="900" b="1" dirty="0">
              <a:solidFill>
                <a:srgbClr val="000000"/>
              </a:solidFill>
              <a:latin typeface="Arial Narrow" pitchFamily="34" charset="0"/>
              <a:cs typeface="Arial" pitchFamily="34" charset="0"/>
            </a:endParaRP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Immediate health insurance individual market reforms </a:t>
            </a:r>
          </a:p>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Medicare Part D “donut hole” relief begins </a:t>
            </a:r>
          </a:p>
        </p:txBody>
      </p:sp>
      <p:sp>
        <p:nvSpPr>
          <p:cNvPr id="58" name="Pentagon 57"/>
          <p:cNvSpPr/>
          <p:nvPr/>
        </p:nvSpPr>
        <p:spPr bwMode="auto">
          <a:xfrm>
            <a:off x="457211" y="3448052"/>
            <a:ext cx="8234359" cy="491519"/>
          </a:xfrm>
          <a:prstGeom prst="homePlate">
            <a:avLst/>
          </a:prstGeom>
          <a:solidFill>
            <a:srgbClr val="646464"/>
          </a:solidFill>
          <a:ln w="9525" cap="flat" cmpd="sng" algn="ctr">
            <a:noFill/>
            <a:prstDash val="solid"/>
            <a:round/>
            <a:headEnd type="none" w="med" len="med"/>
            <a:tailEnd type="none" w="med" len="med"/>
          </a:ln>
          <a:effectLst/>
        </p:spPr>
        <p:txBody>
          <a:bodyPr vert="horz" wrap="square" lIns="91310" tIns="45658" rIns="91310" bIns="45658" numCol="1" rtlCol="0" anchor="t" anchorCtr="0" compatLnSpc="1">
            <a:prstTxWarp prst="textNoShape">
              <a:avLst/>
            </a:prstTxWarp>
          </a:bodyPr>
          <a:lstStyle/>
          <a:p>
            <a:pPr defTabSz="963822"/>
            <a:endParaRPr lang="en-US" sz="1900" dirty="0">
              <a:solidFill>
                <a:srgbClr val="000000"/>
              </a:solidFill>
              <a:latin typeface="EYInterstate" pitchFamily="2" charset="0"/>
              <a:cs typeface="Arial" pitchFamily="34" charset="0"/>
            </a:endParaRPr>
          </a:p>
        </p:txBody>
      </p:sp>
      <p:sp>
        <p:nvSpPr>
          <p:cNvPr id="59" name="Text Box 19"/>
          <p:cNvSpPr txBox="1">
            <a:spLocks noChangeArrowheads="1"/>
          </p:cNvSpPr>
          <p:nvPr/>
        </p:nvSpPr>
        <p:spPr bwMode="auto">
          <a:xfrm flipH="1">
            <a:off x="605686" y="3615395"/>
            <a:ext cx="558487" cy="226216"/>
          </a:xfrm>
          <a:prstGeom prst="rect">
            <a:avLst/>
          </a:prstGeom>
          <a:noFill/>
          <a:ln w="9525">
            <a:noFill/>
            <a:miter lim="800000"/>
            <a:headEnd/>
            <a:tailEnd/>
          </a:ln>
        </p:spPr>
        <p:txBody>
          <a:bodyPr lIns="0" tIns="0" rIns="0" bIns="0">
            <a:spAutoFit/>
          </a:bodyPr>
          <a:lstStyle/>
          <a:p>
            <a:pPr marL="1588" lvl="1" algn="ctr" defTabSz="963822">
              <a:lnSpc>
                <a:spcPct val="105000"/>
              </a:lnSpc>
              <a:spcBef>
                <a:spcPct val="40000"/>
              </a:spcBef>
              <a:buClr>
                <a:srgbClr val="FFD200"/>
              </a:buClr>
              <a:buSzPct val="75000"/>
            </a:pPr>
            <a:r>
              <a:rPr lang="en-US" sz="1400" dirty="0">
                <a:solidFill>
                  <a:srgbClr val="FFFFFF"/>
                </a:solidFill>
                <a:latin typeface="EYInterstate" pitchFamily="2" charset="0"/>
                <a:cs typeface="Arial" pitchFamily="34" charset="0"/>
              </a:rPr>
              <a:t>2010</a:t>
            </a:r>
          </a:p>
        </p:txBody>
      </p:sp>
      <p:sp>
        <p:nvSpPr>
          <p:cNvPr id="60" name="Text Box 19"/>
          <p:cNvSpPr txBox="1">
            <a:spLocks noChangeArrowheads="1"/>
          </p:cNvSpPr>
          <p:nvPr/>
        </p:nvSpPr>
        <p:spPr bwMode="auto">
          <a:xfrm flipH="1">
            <a:off x="2633003" y="3615395"/>
            <a:ext cx="563773" cy="226216"/>
          </a:xfrm>
          <a:prstGeom prst="rect">
            <a:avLst/>
          </a:prstGeom>
          <a:noFill/>
          <a:ln w="9525">
            <a:noFill/>
            <a:miter lim="800000"/>
            <a:headEnd/>
            <a:tailEnd/>
          </a:ln>
        </p:spPr>
        <p:txBody>
          <a:bodyPr lIns="0" tIns="0" rIns="0" bIns="0">
            <a:spAutoFit/>
          </a:bodyPr>
          <a:lstStyle/>
          <a:p>
            <a:pPr marL="1588" lvl="1" algn="ctr" defTabSz="963822">
              <a:lnSpc>
                <a:spcPct val="105000"/>
              </a:lnSpc>
              <a:spcBef>
                <a:spcPct val="40000"/>
              </a:spcBef>
              <a:buClr>
                <a:srgbClr val="FFD200"/>
              </a:buClr>
              <a:buSzPct val="75000"/>
            </a:pPr>
            <a:r>
              <a:rPr lang="en-US" sz="1400" dirty="0">
                <a:solidFill>
                  <a:srgbClr val="FFFFFF"/>
                </a:solidFill>
                <a:latin typeface="EYInterstate" pitchFamily="2" charset="0"/>
                <a:cs typeface="Arial" pitchFamily="34" charset="0"/>
              </a:rPr>
              <a:t>2012</a:t>
            </a:r>
          </a:p>
        </p:txBody>
      </p:sp>
      <p:sp>
        <p:nvSpPr>
          <p:cNvPr id="61" name="Text Box 19"/>
          <p:cNvSpPr txBox="1">
            <a:spLocks noChangeArrowheads="1"/>
          </p:cNvSpPr>
          <p:nvPr/>
        </p:nvSpPr>
        <p:spPr bwMode="auto">
          <a:xfrm>
            <a:off x="1618976" y="3615395"/>
            <a:ext cx="559243" cy="226216"/>
          </a:xfrm>
          <a:prstGeom prst="rect">
            <a:avLst/>
          </a:prstGeom>
          <a:noFill/>
          <a:ln w="9525">
            <a:noFill/>
            <a:miter lim="800000"/>
            <a:headEnd/>
            <a:tailEnd/>
          </a:ln>
        </p:spPr>
        <p:txBody>
          <a:bodyPr lIns="0" tIns="0" rIns="0" bIns="0">
            <a:spAutoFit/>
          </a:bodyPr>
          <a:lstStyle/>
          <a:p>
            <a:pPr marL="1588" lvl="1" algn="ctr" defTabSz="963822">
              <a:lnSpc>
                <a:spcPct val="105000"/>
              </a:lnSpc>
              <a:spcBef>
                <a:spcPct val="40000"/>
              </a:spcBef>
              <a:buClr>
                <a:srgbClr val="FFD200"/>
              </a:buClr>
              <a:buSzPct val="75000"/>
            </a:pPr>
            <a:r>
              <a:rPr lang="en-US" sz="1400" dirty="0">
                <a:solidFill>
                  <a:srgbClr val="FFFFFF"/>
                </a:solidFill>
                <a:latin typeface="EYInterstate" pitchFamily="2" charset="0"/>
                <a:cs typeface="Arial" pitchFamily="34" charset="0"/>
              </a:rPr>
              <a:t>2011</a:t>
            </a:r>
          </a:p>
        </p:txBody>
      </p:sp>
      <p:sp>
        <p:nvSpPr>
          <p:cNvPr id="62" name="Text Box 19"/>
          <p:cNvSpPr txBox="1">
            <a:spLocks noChangeArrowheads="1"/>
          </p:cNvSpPr>
          <p:nvPr/>
        </p:nvSpPr>
        <p:spPr bwMode="auto">
          <a:xfrm>
            <a:off x="3651576" y="3615395"/>
            <a:ext cx="559243" cy="226216"/>
          </a:xfrm>
          <a:prstGeom prst="rect">
            <a:avLst/>
          </a:prstGeom>
          <a:noFill/>
          <a:ln w="9525">
            <a:noFill/>
            <a:miter lim="800000"/>
            <a:headEnd/>
            <a:tailEnd/>
          </a:ln>
        </p:spPr>
        <p:txBody>
          <a:bodyPr lIns="0" tIns="0" rIns="0" bIns="0">
            <a:spAutoFit/>
          </a:bodyPr>
          <a:lstStyle/>
          <a:p>
            <a:pPr marL="1588" lvl="1" algn="ctr" defTabSz="963822">
              <a:lnSpc>
                <a:spcPct val="105000"/>
              </a:lnSpc>
              <a:spcBef>
                <a:spcPct val="40000"/>
              </a:spcBef>
              <a:buClr>
                <a:srgbClr val="FFD200"/>
              </a:buClr>
              <a:buSzPct val="75000"/>
            </a:pPr>
            <a:r>
              <a:rPr lang="en-US" sz="1400" dirty="0">
                <a:solidFill>
                  <a:srgbClr val="FFFFFF"/>
                </a:solidFill>
                <a:latin typeface="EYInterstate" pitchFamily="2" charset="0"/>
                <a:cs typeface="Arial" pitchFamily="34" charset="0"/>
              </a:rPr>
              <a:t>2013</a:t>
            </a:r>
          </a:p>
        </p:txBody>
      </p:sp>
      <p:sp>
        <p:nvSpPr>
          <p:cNvPr id="63" name="Text Box 19"/>
          <p:cNvSpPr txBox="1">
            <a:spLocks noChangeArrowheads="1"/>
          </p:cNvSpPr>
          <p:nvPr/>
        </p:nvSpPr>
        <p:spPr bwMode="auto">
          <a:xfrm flipH="1">
            <a:off x="4671062" y="3476375"/>
            <a:ext cx="558487" cy="290849"/>
          </a:xfrm>
          <a:prstGeom prst="rect">
            <a:avLst/>
          </a:prstGeom>
          <a:noFill/>
          <a:ln w="9525">
            <a:noFill/>
            <a:miter lim="800000"/>
            <a:headEnd/>
            <a:tailEnd/>
          </a:ln>
        </p:spPr>
        <p:txBody>
          <a:bodyPr lIns="0" tIns="0" rIns="0" bIns="0">
            <a:spAutoFit/>
          </a:bodyPr>
          <a:lstStyle/>
          <a:p>
            <a:pPr marL="1588" lvl="1" algn="ctr" defTabSz="963822">
              <a:lnSpc>
                <a:spcPct val="105000"/>
              </a:lnSpc>
              <a:spcBef>
                <a:spcPct val="40000"/>
              </a:spcBef>
              <a:buClr>
                <a:srgbClr val="FFD200"/>
              </a:buClr>
              <a:buSzPct val="75000"/>
            </a:pPr>
            <a:r>
              <a:rPr lang="en-US" dirty="0">
                <a:solidFill>
                  <a:srgbClr val="FFD200"/>
                </a:solidFill>
                <a:latin typeface="EYInterstate" pitchFamily="2" charset="0"/>
                <a:cs typeface="Arial" pitchFamily="34" charset="0"/>
              </a:rPr>
              <a:t>2014</a:t>
            </a:r>
          </a:p>
        </p:txBody>
      </p:sp>
      <p:sp>
        <p:nvSpPr>
          <p:cNvPr id="64" name="Text Box 19"/>
          <p:cNvSpPr txBox="1">
            <a:spLocks noChangeArrowheads="1"/>
          </p:cNvSpPr>
          <p:nvPr/>
        </p:nvSpPr>
        <p:spPr bwMode="auto">
          <a:xfrm flipH="1">
            <a:off x="6692915" y="3615395"/>
            <a:ext cx="563773" cy="226216"/>
          </a:xfrm>
          <a:prstGeom prst="rect">
            <a:avLst/>
          </a:prstGeom>
          <a:noFill/>
          <a:ln w="9525">
            <a:noFill/>
            <a:miter lim="800000"/>
            <a:headEnd/>
            <a:tailEnd/>
          </a:ln>
        </p:spPr>
        <p:txBody>
          <a:bodyPr lIns="0" tIns="0" rIns="0" bIns="0">
            <a:spAutoFit/>
          </a:bodyPr>
          <a:lstStyle/>
          <a:p>
            <a:pPr marL="1588" lvl="1" algn="ctr" defTabSz="963822">
              <a:lnSpc>
                <a:spcPct val="105000"/>
              </a:lnSpc>
              <a:spcBef>
                <a:spcPct val="40000"/>
              </a:spcBef>
              <a:buClr>
                <a:srgbClr val="FFD200"/>
              </a:buClr>
              <a:buSzPct val="75000"/>
            </a:pPr>
            <a:r>
              <a:rPr lang="en-US" sz="1400" dirty="0">
                <a:solidFill>
                  <a:srgbClr val="FFFFFF"/>
                </a:solidFill>
                <a:latin typeface="EYInterstate" pitchFamily="2" charset="0"/>
                <a:cs typeface="Arial" pitchFamily="34" charset="0"/>
              </a:rPr>
              <a:t>2018</a:t>
            </a:r>
          </a:p>
        </p:txBody>
      </p:sp>
      <p:sp>
        <p:nvSpPr>
          <p:cNvPr id="65" name="Text Box 19"/>
          <p:cNvSpPr txBox="1">
            <a:spLocks noChangeArrowheads="1"/>
          </p:cNvSpPr>
          <p:nvPr/>
        </p:nvSpPr>
        <p:spPr bwMode="auto">
          <a:xfrm>
            <a:off x="5678889" y="3615395"/>
            <a:ext cx="559243" cy="226216"/>
          </a:xfrm>
          <a:prstGeom prst="rect">
            <a:avLst/>
          </a:prstGeom>
          <a:noFill/>
          <a:ln w="9525">
            <a:noFill/>
            <a:miter lim="800000"/>
            <a:headEnd/>
            <a:tailEnd/>
          </a:ln>
        </p:spPr>
        <p:txBody>
          <a:bodyPr lIns="0" tIns="0" rIns="0" bIns="0">
            <a:spAutoFit/>
          </a:bodyPr>
          <a:lstStyle/>
          <a:p>
            <a:pPr marL="1588" lvl="1" algn="ctr" defTabSz="963822">
              <a:lnSpc>
                <a:spcPct val="105000"/>
              </a:lnSpc>
              <a:spcBef>
                <a:spcPct val="40000"/>
              </a:spcBef>
              <a:buClr>
                <a:srgbClr val="FFD200"/>
              </a:buClr>
              <a:buSzPct val="75000"/>
            </a:pPr>
            <a:r>
              <a:rPr lang="en-US" sz="1400" dirty="0">
                <a:solidFill>
                  <a:srgbClr val="FFFFFF"/>
                </a:solidFill>
                <a:latin typeface="EYInterstate" pitchFamily="2" charset="0"/>
                <a:cs typeface="Arial" pitchFamily="34" charset="0"/>
              </a:rPr>
              <a:t>2017</a:t>
            </a:r>
          </a:p>
        </p:txBody>
      </p:sp>
      <p:sp>
        <p:nvSpPr>
          <p:cNvPr id="66" name="Text Box 19"/>
          <p:cNvSpPr txBox="1">
            <a:spLocks noChangeArrowheads="1"/>
          </p:cNvSpPr>
          <p:nvPr/>
        </p:nvSpPr>
        <p:spPr bwMode="auto">
          <a:xfrm>
            <a:off x="7711491" y="3615395"/>
            <a:ext cx="559243" cy="226216"/>
          </a:xfrm>
          <a:prstGeom prst="rect">
            <a:avLst/>
          </a:prstGeom>
          <a:noFill/>
          <a:ln w="9525">
            <a:noFill/>
            <a:miter lim="800000"/>
            <a:headEnd/>
            <a:tailEnd/>
          </a:ln>
        </p:spPr>
        <p:txBody>
          <a:bodyPr lIns="0" tIns="0" rIns="0" bIns="0">
            <a:spAutoFit/>
          </a:bodyPr>
          <a:lstStyle/>
          <a:p>
            <a:pPr marL="1588" lvl="1" algn="ctr" defTabSz="963822">
              <a:lnSpc>
                <a:spcPct val="105000"/>
              </a:lnSpc>
              <a:spcBef>
                <a:spcPct val="40000"/>
              </a:spcBef>
              <a:buClr>
                <a:srgbClr val="FFD200"/>
              </a:buClr>
              <a:buSzPct val="75000"/>
            </a:pPr>
            <a:r>
              <a:rPr lang="en-US" sz="1400" dirty="0">
                <a:solidFill>
                  <a:srgbClr val="FFFFFF"/>
                </a:solidFill>
                <a:latin typeface="EYInterstate" pitchFamily="2" charset="0"/>
                <a:cs typeface="Arial" pitchFamily="34" charset="0"/>
              </a:rPr>
              <a:t>2020</a:t>
            </a:r>
          </a:p>
        </p:txBody>
      </p:sp>
      <p:sp>
        <p:nvSpPr>
          <p:cNvPr id="75" name="Text Box 19"/>
          <p:cNvSpPr txBox="1">
            <a:spLocks noChangeArrowheads="1"/>
          </p:cNvSpPr>
          <p:nvPr/>
        </p:nvSpPr>
        <p:spPr bwMode="auto">
          <a:xfrm>
            <a:off x="6431759" y="2613036"/>
            <a:ext cx="1112043" cy="415498"/>
          </a:xfrm>
          <a:prstGeom prst="rect">
            <a:avLst/>
          </a:prstGeom>
          <a:noFill/>
          <a:ln w="9525">
            <a:noFill/>
            <a:miter lim="800000"/>
            <a:headEnd/>
            <a:tailEnd/>
          </a:ln>
        </p:spPr>
        <p:txBody>
          <a:bodyPr wrap="square" lIns="0" tIns="0" rIns="0" bIns="0">
            <a:spAutoFit/>
          </a:bodyPr>
          <a:lstStyle/>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40% excise tax on high-cost health plans </a:t>
            </a:r>
          </a:p>
        </p:txBody>
      </p:sp>
      <p:sp>
        <p:nvSpPr>
          <p:cNvPr id="76" name="Rectangle 75"/>
          <p:cNvSpPr/>
          <p:nvPr/>
        </p:nvSpPr>
        <p:spPr bwMode="auto">
          <a:xfrm>
            <a:off x="6356517" y="2420676"/>
            <a:ext cx="1249187" cy="684252"/>
          </a:xfrm>
          <a:prstGeom prst="rect">
            <a:avLst/>
          </a:prstGeom>
          <a:noFill/>
          <a:ln w="6350" cap="flat" cmpd="sng" algn="ctr">
            <a:solidFill>
              <a:srgbClr val="C0C0C0"/>
            </a:solidFill>
            <a:prstDash val="solid"/>
            <a:round/>
            <a:headEnd type="none" w="med" len="med"/>
            <a:tailEnd type="none" w="med" len="med"/>
          </a:ln>
          <a:effectLst/>
        </p:spPr>
        <p:txBody>
          <a:bodyPr vert="horz" wrap="square" lIns="91310" tIns="45658" rIns="91310" bIns="45658" numCol="1" rtlCol="0" anchor="t" anchorCtr="0" compatLnSpc="1">
            <a:prstTxWarp prst="textNoShape">
              <a:avLst/>
            </a:prstTxWarp>
          </a:bodyPr>
          <a:lstStyle/>
          <a:p>
            <a:pPr defTabSz="963822"/>
            <a:endParaRPr lang="en-US" sz="800" dirty="0">
              <a:solidFill>
                <a:srgbClr val="000000"/>
              </a:solidFill>
              <a:latin typeface="EYInterstate Light" pitchFamily="2" charset="0"/>
              <a:cs typeface="Arial" pitchFamily="34" charset="0"/>
            </a:endParaRPr>
          </a:p>
        </p:txBody>
      </p:sp>
      <p:sp>
        <p:nvSpPr>
          <p:cNvPr id="73" name="Text Box 19"/>
          <p:cNvSpPr txBox="1">
            <a:spLocks noChangeArrowheads="1"/>
          </p:cNvSpPr>
          <p:nvPr/>
        </p:nvSpPr>
        <p:spPr bwMode="auto">
          <a:xfrm>
            <a:off x="7406789" y="4380989"/>
            <a:ext cx="1182856" cy="276999"/>
          </a:xfrm>
          <a:prstGeom prst="rect">
            <a:avLst/>
          </a:prstGeom>
          <a:noFill/>
          <a:ln w="9525">
            <a:noFill/>
            <a:miter lim="800000"/>
            <a:headEnd/>
            <a:tailEnd/>
          </a:ln>
        </p:spPr>
        <p:txBody>
          <a:bodyPr wrap="square" lIns="0" tIns="0" rIns="0" bIns="0">
            <a:spAutoFit/>
          </a:bodyPr>
          <a:lstStyle/>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Medicare Part D donut hole closed </a:t>
            </a:r>
          </a:p>
        </p:txBody>
      </p:sp>
      <p:sp>
        <p:nvSpPr>
          <p:cNvPr id="74" name="Rectangle 73"/>
          <p:cNvSpPr/>
          <p:nvPr/>
        </p:nvSpPr>
        <p:spPr bwMode="auto">
          <a:xfrm>
            <a:off x="7327189" y="4295776"/>
            <a:ext cx="1327675" cy="394586"/>
          </a:xfrm>
          <a:prstGeom prst="rect">
            <a:avLst/>
          </a:prstGeom>
          <a:noFill/>
          <a:ln w="6350" cap="flat" cmpd="sng" algn="ctr">
            <a:solidFill>
              <a:srgbClr val="C0C0C0"/>
            </a:solidFill>
            <a:prstDash val="solid"/>
            <a:round/>
            <a:headEnd type="none" w="med" len="med"/>
            <a:tailEnd type="none" w="med" len="med"/>
          </a:ln>
          <a:effectLst/>
        </p:spPr>
        <p:txBody>
          <a:bodyPr vert="horz" wrap="square" lIns="91310" tIns="45658" rIns="91310" bIns="45658" numCol="1" rtlCol="0" anchor="t" anchorCtr="0" compatLnSpc="1">
            <a:prstTxWarp prst="textNoShape">
              <a:avLst/>
            </a:prstTxWarp>
          </a:bodyPr>
          <a:lstStyle/>
          <a:p>
            <a:pPr defTabSz="963822"/>
            <a:endParaRPr lang="en-US" sz="800" dirty="0">
              <a:solidFill>
                <a:srgbClr val="000000"/>
              </a:solidFill>
              <a:latin typeface="EYInterstate Light" pitchFamily="2" charset="0"/>
              <a:cs typeface="Arial" pitchFamily="34" charset="0"/>
            </a:endParaRPr>
          </a:p>
        </p:txBody>
      </p:sp>
      <p:sp>
        <p:nvSpPr>
          <p:cNvPr id="70" name="Rectangle 69"/>
          <p:cNvSpPr/>
          <p:nvPr/>
        </p:nvSpPr>
        <p:spPr>
          <a:xfrm>
            <a:off x="4038600" y="3657600"/>
            <a:ext cx="1752600" cy="184666"/>
          </a:xfrm>
          <a:prstGeom prst="rect">
            <a:avLst/>
          </a:prstGeom>
        </p:spPr>
        <p:txBody>
          <a:bodyPr wrap="square" lIns="0" tIns="0" rIns="0" bIns="0">
            <a:spAutoFit/>
          </a:bodyPr>
          <a:lstStyle/>
          <a:p>
            <a:pPr algn="ctr"/>
            <a:r>
              <a:rPr lang="en-US" sz="1200" dirty="0">
                <a:solidFill>
                  <a:srgbClr val="FFC000"/>
                </a:solidFill>
                <a:latin typeface="EYInterstate" pitchFamily="2" charset="0"/>
                <a:cs typeface="Arial" pitchFamily="34" charset="0"/>
              </a:rPr>
              <a:t>Coverage expansions take effect</a:t>
            </a:r>
          </a:p>
        </p:txBody>
      </p:sp>
      <p:sp>
        <p:nvSpPr>
          <p:cNvPr id="43" name="Text Box 19"/>
          <p:cNvSpPr txBox="1">
            <a:spLocks noChangeArrowheads="1"/>
          </p:cNvSpPr>
          <p:nvPr/>
        </p:nvSpPr>
        <p:spPr bwMode="auto">
          <a:xfrm>
            <a:off x="5335906" y="4366261"/>
            <a:ext cx="1242060" cy="415498"/>
          </a:xfrm>
          <a:prstGeom prst="rect">
            <a:avLst/>
          </a:prstGeom>
          <a:noFill/>
          <a:ln w="9525">
            <a:noFill/>
            <a:miter lim="800000"/>
            <a:headEnd/>
            <a:tailEnd/>
          </a:ln>
        </p:spPr>
        <p:txBody>
          <a:bodyPr wrap="square" lIns="0" tIns="0" rIns="0" bIns="0">
            <a:spAutoFit/>
          </a:bodyPr>
          <a:lstStyle/>
          <a:p>
            <a:pPr marL="136965" lvl="1" indent="-136965" defTabSz="963822">
              <a:spcAft>
                <a:spcPts val="300"/>
              </a:spcAft>
              <a:buClr>
                <a:srgbClr val="FFD200"/>
              </a:buClr>
              <a:buSzPct val="70000"/>
              <a:buFont typeface="Arial" charset="0"/>
              <a:buChar char="►"/>
            </a:pPr>
            <a:r>
              <a:rPr lang="en-US" sz="900" b="1" dirty="0">
                <a:solidFill>
                  <a:srgbClr val="000000"/>
                </a:solidFill>
                <a:latin typeface="Arial Narrow" pitchFamily="34" charset="0"/>
                <a:cs typeface="Arial" pitchFamily="34" charset="0"/>
              </a:rPr>
              <a:t>States may open Exchanges to large group market</a:t>
            </a:r>
          </a:p>
        </p:txBody>
      </p:sp>
      <p:sp>
        <p:nvSpPr>
          <p:cNvPr id="44" name="Rectangle 43"/>
          <p:cNvSpPr/>
          <p:nvPr/>
        </p:nvSpPr>
        <p:spPr bwMode="auto">
          <a:xfrm>
            <a:off x="5250192" y="4295776"/>
            <a:ext cx="1388745" cy="531908"/>
          </a:xfrm>
          <a:prstGeom prst="rect">
            <a:avLst/>
          </a:prstGeom>
          <a:noFill/>
          <a:ln w="6350" cap="flat" cmpd="sng" algn="ctr">
            <a:solidFill>
              <a:srgbClr val="C0C0C0"/>
            </a:solidFill>
            <a:prstDash val="solid"/>
            <a:round/>
            <a:headEnd type="none" w="med" len="med"/>
            <a:tailEnd type="none" w="med" len="med"/>
          </a:ln>
          <a:effectLst/>
        </p:spPr>
        <p:txBody>
          <a:bodyPr vert="horz" wrap="square" lIns="91310" tIns="45658" rIns="91310" bIns="45658" numCol="1" rtlCol="0" anchor="t" anchorCtr="0" compatLnSpc="1">
            <a:prstTxWarp prst="textNoShape">
              <a:avLst/>
            </a:prstTxWarp>
          </a:bodyPr>
          <a:lstStyle/>
          <a:p>
            <a:pPr defTabSz="963822"/>
            <a:endParaRPr lang="en-US" sz="800" dirty="0">
              <a:solidFill>
                <a:srgbClr val="000000"/>
              </a:solidFill>
              <a:latin typeface="EYInterstate Light" pitchFamily="2" charset="0"/>
              <a:cs typeface="Arial" pitchFamily="34" charset="0"/>
            </a:endParaRPr>
          </a:p>
        </p:txBody>
      </p:sp>
      <p:cxnSp>
        <p:nvCxnSpPr>
          <p:cNvPr id="48" name="Elbow Connector 47"/>
          <p:cNvCxnSpPr/>
          <p:nvPr/>
        </p:nvCxnSpPr>
        <p:spPr bwMode="auto">
          <a:xfrm rot="5400000" flipH="1" flipV="1">
            <a:off x="917942" y="3107761"/>
            <a:ext cx="430170" cy="496196"/>
          </a:xfrm>
          <a:prstGeom prst="bentConnector3">
            <a:avLst>
              <a:gd name="adj1" fmla="val 50000"/>
            </a:avLst>
          </a:prstGeom>
          <a:solidFill>
            <a:schemeClr val="accent1"/>
          </a:solidFill>
          <a:ln w="9525" cap="flat" cmpd="sng" algn="ctr">
            <a:solidFill>
              <a:srgbClr val="C0C0C0"/>
            </a:solidFill>
            <a:prstDash val="solid"/>
            <a:round/>
            <a:headEnd type="oval" w="med" len="med"/>
            <a:tailEnd type="oval" w="med" len="med"/>
          </a:ln>
          <a:effectLst/>
        </p:spPr>
      </p:cxnSp>
      <p:cxnSp>
        <p:nvCxnSpPr>
          <p:cNvPr id="71" name="Elbow Connector 70"/>
          <p:cNvCxnSpPr>
            <a:endCxn id="82" idx="0"/>
          </p:cNvCxnSpPr>
          <p:nvPr/>
        </p:nvCxnSpPr>
        <p:spPr>
          <a:xfrm rot="5400000">
            <a:off x="1436693" y="3884608"/>
            <a:ext cx="428628" cy="393711"/>
          </a:xfrm>
          <a:prstGeom prst="bentConnector3">
            <a:avLst>
              <a:gd name="adj1" fmla="val 50000"/>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endCxn id="80" idx="0"/>
          </p:cNvCxnSpPr>
          <p:nvPr/>
        </p:nvCxnSpPr>
        <p:spPr>
          <a:xfrm rot="5400000">
            <a:off x="3641742" y="4013189"/>
            <a:ext cx="428621" cy="136553"/>
          </a:xfrm>
          <a:prstGeom prst="bentConnector3">
            <a:avLst>
              <a:gd name="adj1" fmla="val 50000"/>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4" idx="0"/>
          </p:cNvCxnSpPr>
          <p:nvPr/>
        </p:nvCxnSpPr>
        <p:spPr bwMode="auto">
          <a:xfrm flipH="1">
            <a:off x="5944554" y="3860811"/>
            <a:ext cx="2223" cy="434975"/>
          </a:xfrm>
          <a:prstGeom prst="line">
            <a:avLst/>
          </a:prstGeom>
          <a:solidFill>
            <a:schemeClr val="accent1"/>
          </a:solidFill>
          <a:ln w="9525" cap="flat" cmpd="sng" algn="ctr">
            <a:solidFill>
              <a:srgbClr val="C0C0C0"/>
            </a:solidFill>
            <a:prstDash val="solid"/>
            <a:round/>
            <a:headEnd type="oval" w="med" len="med"/>
            <a:tailEnd type="oval" w="med" len="med"/>
          </a:ln>
          <a:effectLst/>
        </p:spPr>
      </p:cxnSp>
      <p:cxnSp>
        <p:nvCxnSpPr>
          <p:cNvPr id="72" name="Straight Connector 71"/>
          <p:cNvCxnSpPr>
            <a:stCxn id="74" idx="0"/>
          </p:cNvCxnSpPr>
          <p:nvPr/>
        </p:nvCxnSpPr>
        <p:spPr bwMode="auto">
          <a:xfrm flipV="1">
            <a:off x="7991027" y="3867161"/>
            <a:ext cx="0" cy="428625"/>
          </a:xfrm>
          <a:prstGeom prst="line">
            <a:avLst/>
          </a:prstGeom>
          <a:solidFill>
            <a:schemeClr val="accent1"/>
          </a:solidFill>
          <a:ln w="9525" cap="flat" cmpd="sng" algn="ctr">
            <a:solidFill>
              <a:srgbClr val="C0C0C0"/>
            </a:solidFill>
            <a:prstDash val="solid"/>
            <a:round/>
            <a:headEnd type="oval" w="med" len="med"/>
            <a:tailEnd type="oval" w="med" len="med"/>
          </a:ln>
          <a:effectLst/>
        </p:spPr>
      </p:cxnSp>
      <p:cxnSp>
        <p:nvCxnSpPr>
          <p:cNvPr id="49" name="Elbow Connector 48"/>
          <p:cNvCxnSpPr>
            <a:endCxn id="86" idx="2"/>
          </p:cNvCxnSpPr>
          <p:nvPr/>
        </p:nvCxnSpPr>
        <p:spPr bwMode="auto">
          <a:xfrm rot="16200000" flipV="1">
            <a:off x="2240769" y="2869407"/>
            <a:ext cx="1155700" cy="217492"/>
          </a:xfrm>
          <a:prstGeom prst="bentConnector3">
            <a:avLst>
              <a:gd name="adj1" fmla="val 50000"/>
            </a:avLst>
          </a:prstGeom>
          <a:solidFill>
            <a:schemeClr val="accent1"/>
          </a:solidFill>
          <a:ln w="9525" cap="flat" cmpd="sng" algn="ctr">
            <a:solidFill>
              <a:srgbClr val="C0C0C0"/>
            </a:solidFill>
            <a:prstDash val="solid"/>
            <a:round/>
            <a:headEnd type="oval" w="med" len="med"/>
            <a:tailEnd type="oval" w="med" len="med"/>
          </a:ln>
          <a:effectLst/>
        </p:spPr>
      </p:cxnSp>
      <p:cxnSp>
        <p:nvCxnSpPr>
          <p:cNvPr id="45" name="Straight Connector 44"/>
          <p:cNvCxnSpPr>
            <a:endCxn id="76" idx="2"/>
          </p:cNvCxnSpPr>
          <p:nvPr/>
        </p:nvCxnSpPr>
        <p:spPr bwMode="auto">
          <a:xfrm flipV="1">
            <a:off x="6981111" y="3104928"/>
            <a:ext cx="0" cy="432024"/>
          </a:xfrm>
          <a:prstGeom prst="line">
            <a:avLst/>
          </a:prstGeom>
          <a:solidFill>
            <a:schemeClr val="accent1"/>
          </a:solidFill>
          <a:ln w="9525" cap="flat" cmpd="sng" algn="ctr">
            <a:solidFill>
              <a:srgbClr val="C0C0C0"/>
            </a:solidFill>
            <a:prstDash val="solid"/>
            <a:round/>
            <a:headEnd type="oval" w="med" len="med"/>
            <a:tailEnd type="oval" w="med" len="med"/>
          </a:ln>
          <a:effectLst/>
        </p:spPr>
      </p:cxnSp>
      <p:cxnSp>
        <p:nvCxnSpPr>
          <p:cNvPr id="52" name="Straight Connector 51"/>
          <p:cNvCxnSpPr/>
          <p:nvPr/>
        </p:nvCxnSpPr>
        <p:spPr bwMode="auto">
          <a:xfrm flipV="1">
            <a:off x="4978400" y="3051176"/>
            <a:ext cx="0" cy="390525"/>
          </a:xfrm>
          <a:prstGeom prst="line">
            <a:avLst/>
          </a:prstGeom>
          <a:solidFill>
            <a:schemeClr val="accent1"/>
          </a:solidFill>
          <a:ln w="9525" cap="flat" cmpd="sng" algn="ctr">
            <a:solidFill>
              <a:srgbClr val="FFD200"/>
            </a:solidFill>
            <a:prstDash val="solid"/>
            <a:round/>
            <a:headEnd type="oval" w="med" len="med"/>
            <a:tailEnd type="oval" w="med" len="med"/>
          </a:ln>
          <a:effectLst/>
        </p:spPr>
      </p:cxnSp>
    </p:spTree>
    <p:extLst>
      <p:ext uri="{BB962C8B-B14F-4D97-AF65-F5344CB8AC3E}">
        <p14:creationId xmlns:p14="http://schemas.microsoft.com/office/powerpoint/2010/main" val="4269921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1 FLSA Requirement</a:t>
            </a:r>
            <a:endParaRPr lang="en-US" dirty="0"/>
          </a:p>
        </p:txBody>
      </p:sp>
      <p:sp>
        <p:nvSpPr>
          <p:cNvPr id="3" name="Content Placeholder 2"/>
          <p:cNvSpPr>
            <a:spLocks noGrp="1"/>
          </p:cNvSpPr>
          <p:nvPr>
            <p:ph idx="1"/>
          </p:nvPr>
        </p:nvSpPr>
        <p:spPr/>
        <p:txBody>
          <a:bodyPr/>
          <a:lstStyle/>
          <a:p>
            <a:r>
              <a:rPr lang="en-US" dirty="0" smtClean="0"/>
              <a:t>Employers must inform employees of          (1) existence of exchange coverage and     (2) potential availability of exchange subsidies, (3) subject to availability of employer-provided coverage.</a:t>
            </a:r>
          </a:p>
          <a:p>
            <a:r>
              <a:rPr lang="en-US" dirty="0" smtClean="0"/>
              <a:t>No Fair Labor Standards Act penalties attached!</a:t>
            </a:r>
          </a:p>
          <a:p>
            <a:r>
              <a:rPr lang="en-US" dirty="0" smtClean="0"/>
              <a:t>Why important nevertheless.</a:t>
            </a:r>
          </a:p>
          <a:p>
            <a:endParaRPr lang="en-US" dirty="0"/>
          </a:p>
        </p:txBody>
      </p:sp>
    </p:spTree>
    <p:extLst>
      <p:ext uri="{BB962C8B-B14F-4D97-AF65-F5344CB8AC3E}">
        <p14:creationId xmlns:p14="http://schemas.microsoft.com/office/powerpoint/2010/main" val="4284324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39</TotalTime>
  <Words>2014</Words>
  <Application>Microsoft Office PowerPoint</Application>
  <PresentationFormat>On-screen Show (4:3)</PresentationFormat>
  <Paragraphs>249</Paragraphs>
  <Slides>32</Slides>
  <Notes>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Default Design</vt:lpstr>
      <vt:lpstr>PowerPoint Presentation</vt:lpstr>
      <vt:lpstr>PowerPoint Presentation</vt:lpstr>
      <vt:lpstr>Jim Goldberg  Goldberg and Associates, PLLC Principal</vt:lpstr>
      <vt:lpstr>Neil Trautwein  National Retail Federation Vice President Employee Benefits Policy Counsel Government Relations</vt:lpstr>
      <vt:lpstr>Health Care Reform –  What You Need to Know</vt:lpstr>
      <vt:lpstr>Key concerns</vt:lpstr>
      <vt:lpstr>The time to implement is (still) now!</vt:lpstr>
      <vt:lpstr>Key effective dates for employers</vt:lpstr>
      <vt:lpstr>October 1 FLSA Requirement</vt:lpstr>
      <vt:lpstr>What is still coming?</vt:lpstr>
      <vt:lpstr>Compliance Advice  2013-2015</vt:lpstr>
      <vt:lpstr>Smaller employers should:</vt:lpstr>
      <vt:lpstr>For truly large employers, an integrated implementation approach is essential</vt:lpstr>
      <vt:lpstr>Employer Penalties under IRC § 4980H</vt:lpstr>
      <vt:lpstr> How Many Full-Time Employees are Required to Make Me Subject to Penalties? </vt:lpstr>
      <vt:lpstr>Who Must I Offer Coverage To?</vt:lpstr>
      <vt:lpstr>Who Must I Pay For?</vt:lpstr>
      <vt:lpstr>Who is Full-Time?</vt:lpstr>
      <vt:lpstr>Calculation of coverage excise tax</vt:lpstr>
      <vt:lpstr>Possible Compliance Strategies  </vt:lpstr>
      <vt:lpstr>Exchanges, Communication &amp; IRS</vt:lpstr>
      <vt:lpstr>PowerPoint Presentation</vt:lpstr>
      <vt:lpstr>Exchange issues for Employers</vt:lpstr>
      <vt:lpstr>Summary of annual employer reporting requirements to the Treasury and IRS </vt:lpstr>
      <vt:lpstr>Additional taxes</vt:lpstr>
      <vt:lpstr>Additional employer taxes and fees</vt:lpstr>
      <vt:lpstr>Additional Concerns</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Ebel</dc:creator>
  <cp:lastModifiedBy>Eric Ebel</cp:lastModifiedBy>
  <cp:revision>5</cp:revision>
  <dcterms:created xsi:type="dcterms:W3CDTF">2013-10-07T18:50:21Z</dcterms:created>
  <dcterms:modified xsi:type="dcterms:W3CDTF">2013-10-07T19:40:19Z</dcterms:modified>
</cp:coreProperties>
</file>