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5"/>
  </p:notesMasterIdLst>
  <p:sldIdLst>
    <p:sldId id="256" r:id="rId2"/>
    <p:sldId id="258" r:id="rId3"/>
    <p:sldId id="259" r:id="rId4"/>
    <p:sldId id="275" r:id="rId5"/>
    <p:sldId id="276" r:id="rId6"/>
    <p:sldId id="277" r:id="rId7"/>
    <p:sldId id="274" r:id="rId8"/>
    <p:sldId id="278" r:id="rId9"/>
    <p:sldId id="279" r:id="rId10"/>
    <p:sldId id="280" r:id="rId11"/>
    <p:sldId id="281" r:id="rId12"/>
    <p:sldId id="283" r:id="rId13"/>
    <p:sldId id="273" r:id="rId14"/>
  </p:sldIdLst>
  <p:sldSz cx="14630400" cy="8229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-84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-8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-8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-8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-8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Lucida Grande" pitchFamily="-8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Lucida Grande" pitchFamily="-8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Lucida Grande" pitchFamily="-8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Lucida Grande" pitchFamily="-8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466" autoAdjust="0"/>
  </p:normalViewPr>
  <p:slideViewPr>
    <p:cSldViewPr>
      <p:cViewPr>
        <p:scale>
          <a:sx n="84" d="100"/>
          <a:sy n="84" d="100"/>
        </p:scale>
        <p:origin x="-96" y="-426"/>
      </p:cViewPr>
      <p:guideLst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Lucida Grande" pitchFamily="-110" charset="0"/>
                <a:ea typeface="Geneva" pitchFamily="-110" charset="0"/>
                <a:cs typeface="Geneva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Lucida Grande" pitchFamily="-110" charset="0"/>
                <a:ea typeface="Geneva" pitchFamily="-110" charset="0"/>
                <a:cs typeface="Geneva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Lucida Grande" pitchFamily="-110" charset="0"/>
                <a:ea typeface="Geneva" pitchFamily="-110" charset="0"/>
                <a:cs typeface="Geneva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995974E-F4A2-4DC8-B745-A8795123AC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501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-110" charset="0"/>
        <a:ea typeface="MS PGothic" charset="0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-110" charset="0"/>
        <a:ea typeface="MS PGothic" charset="0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-110" charset="0"/>
        <a:ea typeface="MS PGothic" charset="0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-110" charset="0"/>
        <a:ea typeface="MS PGothic" charset="0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-110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ACC587-B2FA-4E7E-BA8E-584968CEF58F}" type="slidenum">
              <a:rPr lang="en-US"/>
              <a:pPr/>
              <a:t>1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Lucida Grande" pitchFamily="-8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Good</a:t>
            </a:r>
            <a:r>
              <a:rPr lang="en-US" baseline="0" dirty="0" smtClean="0"/>
              <a:t> afternoon and thank you for coming.</a:t>
            </a:r>
          </a:p>
          <a:p>
            <a:r>
              <a:rPr lang="en-US" baseline="0" dirty="0" smtClean="0"/>
              <a:t>I hope you’re all having a great show and appreciate your spending the next 30 minutes with me to talk about social media</a:t>
            </a:r>
          </a:p>
          <a:p>
            <a:r>
              <a:rPr lang="en-US" baseline="0" dirty="0" smtClean="0"/>
              <a:t>Social Media landscape changes quickly</a:t>
            </a:r>
          </a:p>
          <a:p>
            <a:r>
              <a:rPr lang="en-US" baseline="0" dirty="0" smtClean="0"/>
              <a:t>Today, I’ll be focusing on efficient use of the 4 most effective platforms</a:t>
            </a:r>
          </a:p>
          <a:p>
            <a:r>
              <a:rPr lang="en-US" baseline="0" dirty="0" smtClean="0"/>
              <a:t>Who are the players? (click)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5974E-F4A2-4DC8-B745-A8795123AC5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1/7</a:t>
            </a:r>
            <a:r>
              <a:rPr lang="en-US" baseline="30000" dirty="0" smtClean="0"/>
              <a:t>th</a:t>
            </a:r>
            <a:r>
              <a:rPr lang="en-US" baseline="0" dirty="0" smtClean="0"/>
              <a:t> of the world’s population</a:t>
            </a:r>
          </a:p>
          <a:p>
            <a:r>
              <a:rPr lang="en-US" baseline="0" dirty="0" smtClean="0"/>
              <a:t>1 billion people</a:t>
            </a:r>
          </a:p>
          <a:p>
            <a:r>
              <a:rPr lang="en-US" baseline="0" dirty="0" smtClean="0"/>
              <a:t>More than 167 million in the US at last count</a:t>
            </a:r>
          </a:p>
          <a:p>
            <a:r>
              <a:rPr lang="en-US" baseline="0" dirty="0" smtClean="0"/>
              <a:t>18m in Canada</a:t>
            </a:r>
          </a:p>
          <a:p>
            <a:r>
              <a:rPr lang="en-US" baseline="0" dirty="0" smtClean="0"/>
              <a:t>That’s 73% of the online population.</a:t>
            </a:r>
          </a:p>
          <a:p>
            <a:r>
              <a:rPr lang="en-US" baseline="0" dirty="0" smtClean="0"/>
              <a:t>For most American’s, it has become ubiquitous </a:t>
            </a:r>
          </a:p>
          <a:p>
            <a:r>
              <a:rPr lang="en-US" baseline="0" dirty="0" smtClean="0"/>
              <a:t>They rule.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5974E-F4A2-4DC8-B745-A8795123AC5D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About </a:t>
            </a:r>
            <a:r>
              <a:rPr lang="en-US" smtClean="0"/>
              <a:t>142</a:t>
            </a:r>
            <a:r>
              <a:rPr lang="en-US" baseline="0" smtClean="0"/>
              <a:t> million US users and 10m Canada</a:t>
            </a:r>
            <a:endParaRPr lang="en-US" baseline="0" dirty="0" smtClean="0"/>
          </a:p>
          <a:p>
            <a:r>
              <a:rPr lang="en-US" baseline="0" dirty="0" smtClean="0"/>
              <a:t>They tend to be younger </a:t>
            </a:r>
          </a:p>
          <a:p>
            <a:r>
              <a:rPr lang="en-US" baseline="0" dirty="0" smtClean="0"/>
              <a:t>Tend to follow celebrities/causes – not businesses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5974E-F4A2-4DC8-B745-A8795123AC5D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Please raise your hand if you are on Google+</a:t>
            </a:r>
          </a:p>
          <a:p>
            <a:r>
              <a:rPr lang="en-US" dirty="0" smtClean="0"/>
              <a:t>Please raise your hand if you have a Gmail account</a:t>
            </a:r>
          </a:p>
          <a:p>
            <a:r>
              <a:rPr lang="en-US" dirty="0" smtClean="0"/>
              <a:t>Everybody with a Gmail account is on Google+</a:t>
            </a:r>
          </a:p>
          <a:p>
            <a:r>
              <a:rPr lang="en-US" dirty="0" smtClean="0"/>
              <a:t>Even</a:t>
            </a:r>
            <a:r>
              <a:rPr lang="en-US" baseline="0" dirty="0" smtClean="0"/>
              <a:t> with their dominance, they are trailing FB</a:t>
            </a:r>
          </a:p>
          <a:p>
            <a:r>
              <a:rPr lang="en-US" baseline="0" dirty="0" smtClean="0"/>
              <a:t>When that changes, it’s important that you’ve already had a presence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5974E-F4A2-4DC8-B745-A8795123AC5D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Raise your hand</a:t>
            </a:r>
            <a:r>
              <a:rPr lang="en-US" baseline="0" dirty="0" smtClean="0"/>
              <a:t> if you’re on LinkedIn</a:t>
            </a:r>
          </a:p>
          <a:p>
            <a:r>
              <a:rPr lang="en-US" baseline="0" dirty="0" smtClean="0"/>
              <a:t>Many overlook LinkedIn as a way to connect with your best retail customers</a:t>
            </a:r>
          </a:p>
          <a:p>
            <a:r>
              <a:rPr lang="en-US" baseline="0" dirty="0" smtClean="0"/>
              <a:t>Much more likely to connect with you here than friend you on FB</a:t>
            </a:r>
          </a:p>
          <a:p>
            <a:r>
              <a:rPr lang="en-US" baseline="0" dirty="0" smtClean="0"/>
              <a:t>Allows you to be an individual, but only showing your professional side</a:t>
            </a:r>
          </a:p>
          <a:p>
            <a:r>
              <a:rPr lang="en-US" baseline="0" dirty="0" smtClean="0"/>
              <a:t>We’ve seen the players – how do we help them through the maze? (click)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5974E-F4A2-4DC8-B745-A8795123AC5D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Any MAZE is </a:t>
            </a:r>
            <a:r>
              <a:rPr lang="en-US" dirty="0" smtClean="0"/>
              <a:t>easier</a:t>
            </a:r>
            <a:r>
              <a:rPr lang="en-US" baseline="0" dirty="0" smtClean="0"/>
              <a:t> to navigate if you’ve seen it from above first.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5974E-F4A2-4DC8-B745-A8795123AC5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075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5974E-F4A2-4DC8-B745-A8795123AC5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08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Lucida Grande" pitchFamily="-84" charset="0"/>
                <a:ea typeface="MS PGothic" pitchFamily="34" charset="-128"/>
              </a:rPr>
              <a:t>So I know what you</a:t>
            </a:r>
            <a:r>
              <a:rPr lang="en-US" altLang="en-US" smtClean="0">
                <a:latin typeface="Lucida Grande" pitchFamily="-84" charset="0"/>
                <a:ea typeface="MS PGothic" pitchFamily="34" charset="-128"/>
              </a:rPr>
              <a:t>’</a:t>
            </a:r>
            <a:r>
              <a:rPr lang="en-US" smtClean="0">
                <a:latin typeface="Lucida Grande" pitchFamily="-84" charset="0"/>
                <a:ea typeface="MS PGothic" pitchFamily="34" charset="-128"/>
              </a:rPr>
              <a:t>re thinking… am I on social media?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6966" y="2555878"/>
            <a:ext cx="12436475" cy="1765301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3925" y="4664075"/>
            <a:ext cx="10242550" cy="21018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457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41" y="330200"/>
            <a:ext cx="13166725" cy="1371600"/>
          </a:xfrm>
          <a:prstGeom prst="rect">
            <a:avLst/>
          </a:prstGeom>
        </p:spPr>
        <p:txBody>
          <a:bodyPr vert="horz" lIns="91440" tIns="45720" rIns="91440" bIns="4572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593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749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41" y="330200"/>
            <a:ext cx="13166725" cy="1371600"/>
          </a:xfrm>
          <a:prstGeom prst="rect">
            <a:avLst/>
          </a:prstGeom>
        </p:spPr>
        <p:txBody>
          <a:bodyPr vert="horz" lIns="91440" tIns="45720" rIns="91440" bIns="4572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532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3" y="5287966"/>
            <a:ext cx="12436475" cy="1635125"/>
          </a:xfrm>
          <a:prstGeom prst="rect">
            <a:avLst/>
          </a:prstGeom>
        </p:spPr>
        <p:txBody>
          <a:bodyPr vert="horz" lIns="91440" tIns="45720" rIns="91440" bIns="45720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3" y="3487738"/>
            <a:ext cx="12436475" cy="1800226"/>
          </a:xfrm>
        </p:spPr>
        <p:txBody>
          <a:bodyPr anchor="b"/>
          <a:lstStyle>
            <a:lvl1pPr marL="0" indent="0">
              <a:buNone/>
              <a:defRPr sz="21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65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41" y="330200"/>
            <a:ext cx="13166725" cy="1371600"/>
          </a:xfrm>
          <a:prstGeom prst="rect">
            <a:avLst/>
          </a:prstGeom>
        </p:spPr>
        <p:txBody>
          <a:bodyPr vert="horz" lIns="91440" tIns="45720" rIns="91440" bIns="4572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8802"/>
            <a:ext cx="6515101" cy="4953000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05699" y="1828802"/>
            <a:ext cx="6515101" cy="4953000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969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41" y="330200"/>
            <a:ext cx="13166725" cy="1371600"/>
          </a:xfrm>
          <a:prstGeom prst="rect">
            <a:avLst/>
          </a:prstGeom>
        </p:spPr>
        <p:txBody>
          <a:bodyPr vert="horz" lIns="91440" tIns="45720" rIns="91440" bIns="4572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837" y="1841500"/>
            <a:ext cx="6464301" cy="768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1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837" y="2609851"/>
            <a:ext cx="6464301" cy="474186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675" y="1841500"/>
            <a:ext cx="6465888" cy="768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1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675" y="2609851"/>
            <a:ext cx="6465888" cy="474186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37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41" y="330200"/>
            <a:ext cx="13166725" cy="1371600"/>
          </a:xfrm>
          <a:prstGeom prst="rect">
            <a:avLst/>
          </a:prstGeom>
        </p:spPr>
        <p:txBody>
          <a:bodyPr vert="horz" lIns="91440" tIns="45720" rIns="91440" bIns="4572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76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6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41" y="327028"/>
            <a:ext cx="4813301" cy="1395413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9763" y="327026"/>
            <a:ext cx="8178800" cy="7024688"/>
          </a:xfr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  <a:lvl2pPr>
              <a:defRPr sz="2900">
                <a:solidFill>
                  <a:schemeClr val="tx1"/>
                </a:solidFill>
              </a:defRPr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41" y="1722441"/>
            <a:ext cx="4813301" cy="5629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3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5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028" y="5761038"/>
            <a:ext cx="8778875" cy="67945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028" y="735015"/>
            <a:ext cx="8778875" cy="49387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900"/>
            </a:lvl2pPr>
            <a:lvl3pPr marL="914400" indent="0">
              <a:buNone/>
              <a:defRPr sz="2400"/>
            </a:lvl3pPr>
            <a:lvl4pPr marL="1371600" indent="0">
              <a:buNone/>
              <a:defRPr sz="2100"/>
            </a:lvl4pPr>
            <a:lvl5pPr marL="1828800" indent="0">
              <a:buNone/>
              <a:defRPr sz="2100"/>
            </a:lvl5pPr>
            <a:lvl6pPr marL="2286000" indent="0">
              <a:buNone/>
              <a:defRPr sz="2100"/>
            </a:lvl6pPr>
            <a:lvl7pPr marL="2743200" indent="0">
              <a:buNone/>
              <a:defRPr sz="2100"/>
            </a:lvl7pPr>
            <a:lvl8pPr marL="3200400" indent="0">
              <a:buNone/>
              <a:defRPr sz="2100"/>
            </a:lvl8pPr>
            <a:lvl9pPr marL="3657600" indent="0">
              <a:buNone/>
              <a:defRPr sz="21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028" y="6440488"/>
            <a:ext cx="8778875" cy="9667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3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119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1" y="1828801"/>
            <a:ext cx="131826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0" rIns="130622" bIns="653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38201" y="7162801"/>
            <a:ext cx="11201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622" tIns="65310" rIns="130622" bIns="65310" numCol="1" anchor="t" anchorCtr="0" compatLnSpc="1">
            <a:prstTxWarp prst="textNoShape">
              <a:avLst/>
            </a:prstTxWarp>
          </a:bodyPr>
          <a:lstStyle>
            <a:lvl1pPr algn="ctr">
              <a:defRPr sz="2100">
                <a:latin typeface="Lucida Grande" pitchFamily="-112" charset="0"/>
                <a:ea typeface="Geneva" pitchFamily="-112" charset="0"/>
                <a:cs typeface="Geneva" pitchFamily="-112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8" name="Picture 1" descr="SN13_PP-updated_new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2"/>
            <a:ext cx="14630400" cy="818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50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05560" rtl="0" eaLnBrk="0" fontAlgn="base" hangingPunct="0">
        <a:spcBef>
          <a:spcPct val="0"/>
        </a:spcBef>
        <a:spcAft>
          <a:spcPct val="0"/>
        </a:spcAft>
        <a:defRPr sz="62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defTabSz="1305560" rtl="0" eaLnBrk="0" fontAlgn="base" hangingPunct="0">
        <a:spcBef>
          <a:spcPct val="0"/>
        </a:spcBef>
        <a:spcAft>
          <a:spcPct val="0"/>
        </a:spcAft>
        <a:defRPr sz="6200">
          <a:solidFill>
            <a:schemeClr val="tx2"/>
          </a:solidFill>
          <a:latin typeface="Lucida Grande" pitchFamily="-110" charset="0"/>
          <a:ea typeface="MS PGothic" pitchFamily="34" charset="-128"/>
          <a:cs typeface="Geneva" pitchFamily="-110" charset="0"/>
        </a:defRPr>
      </a:lvl2pPr>
      <a:lvl3pPr algn="ctr" defTabSz="1305560" rtl="0" eaLnBrk="0" fontAlgn="base" hangingPunct="0">
        <a:spcBef>
          <a:spcPct val="0"/>
        </a:spcBef>
        <a:spcAft>
          <a:spcPct val="0"/>
        </a:spcAft>
        <a:defRPr sz="6200">
          <a:solidFill>
            <a:schemeClr val="tx2"/>
          </a:solidFill>
          <a:latin typeface="Lucida Grande" pitchFamily="-110" charset="0"/>
          <a:ea typeface="MS PGothic" pitchFamily="34" charset="-128"/>
          <a:cs typeface="Geneva" pitchFamily="-110" charset="0"/>
        </a:defRPr>
      </a:lvl3pPr>
      <a:lvl4pPr algn="ctr" defTabSz="1305560" rtl="0" eaLnBrk="0" fontAlgn="base" hangingPunct="0">
        <a:spcBef>
          <a:spcPct val="0"/>
        </a:spcBef>
        <a:spcAft>
          <a:spcPct val="0"/>
        </a:spcAft>
        <a:defRPr sz="6200">
          <a:solidFill>
            <a:schemeClr val="tx2"/>
          </a:solidFill>
          <a:latin typeface="Lucida Grande" pitchFamily="-110" charset="0"/>
          <a:ea typeface="MS PGothic" pitchFamily="34" charset="-128"/>
          <a:cs typeface="Geneva" pitchFamily="-110" charset="0"/>
        </a:defRPr>
      </a:lvl4pPr>
      <a:lvl5pPr algn="ctr" defTabSz="1305560" rtl="0" eaLnBrk="0" fontAlgn="base" hangingPunct="0">
        <a:spcBef>
          <a:spcPct val="0"/>
        </a:spcBef>
        <a:spcAft>
          <a:spcPct val="0"/>
        </a:spcAft>
        <a:defRPr sz="6200">
          <a:solidFill>
            <a:schemeClr val="tx2"/>
          </a:solidFill>
          <a:latin typeface="Lucida Grande" pitchFamily="-110" charset="0"/>
          <a:ea typeface="MS PGothic" pitchFamily="34" charset="-128"/>
          <a:cs typeface="Geneva" pitchFamily="-110" charset="0"/>
        </a:defRPr>
      </a:lvl5pPr>
      <a:lvl6pPr marL="457200" algn="ctr" defTabSz="1306514" rtl="0" fontAlgn="base">
        <a:spcBef>
          <a:spcPct val="0"/>
        </a:spcBef>
        <a:spcAft>
          <a:spcPct val="0"/>
        </a:spcAft>
        <a:defRPr sz="6200">
          <a:solidFill>
            <a:schemeClr val="tx2"/>
          </a:solidFill>
          <a:latin typeface="Lucida Grande" pitchFamily="-110" charset="0"/>
          <a:ea typeface="Geneva" pitchFamily="-110" charset="0"/>
          <a:cs typeface="Geneva" pitchFamily="-110" charset="0"/>
        </a:defRPr>
      </a:lvl6pPr>
      <a:lvl7pPr marL="914400" algn="ctr" defTabSz="1306514" rtl="0" fontAlgn="base">
        <a:spcBef>
          <a:spcPct val="0"/>
        </a:spcBef>
        <a:spcAft>
          <a:spcPct val="0"/>
        </a:spcAft>
        <a:defRPr sz="6200">
          <a:solidFill>
            <a:schemeClr val="tx2"/>
          </a:solidFill>
          <a:latin typeface="Lucida Grande" pitchFamily="-110" charset="0"/>
          <a:ea typeface="Geneva" pitchFamily="-110" charset="0"/>
          <a:cs typeface="Geneva" pitchFamily="-110" charset="0"/>
        </a:defRPr>
      </a:lvl7pPr>
      <a:lvl8pPr marL="1371600" algn="ctr" defTabSz="1306514" rtl="0" fontAlgn="base">
        <a:spcBef>
          <a:spcPct val="0"/>
        </a:spcBef>
        <a:spcAft>
          <a:spcPct val="0"/>
        </a:spcAft>
        <a:defRPr sz="6200">
          <a:solidFill>
            <a:schemeClr val="tx2"/>
          </a:solidFill>
          <a:latin typeface="Lucida Grande" pitchFamily="-110" charset="0"/>
          <a:ea typeface="Geneva" pitchFamily="-110" charset="0"/>
          <a:cs typeface="Geneva" pitchFamily="-110" charset="0"/>
        </a:defRPr>
      </a:lvl8pPr>
      <a:lvl9pPr marL="1828800" algn="ctr" defTabSz="1306514" rtl="0" fontAlgn="base">
        <a:spcBef>
          <a:spcPct val="0"/>
        </a:spcBef>
        <a:spcAft>
          <a:spcPct val="0"/>
        </a:spcAft>
        <a:defRPr sz="6200">
          <a:solidFill>
            <a:schemeClr val="tx2"/>
          </a:solidFill>
          <a:latin typeface="Lucida Grande" pitchFamily="-110" charset="0"/>
          <a:ea typeface="Geneva" pitchFamily="-110" charset="0"/>
          <a:cs typeface="Geneva" pitchFamily="-110" charset="0"/>
        </a:defRPr>
      </a:lvl9pPr>
    </p:titleStyle>
    <p:bodyStyle>
      <a:lvl1pPr marL="490221" indent="-490221" algn="l" defTabSz="1305560" rtl="0" eaLnBrk="0" fontAlgn="base" hangingPunct="0">
        <a:spcBef>
          <a:spcPct val="20000"/>
        </a:spcBef>
        <a:spcAft>
          <a:spcPct val="0"/>
        </a:spcAft>
        <a:buChar char="•"/>
        <a:defRPr sz="46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1061720" indent="-408941" algn="l" defTabSz="1305560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  <a:ea typeface="+mn-ea"/>
          <a:cs typeface="+mn-cs"/>
        </a:defRPr>
      </a:lvl2pPr>
      <a:lvl3pPr marL="1633221" indent="-325120" algn="l" defTabSz="1305560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3pPr>
      <a:lvl4pPr marL="2286000" indent="-325120" algn="l" defTabSz="1305560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936240" indent="-325120" algn="l" defTabSz="130556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3395662" indent="-325438" algn="l" defTabSz="1306514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  <a:ea typeface="+mn-ea"/>
          <a:cs typeface="+mn-cs"/>
        </a:defRPr>
      </a:lvl6pPr>
      <a:lvl7pPr marL="3852862" indent="-325438" algn="l" defTabSz="1306514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  <a:ea typeface="+mn-ea"/>
          <a:cs typeface="+mn-cs"/>
        </a:defRPr>
      </a:lvl7pPr>
      <a:lvl8pPr marL="4310062" indent="-325438" algn="l" defTabSz="1306514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  <a:ea typeface="+mn-ea"/>
          <a:cs typeface="+mn-cs"/>
        </a:defRPr>
      </a:lvl8pPr>
      <a:lvl9pPr marL="4767262" indent="-325438" algn="l" defTabSz="1306514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096963" y="3657600"/>
            <a:ext cx="12436475" cy="17526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smtClean="0">
                <a:solidFill>
                  <a:schemeClr val="bg1"/>
                </a:solidFill>
                <a:latin typeface="Century Gothic" pitchFamily="34" charset="0"/>
                <a:ea typeface="MS PGothic" pitchFamily="34" charset="-128"/>
              </a:rPr>
              <a:t>Course Title</a:t>
            </a:r>
          </a:p>
        </p:txBody>
      </p:sp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11049000" y="87630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5" name="Picture 1" descr="SN13_PP_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4630400" cy="818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2209800"/>
            <a:ext cx="1245084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</a:rPr>
              <a:t>Navigating the Social Media Maze</a:t>
            </a:r>
          </a:p>
          <a:p>
            <a:pPr algn="ctr"/>
            <a:endParaRPr lang="en-US" sz="6000" b="1" dirty="0">
              <a:solidFill>
                <a:schemeClr val="bg1"/>
              </a:solidFill>
            </a:endParaRPr>
          </a:p>
          <a:p>
            <a:pPr algn="ctr"/>
            <a:r>
              <a:rPr lang="en-US" sz="6000" b="1" dirty="0" smtClean="0">
                <a:solidFill>
                  <a:schemeClr val="bg1"/>
                </a:solidFill>
              </a:rPr>
              <a:t>Grant Billings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xfrm>
            <a:off x="1219200" y="227882"/>
            <a:ext cx="13166725" cy="838201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The End is in Sight!</a:t>
            </a:r>
          </a:p>
        </p:txBody>
      </p:sp>
      <p:pic>
        <p:nvPicPr>
          <p:cNvPr id="5" name="Picture 4" descr="facebook pos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066083"/>
            <a:ext cx="7667663" cy="7737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5" descr="facebutto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34800" y="17526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7" descr="Google_plu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82400" y="35814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9" descr="linkedin (1)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11000" y="59436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google+ post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81000" y="2362200"/>
            <a:ext cx="8024813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linkedin post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34407" y="1025854"/>
            <a:ext cx="5417326" cy="7717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220429" y="80138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xfrm>
            <a:off x="762000" y="277812"/>
            <a:ext cx="13166725" cy="838201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Twitter-speak</a:t>
            </a:r>
          </a:p>
        </p:txBody>
      </p:sp>
      <p:pic>
        <p:nvPicPr>
          <p:cNvPr id="25602" name="Picture 8" descr="Twitte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72800" y="16764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Finding my articl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44625"/>
            <a:ext cx="5067300" cy="678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fitzpatrick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1431925"/>
            <a:ext cx="5641975" cy="678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twitter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0600" y="1371600"/>
            <a:ext cx="8355013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9786938" y="3810000"/>
            <a:ext cx="4197350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/>
              <a:t>Great article on</a:t>
            </a:r>
          </a:p>
          <a:p>
            <a:pPr algn="ctr">
              <a:lnSpc>
                <a:spcPct val="150000"/>
              </a:lnSpc>
            </a:pPr>
            <a:r>
              <a:rPr lang="en-US" sz="3200" b="1"/>
              <a:t>#musiceducation </a:t>
            </a:r>
          </a:p>
          <a:p>
            <a:pPr algn="ctr">
              <a:lnSpc>
                <a:spcPct val="150000"/>
              </a:lnSpc>
            </a:pPr>
            <a:r>
              <a:rPr lang="en-US" sz="3200" b="1"/>
              <a:t>by</a:t>
            </a:r>
          </a:p>
          <a:p>
            <a:pPr algn="ctr">
              <a:lnSpc>
                <a:spcPct val="150000"/>
              </a:lnSpc>
            </a:pPr>
            <a:r>
              <a:rPr lang="en-US" sz="3200" b="1"/>
              <a:t>@MusicandHealing</a:t>
            </a:r>
          </a:p>
          <a:p>
            <a:pPr algn="ctr">
              <a:lnSpc>
                <a:spcPct val="150000"/>
              </a:lnSpc>
            </a:pPr>
            <a:r>
              <a:rPr lang="en-US" sz="3200" b="1"/>
              <a:t>http://ow.ly/fPhyH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shutterstock_26576131.jpg"/>
          <p:cNvPicPr>
            <a:picLocks noChangeAspect="1"/>
          </p:cNvPicPr>
          <p:nvPr/>
        </p:nvPicPr>
        <p:blipFill>
          <a:blip r:embed="rId2"/>
          <a:srcRect t="5556"/>
          <a:stretch>
            <a:fillRect/>
          </a:stretch>
        </p:blipFill>
        <p:spPr bwMode="auto">
          <a:xfrm>
            <a:off x="533400" y="1524000"/>
            <a:ext cx="70993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xfrm>
            <a:off x="1049337" y="304800"/>
            <a:ext cx="13166725" cy="838201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All bases… covered!</a:t>
            </a:r>
          </a:p>
        </p:txBody>
      </p:sp>
      <p:pic>
        <p:nvPicPr>
          <p:cNvPr id="6" name="Picture 5" descr="facebutto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69342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Google_plu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48768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linkedin (1)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29718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Twitter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2600" y="48768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twitter phone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63000" y="1524000"/>
            <a:ext cx="44704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xfrm>
            <a:off x="1493838" y="457200"/>
            <a:ext cx="13136562" cy="8382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Covering Your Social Media Bases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5029200" y="5257800"/>
            <a:ext cx="4648200" cy="703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dirty="0">
                <a:latin typeface="+mn-lt"/>
                <a:ea typeface="MS PGothic" charset="0"/>
                <a:cs typeface="MS PGothic" charset="0"/>
              </a:rPr>
              <a:t>/</a:t>
            </a:r>
            <a:r>
              <a:rPr lang="en-US" sz="2800" dirty="0" err="1">
                <a:latin typeface="+mn-lt"/>
                <a:ea typeface="MS PGothic" charset="0"/>
                <a:cs typeface="MS PGothic" charset="0"/>
              </a:rPr>
              <a:t>grantbillings</a:t>
            </a:r>
            <a:endParaRPr lang="en-US" sz="2800" dirty="0">
              <a:latin typeface="+mn-lt"/>
              <a:ea typeface="MS PGothic" charset="0"/>
              <a:cs typeface="MS PGothic" charset="0"/>
            </a:endParaRPr>
          </a:p>
        </p:txBody>
      </p:sp>
      <p:pic>
        <p:nvPicPr>
          <p:cNvPr id="9" name="Picture 8" descr="Grant Billings02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124200"/>
            <a:ext cx="32893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 bwMode="auto">
          <a:xfrm>
            <a:off x="381000" y="1676400"/>
            <a:ext cx="57150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600" b="1" dirty="0">
                <a:latin typeface="+mn-lt"/>
                <a:ea typeface="MS PGothic" charset="0"/>
                <a:cs typeface="MS PGothic" charset="0"/>
              </a:rPr>
              <a:t>Grant Billings</a:t>
            </a:r>
          </a:p>
        </p:txBody>
      </p:sp>
      <p:pic>
        <p:nvPicPr>
          <p:cNvPr id="27653" name="Picture 15" descr="facebutton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3810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17" descr="Google_plu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6172200"/>
            <a:ext cx="731838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18" descr="linkedin (1)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43400" y="5410200"/>
            <a:ext cx="59372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21" descr="Twitter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30700" y="4572000"/>
            <a:ext cx="639763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1" descr="Email-icon-square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91000" y="28956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 bwMode="auto">
          <a:xfrm>
            <a:off x="5029200" y="4495800"/>
            <a:ext cx="4648200" cy="703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dirty="0">
                <a:latin typeface="+mn-lt"/>
                <a:ea typeface="MS PGothic" charset="0"/>
                <a:cs typeface="MS PGothic" charset="0"/>
              </a:rPr>
              <a:t>@</a:t>
            </a:r>
            <a:r>
              <a:rPr lang="en-US" sz="2800" dirty="0" err="1">
                <a:latin typeface="+mn-lt"/>
                <a:ea typeface="MS PGothic" charset="0"/>
                <a:cs typeface="MS PGothic" charset="0"/>
              </a:rPr>
              <a:t>customerwhisper</a:t>
            </a:r>
            <a:endParaRPr lang="en-US" sz="2800" dirty="0">
              <a:latin typeface="+mn-lt"/>
              <a:ea typeface="MS PGothic" charset="0"/>
              <a:cs typeface="MS PGothic" charset="0"/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5029200" y="3657600"/>
            <a:ext cx="4648200" cy="703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dirty="0">
                <a:latin typeface="+mn-lt"/>
                <a:ea typeface="MS PGothic" charset="0"/>
                <a:cs typeface="MS PGothic" charset="0"/>
              </a:rPr>
              <a:t>/grantbillings88  </a:t>
            </a:r>
          </a:p>
        </p:txBody>
      </p:sp>
      <p:sp>
        <p:nvSpPr>
          <p:cNvPr id="25" name="TextBox 24"/>
          <p:cNvSpPr txBox="1"/>
          <p:nvPr/>
        </p:nvSpPr>
        <p:spPr bwMode="auto">
          <a:xfrm>
            <a:off x="5029200" y="2895600"/>
            <a:ext cx="4648200" cy="703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dirty="0" err="1">
                <a:latin typeface="+mn-lt"/>
                <a:ea typeface="MS PGothic" charset="0"/>
                <a:cs typeface="MS PGothic" charset="0"/>
              </a:rPr>
              <a:t>grant@billingspiano.com</a:t>
            </a:r>
            <a:endParaRPr lang="en-US" sz="2800" dirty="0">
              <a:latin typeface="+mn-lt"/>
              <a:ea typeface="MS PGothic" charset="0"/>
              <a:cs typeface="MS PGothic" charset="0"/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5029200" y="6096000"/>
            <a:ext cx="4648200" cy="703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dirty="0">
                <a:latin typeface="+mn-lt"/>
                <a:ea typeface="MS PGothic" charset="0"/>
                <a:cs typeface="MS PGothic" charset="0"/>
              </a:rPr>
              <a:t>/</a:t>
            </a:r>
            <a:r>
              <a:rPr lang="en-US" sz="2800" dirty="0" err="1">
                <a:latin typeface="+mn-lt"/>
                <a:ea typeface="MS PGothic" charset="0"/>
                <a:cs typeface="MS PGothic" charset="0"/>
              </a:rPr>
              <a:t>grantbillings</a:t>
            </a:r>
            <a:r>
              <a:rPr lang="en-US" sz="2800" dirty="0">
                <a:latin typeface="+mn-lt"/>
                <a:ea typeface="MS PGothic" charset="0"/>
                <a:cs typeface="MS PGothic" charset="0"/>
              </a:rPr>
              <a:t>?</a:t>
            </a:r>
          </a:p>
        </p:txBody>
      </p:sp>
      <p:pic>
        <p:nvPicPr>
          <p:cNvPr id="27662" name="Picture 7" descr="grant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049000" y="5257800"/>
            <a:ext cx="25400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_13862212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2" b="14754"/>
          <a:stretch/>
        </p:blipFill>
        <p:spPr>
          <a:xfrm>
            <a:off x="228600" y="1380846"/>
            <a:ext cx="14173200" cy="6848753"/>
          </a:xfrm>
          <a:prstGeom prst="rect">
            <a:avLst/>
          </a:prstGeom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xfrm>
            <a:off x="1417638" y="505957"/>
            <a:ext cx="12984162" cy="8382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Navigating the </a:t>
            </a:r>
            <a:r>
              <a:rPr lang="en-US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Social Media 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Maze</a:t>
            </a:r>
          </a:p>
        </p:txBody>
      </p:sp>
      <p:pic>
        <p:nvPicPr>
          <p:cNvPr id="16388" name="Picture 10" descr="facebutton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16764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1" descr="Google_plu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38400" y="48006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2" descr="linkedin (1)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106400" y="48006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3" descr="Twitter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10600" y="21336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xfrm>
            <a:off x="762000" y="277812"/>
            <a:ext cx="13166725" cy="838201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The Players</a:t>
            </a:r>
          </a:p>
        </p:txBody>
      </p:sp>
      <p:pic>
        <p:nvPicPr>
          <p:cNvPr id="17410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2667000"/>
            <a:ext cx="805338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xfrm>
            <a:off x="762000" y="277812"/>
            <a:ext cx="13166725" cy="838201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The Players</a:t>
            </a:r>
          </a:p>
        </p:txBody>
      </p:sp>
      <p:grpSp>
        <p:nvGrpSpPr>
          <p:cNvPr id="18434" name="Group 4"/>
          <p:cNvGrpSpPr>
            <a:grpSpLocks/>
          </p:cNvGrpSpPr>
          <p:nvPr/>
        </p:nvGrpSpPr>
        <p:grpSpPr bwMode="auto">
          <a:xfrm>
            <a:off x="2667000" y="3810000"/>
            <a:ext cx="9382125" cy="1600200"/>
            <a:chOff x="2362200" y="2819400"/>
            <a:chExt cx="9382728" cy="1600200"/>
          </a:xfrm>
        </p:grpSpPr>
        <p:pic>
          <p:nvPicPr>
            <p:cNvPr id="18435" name="Picture 1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05400" y="2819400"/>
              <a:ext cx="6639528" cy="1596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6" name="Picture 2" descr="bird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62200" y="2819400"/>
              <a:ext cx="2614705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xfrm>
            <a:off x="762000" y="277812"/>
            <a:ext cx="13166725" cy="838201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The Players</a:t>
            </a:r>
          </a:p>
        </p:txBody>
      </p:sp>
      <p:pic>
        <p:nvPicPr>
          <p:cNvPr id="19458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3200400"/>
            <a:ext cx="7275513" cy="261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xfrm>
            <a:off x="762000" y="277812"/>
            <a:ext cx="13166725" cy="838201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The Players</a:t>
            </a:r>
          </a:p>
        </p:txBody>
      </p:sp>
      <p:pic>
        <p:nvPicPr>
          <p:cNvPr id="2048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2209800"/>
            <a:ext cx="7213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xfrm>
            <a:off x="1295400" y="304800"/>
            <a:ext cx="13166725" cy="838201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Get a </a:t>
            </a:r>
            <a:r>
              <a:rPr lang="en-US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Bird’s Eye 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View</a:t>
            </a:r>
          </a:p>
        </p:txBody>
      </p:sp>
      <p:pic>
        <p:nvPicPr>
          <p:cNvPr id="6" name="Picture 5" descr="facebutto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20574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Google_plu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30480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linkedin (1)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59436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witter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3000" y="45720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ootsuite-logo-png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48400" y="2438400"/>
            <a:ext cx="8026400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rcRect t="14015" b="13257"/>
          <a:stretch>
            <a:fillRect/>
          </a:stretch>
        </p:blipFill>
        <p:spPr bwMode="auto">
          <a:xfrm>
            <a:off x="7315200" y="4953000"/>
            <a:ext cx="68548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xfrm>
            <a:off x="685800" y="304800"/>
            <a:ext cx="13166725" cy="838201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Knowing </a:t>
            </a:r>
            <a:r>
              <a:rPr 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Where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 to Turn</a:t>
            </a:r>
          </a:p>
        </p:txBody>
      </p:sp>
      <p:pic>
        <p:nvPicPr>
          <p:cNvPr id="2" name="Picture 1" descr="NAMM Daily New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00200"/>
            <a:ext cx="5127625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Finding my articl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1600200"/>
            <a:ext cx="5067300" cy="678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Hootsuit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1600200"/>
            <a:ext cx="6402388" cy="678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xfrm>
            <a:off x="1143000" y="304800"/>
            <a:ext cx="13166725" cy="838201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Knowing </a:t>
            </a:r>
            <a:r>
              <a:rPr lang="en-US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When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 Turn</a:t>
            </a:r>
            <a:endParaRPr lang="en-US" sz="6000" dirty="0" smtClean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j-ea"/>
              <a:cs typeface="+mj-cs"/>
            </a:endParaRPr>
          </a:p>
        </p:txBody>
      </p:sp>
      <p:pic>
        <p:nvPicPr>
          <p:cNvPr id="3" name="Picture 2" descr="Choosing the media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295400"/>
            <a:ext cx="120269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Pasting the link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295400"/>
            <a:ext cx="120269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cheduling Post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1295400"/>
            <a:ext cx="120269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Post Schedul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600" y="1295400"/>
            <a:ext cx="120269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Geneva"/>
        <a:cs typeface="Geneva"/>
      </a:majorFont>
      <a:minorFont>
        <a:latin typeface="Century Gothic"/>
        <a:ea typeface="Geneva"/>
        <a:cs typeface="Gene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Grande" pitchFamily="-110" charset="0"/>
            <a:ea typeface="Geneva" pitchFamily="-110" charset="0"/>
            <a:cs typeface="Geneva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Grande" pitchFamily="-110" charset="0"/>
            <a:ea typeface="Geneva" pitchFamily="-110" charset="0"/>
            <a:cs typeface="Geneva" pitchFamily="-11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1274</TotalTime>
  <Words>341</Words>
  <Application>Microsoft Office PowerPoint</Application>
  <PresentationFormat>Custom</PresentationFormat>
  <Paragraphs>62</Paragraphs>
  <Slides>13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1_Blank Presentation</vt:lpstr>
      <vt:lpstr>Course Title</vt:lpstr>
      <vt:lpstr>Navigating the Social Media Maze</vt:lpstr>
      <vt:lpstr>The Players</vt:lpstr>
      <vt:lpstr>The Players</vt:lpstr>
      <vt:lpstr>The Players</vt:lpstr>
      <vt:lpstr>The Players</vt:lpstr>
      <vt:lpstr>Get a Bird’s Eye View</vt:lpstr>
      <vt:lpstr>Knowing Where to Turn</vt:lpstr>
      <vt:lpstr>Knowing When to Turn</vt:lpstr>
      <vt:lpstr>The End is in Sight!</vt:lpstr>
      <vt:lpstr>Twitter-speak</vt:lpstr>
      <vt:lpstr>All bases… covered!</vt:lpstr>
      <vt:lpstr>Covering Your Social Media Bases</vt:lpstr>
    </vt:vector>
  </TitlesOfParts>
  <Company>jonathan moyer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 Title</dc:title>
  <dc:creator>jonathan moyer</dc:creator>
  <cp:lastModifiedBy>Donna Olaguer</cp:lastModifiedBy>
  <cp:revision>67</cp:revision>
  <dcterms:created xsi:type="dcterms:W3CDTF">2009-10-26T16:46:21Z</dcterms:created>
  <dcterms:modified xsi:type="dcterms:W3CDTF">2013-07-05T19:26:01Z</dcterms:modified>
</cp:coreProperties>
</file>