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4" r:id="rId4"/>
    <p:sldId id="259" r:id="rId5"/>
    <p:sldId id="265" r:id="rId6"/>
    <p:sldId id="261" r:id="rId7"/>
    <p:sldId id="262" r:id="rId8"/>
    <p:sldId id="263" r:id="rId9"/>
    <p:sldId id="266" r:id="rId10"/>
    <p:sldId id="268" r:id="rId11"/>
    <p:sldId id="267" r:id="rId12"/>
    <p:sldId id="271" r:id="rId13"/>
    <p:sldId id="272" r:id="rId14"/>
    <p:sldId id="274" r:id="rId15"/>
    <p:sldId id="269" r:id="rId16"/>
    <p:sldId id="275" r:id="rId17"/>
    <p:sldId id="270" r:id="rId18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42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210AC-0338-BC4B-AC41-6631DA0D595B}" type="datetimeFigureOut">
              <a:rPr lang="en-US" smtClean="0"/>
              <a:t>1/18/16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25A1A-68C7-CE41-A92C-02C9158F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9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More and more, your customers are reaching for their cell phones before they reach for their wallets</a:t>
            </a:r>
          </a:p>
          <a:p>
            <a:r>
              <a:rPr lang="en-US" baseline="0" dirty="0" smtClean="0"/>
              <a:t>Spontaneous</a:t>
            </a:r>
          </a:p>
          <a:p>
            <a:r>
              <a:rPr lang="en-US" baseline="0" dirty="0" smtClean="0"/>
              <a:t>Impulse Purchases</a:t>
            </a:r>
          </a:p>
          <a:p>
            <a:r>
              <a:rPr lang="en-US" baseline="0" dirty="0" smtClean="0"/>
              <a:t>Your first mobile impression is critical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5A1A-68C7-CE41-A92C-02C9158F8E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2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Products</a:t>
            </a:r>
          </a:p>
          <a:p>
            <a:r>
              <a:rPr lang="en-US" dirty="0" smtClean="0"/>
              <a:t>Think like a consumer– how would they search?</a:t>
            </a:r>
          </a:p>
          <a:p>
            <a:r>
              <a:rPr lang="en-US" dirty="0" smtClean="0"/>
              <a:t>Woodwinds? No, clarinets</a:t>
            </a:r>
          </a:p>
          <a:p>
            <a:r>
              <a:rPr lang="en-US" dirty="0" smtClean="0"/>
              <a:t>Strings? No, violins</a:t>
            </a:r>
          </a:p>
          <a:p>
            <a:r>
              <a:rPr lang="en-US" dirty="0" smtClean="0"/>
              <a:t>Percussion?</a:t>
            </a:r>
            <a:r>
              <a:rPr lang="en-US" baseline="0" dirty="0" smtClean="0"/>
              <a:t> No, drums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5A1A-68C7-CE41-A92C-02C9158F8E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25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Brands</a:t>
            </a:r>
            <a:r>
              <a:rPr lang="en-US" dirty="0" smtClean="0"/>
              <a:t> </a:t>
            </a:r>
            <a:r>
              <a:rPr lang="en-US" baseline="0" dirty="0" smtClean="0"/>
              <a:t>- </a:t>
            </a:r>
            <a:r>
              <a:rPr lang="en-US" dirty="0" smtClean="0"/>
              <a:t>Think like a consumer.</a:t>
            </a:r>
          </a:p>
          <a:p>
            <a:r>
              <a:rPr lang="en-US" dirty="0" smtClean="0"/>
              <a:t>Everything in bold here is a keyword that my clients search for.</a:t>
            </a:r>
          </a:p>
          <a:p>
            <a:r>
              <a:rPr lang="en-US" dirty="0" smtClean="0"/>
              <a:t>Yes, it’s a lot of copy,</a:t>
            </a:r>
            <a:r>
              <a:rPr lang="en-US" baseline="0" dirty="0" smtClean="0"/>
              <a:t> but Google likes that!</a:t>
            </a:r>
          </a:p>
          <a:p>
            <a:r>
              <a:rPr lang="en-US" baseline="0" dirty="0" smtClean="0"/>
              <a:t>It doesn’t matter if the page visitor reads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5A1A-68C7-CE41-A92C-02C9158F8E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00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Address and Phone</a:t>
            </a:r>
          </a:p>
          <a:p>
            <a:r>
              <a:rPr lang="en-US" dirty="0" smtClean="0"/>
              <a:t>Anybody here remember yellow pages ads?</a:t>
            </a:r>
          </a:p>
          <a:p>
            <a:r>
              <a:rPr lang="en-US" dirty="0" smtClean="0"/>
              <a:t>How would you react if the new book came</a:t>
            </a:r>
            <a:r>
              <a:rPr lang="en-US" baseline="0" dirty="0" smtClean="0"/>
              <a:t> out and they had omitted your phone number and address?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5A1A-68C7-CE41-A92C-02C9158F8E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5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the low hanging fruit!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Claim your pages CLICK</a:t>
            </a:r>
            <a:endParaRPr lang="en-US" dirty="0" smtClean="0"/>
          </a:p>
          <a:p>
            <a:r>
              <a:rPr lang="en-US" dirty="0" smtClean="0"/>
              <a:t>You</a:t>
            </a:r>
            <a:r>
              <a:rPr lang="en-US" baseline="0" dirty="0" smtClean="0"/>
              <a:t> can probably get a lot of this done while you at the show</a:t>
            </a:r>
          </a:p>
          <a:p>
            <a:r>
              <a:rPr lang="en-US" baseline="0" dirty="0" smtClean="0"/>
              <a:t>Or pop for the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on the plane ride home. It’ll be money well spent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5A1A-68C7-CE41-A92C-02C9158F8E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8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 new users -desktops</a:t>
            </a:r>
            <a:r>
              <a:rPr lang="en-US" baseline="0" dirty="0" smtClean="0"/>
              <a:t> -flat for the past 7 years</a:t>
            </a:r>
          </a:p>
          <a:p>
            <a:r>
              <a:rPr lang="en-US" baseline="0" dirty="0" smtClean="0"/>
              <a:t>Mobile - continued growth - now 51% of all internet usage</a:t>
            </a:r>
          </a:p>
          <a:p>
            <a:r>
              <a:rPr lang="en-US" baseline="0" dirty="0" smtClean="0"/>
              <a:t>Most important, it’s where customers go when they’re ready to make a purchase.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5A1A-68C7-CE41-A92C-02C9158F8E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5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implications are</a:t>
            </a:r>
            <a:r>
              <a:rPr lang="en-US" baseline="0" dirty="0" smtClean="0"/>
              <a:t> clear…</a:t>
            </a:r>
          </a:p>
          <a:p>
            <a:r>
              <a:rPr lang="en-US" baseline="0" dirty="0" smtClean="0"/>
              <a:t>… compared to competitors who are</a:t>
            </a:r>
          </a:p>
          <a:p>
            <a:r>
              <a:rPr lang="en-US" baseline="0" dirty="0" smtClean="0"/>
              <a:t>If you are a brick and mortar retailer, this is critical</a:t>
            </a:r>
          </a:p>
          <a:p>
            <a:r>
              <a:rPr lang="en-US" baseline="0" dirty="0" smtClean="0"/>
              <a:t>Mobile directions bring people to right into you parking lot–You barely need to have a sign!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5A1A-68C7-CE41-A92C-02C9158F8E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3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can we get you in front of more of these customers TODAY</a:t>
            </a:r>
          </a:p>
          <a:p>
            <a:r>
              <a:rPr lang="en-US" baseline="0" dirty="0" smtClean="0"/>
              <a:t>Think about the FREE first impression first.</a:t>
            </a:r>
          </a:p>
          <a:p>
            <a:r>
              <a:rPr lang="en-US" baseline="0" dirty="0" smtClean="0"/>
              <a:t>These are unique monthly searches</a:t>
            </a:r>
          </a:p>
          <a:p>
            <a:r>
              <a:rPr lang="en-US" baseline="0" dirty="0" smtClean="0"/>
              <a:t>Keep in mind, Yahoo is mostly powered by Bing (source)</a:t>
            </a:r>
          </a:p>
          <a:p>
            <a:r>
              <a:rPr lang="en-US" baseline="0" dirty="0" smtClean="0"/>
              <a:t>You need to be here to be in their pockets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5A1A-68C7-CE41-A92C-02C9158F8E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5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First- you want to know</a:t>
            </a:r>
            <a:r>
              <a:rPr lang="en-US" baseline="0" dirty="0" smtClean="0"/>
              <a:t> if your site is mobile friendly now. </a:t>
            </a:r>
          </a:p>
          <a:p>
            <a:r>
              <a:rPr lang="en-US" dirty="0" smtClean="0"/>
              <a:t>This means, if customers</a:t>
            </a:r>
            <a:r>
              <a:rPr lang="en-US" baseline="0" dirty="0" smtClean="0"/>
              <a:t> are searching from a mobile device and you site isn’t mobile friendly, you’re not going to rank. NO CHANCE!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5A1A-68C7-CE41-A92C-02C9158F8E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5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to know - Simple tool to see if this affects you</a:t>
            </a:r>
          </a:p>
          <a:p>
            <a:r>
              <a:rPr lang="en-US" dirty="0" smtClean="0"/>
              <a:t>Feel free to try it now 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you fail the test, this resource also tells you how you can </a:t>
            </a:r>
            <a:r>
              <a:rPr lang="en-US" baseline="0" smtClean="0"/>
              <a:t>fix it</a:t>
            </a:r>
            <a:endParaRPr lang="en-US" dirty="0" smtClean="0"/>
          </a:p>
          <a:p>
            <a:r>
              <a:rPr lang="en-US" dirty="0" smtClean="0"/>
              <a:t>I’ll also put this on my </a:t>
            </a:r>
            <a:r>
              <a:rPr lang="en-US" dirty="0" err="1" smtClean="0"/>
              <a:t>linkedin</a:t>
            </a:r>
            <a:r>
              <a:rPr lang="en-US" dirty="0" smtClean="0"/>
              <a:t> and </a:t>
            </a:r>
            <a:r>
              <a:rPr lang="en-US" dirty="0" err="1" smtClean="0"/>
              <a:t>facebook</a:t>
            </a:r>
            <a:r>
              <a:rPr lang="en-US" dirty="0" smtClean="0"/>
              <a:t> pages later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5A1A-68C7-CE41-A92C-02C9158F8E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85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</a:t>
            </a:r>
            <a:r>
              <a:rPr lang="en-US" baseline="0" dirty="0" smtClean="0"/>
              <a:t> you’ll verify your location, phone number, hours and landing page</a:t>
            </a:r>
          </a:p>
          <a:p>
            <a:r>
              <a:rPr lang="en-US" baseline="0" dirty="0" smtClean="0"/>
              <a:t>Everything important to your customers</a:t>
            </a:r>
          </a:p>
          <a:p>
            <a:r>
              <a:rPr lang="en-US" baseline="0" dirty="0" smtClean="0"/>
              <a:t>(Click) and it’s FREE!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5A1A-68C7-CE41-A92C-02C9158F8E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45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passed, that’s great!</a:t>
            </a:r>
          </a:p>
          <a:p>
            <a:r>
              <a:rPr lang="en-US" dirty="0" smtClean="0"/>
              <a:t>If your web page fails this test,</a:t>
            </a:r>
          </a:p>
          <a:p>
            <a:r>
              <a:rPr lang="en-US" dirty="0" smtClean="0"/>
              <a:t>link your </a:t>
            </a:r>
            <a:r>
              <a:rPr lang="en-US" b="1" dirty="0" smtClean="0"/>
              <a:t>Bing</a:t>
            </a:r>
            <a:r>
              <a:rPr lang="en-US" dirty="0" smtClean="0"/>
              <a:t> and</a:t>
            </a:r>
            <a:r>
              <a:rPr lang="en-US" baseline="0" dirty="0" smtClean="0"/>
              <a:t> </a:t>
            </a:r>
            <a:r>
              <a:rPr lang="en-US" b="1" baseline="0" dirty="0" smtClean="0"/>
              <a:t>Google</a:t>
            </a:r>
            <a:r>
              <a:rPr lang="en-US" baseline="0" dirty="0" smtClean="0"/>
              <a:t> pages </a:t>
            </a:r>
            <a:r>
              <a:rPr lang="en-US" dirty="0" smtClean="0"/>
              <a:t>to your </a:t>
            </a:r>
            <a:r>
              <a:rPr lang="en-US" b="1" dirty="0" smtClean="0"/>
              <a:t>Facebook</a:t>
            </a:r>
            <a:r>
              <a:rPr lang="en-US" b="1" baseline="0" dirty="0" smtClean="0"/>
              <a:t> business</a:t>
            </a:r>
            <a:r>
              <a:rPr lang="en-US" dirty="0" smtClean="0"/>
              <a:t> page – which links to your site and includes location, phone, and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5A1A-68C7-CE41-A92C-02C9158F8E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8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dirty="0" smtClean="0"/>
              <a:t>Make sure our </a:t>
            </a:r>
            <a:r>
              <a:rPr lang="en-US" sz="1200" b="1" dirty="0" smtClean="0"/>
              <a:t>home page </a:t>
            </a:r>
            <a:r>
              <a:rPr lang="en-US" sz="1200" b="0" dirty="0" smtClean="0"/>
              <a:t>includes</a:t>
            </a:r>
          </a:p>
          <a:p>
            <a:pPr algn="l"/>
            <a:r>
              <a:rPr lang="en-US" sz="1200" b="0" dirty="0" smtClean="0"/>
              <a:t>Products</a:t>
            </a:r>
          </a:p>
          <a:p>
            <a:pPr algn="l"/>
            <a:r>
              <a:rPr lang="en-US" sz="1200" b="0" dirty="0" smtClean="0"/>
              <a:t>Brands</a:t>
            </a:r>
          </a:p>
          <a:p>
            <a:pPr algn="l"/>
            <a:r>
              <a:rPr lang="en-US" sz="1200" b="0" dirty="0" smtClean="0"/>
              <a:t>Physical Address</a:t>
            </a:r>
          </a:p>
          <a:p>
            <a:pPr algn="l"/>
            <a:r>
              <a:rPr lang="en-US" sz="1200" b="0" dirty="0" smtClean="0"/>
              <a:t>Phone Number</a:t>
            </a:r>
          </a:p>
          <a:p>
            <a:pPr algn="l"/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5A1A-68C7-CE41-A92C-02C9158F8E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3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4" y="-21075"/>
            <a:ext cx="9192257" cy="5178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20 at 6.4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10" y="948176"/>
            <a:ext cx="4612290" cy="4195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87" y="3651328"/>
            <a:ext cx="3887072" cy="1348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97" y="1889135"/>
            <a:ext cx="2568931" cy="1926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66" y="955375"/>
            <a:ext cx="3205905" cy="13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5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43" y="1549810"/>
            <a:ext cx="6748235" cy="30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5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610"/>
            <a:ext cx="9144000" cy="40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0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726" y="849004"/>
            <a:ext cx="4051411" cy="429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859" y="1154491"/>
            <a:ext cx="5628557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We have the best selection of quality </a:t>
            </a:r>
            <a:r>
              <a:rPr lang="en-US" b="1" dirty="0"/>
              <a:t>used pianos </a:t>
            </a:r>
            <a:r>
              <a:rPr lang="en-US" dirty="0"/>
              <a:t>from </a:t>
            </a:r>
            <a:r>
              <a:rPr lang="en-US" b="1" dirty="0"/>
              <a:t>Fort Myers </a:t>
            </a:r>
            <a:r>
              <a:rPr lang="en-US" dirty="0"/>
              <a:t>to </a:t>
            </a:r>
            <a:r>
              <a:rPr lang="en-US" b="1" dirty="0"/>
              <a:t>Bonita Springs</a:t>
            </a:r>
            <a:r>
              <a:rPr lang="en-US" dirty="0"/>
              <a:t> to </a:t>
            </a:r>
            <a:r>
              <a:rPr lang="en-US" b="1" dirty="0"/>
              <a:t>Naples</a:t>
            </a:r>
            <a:r>
              <a:rPr lang="en-US" dirty="0"/>
              <a:t> to </a:t>
            </a:r>
            <a:r>
              <a:rPr lang="en-US" b="1" dirty="0"/>
              <a:t>Marco Island</a:t>
            </a:r>
            <a:r>
              <a:rPr lang="en-US" dirty="0"/>
              <a:t>! You'll also find fantastic new pianos at the lowest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piano </a:t>
            </a:r>
            <a:r>
              <a:rPr lang="en-US" b="1" dirty="0"/>
              <a:t>prices </a:t>
            </a:r>
            <a:r>
              <a:rPr lang="en-US" dirty="0"/>
              <a:t>from industry leaders like </a:t>
            </a:r>
            <a:r>
              <a:rPr lang="en-US" b="1" dirty="0"/>
              <a:t>Steinway &amp; Sons</a:t>
            </a:r>
            <a:r>
              <a:rPr lang="en-US" dirty="0"/>
              <a:t>, Steinway designed </a:t>
            </a:r>
            <a:r>
              <a:rPr lang="en-US" b="1" dirty="0"/>
              <a:t>Boston</a:t>
            </a:r>
            <a:r>
              <a:rPr lang="en-US" dirty="0"/>
              <a:t> </a:t>
            </a:r>
            <a:r>
              <a:rPr lang="en-US" b="1" dirty="0" smtClean="0"/>
              <a:t>pianos</a:t>
            </a:r>
            <a:r>
              <a:rPr lang="en-US" dirty="0" smtClean="0"/>
              <a:t> and </a:t>
            </a:r>
            <a:r>
              <a:rPr lang="en-US" b="1" dirty="0"/>
              <a:t>Essex</a:t>
            </a:r>
            <a:r>
              <a:rPr lang="en-US" dirty="0"/>
              <a:t> </a:t>
            </a:r>
            <a:r>
              <a:rPr lang="en-US" b="1" dirty="0"/>
              <a:t>pianos</a:t>
            </a:r>
            <a:r>
              <a:rPr lang="en-US" dirty="0"/>
              <a:t>, </a:t>
            </a:r>
            <a:r>
              <a:rPr lang="en-US" b="1" dirty="0"/>
              <a:t>Roland</a:t>
            </a:r>
            <a:r>
              <a:rPr lang="en-US" dirty="0"/>
              <a:t> digital </a:t>
            </a:r>
            <a:r>
              <a:rPr lang="en-US" b="1" dirty="0"/>
              <a:t>hybrid pianos</a:t>
            </a:r>
            <a:r>
              <a:rPr lang="en-US" dirty="0"/>
              <a:t>, and easy to use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player </a:t>
            </a:r>
            <a:r>
              <a:rPr lang="en-US" dirty="0"/>
              <a:t>systems like the QRS </a:t>
            </a:r>
            <a:r>
              <a:rPr lang="en-US" dirty="0" err="1"/>
              <a:t>Pianomation</a:t>
            </a:r>
            <a:r>
              <a:rPr lang="en-US" dirty="0"/>
              <a:t> II </a:t>
            </a:r>
            <a:r>
              <a:rPr lang="en-US" dirty="0" smtClean="0"/>
              <a:t>Cloud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Player </a:t>
            </a:r>
            <a:r>
              <a:rPr lang="en-US" b="1" dirty="0"/>
              <a:t>Piano.</a:t>
            </a:r>
          </a:p>
        </p:txBody>
      </p:sp>
    </p:spTree>
    <p:extLst>
      <p:ext uri="{BB962C8B-B14F-4D97-AF65-F5344CB8AC3E}">
        <p14:creationId xmlns:p14="http://schemas.microsoft.com/office/powerpoint/2010/main" val="282568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8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19" y="942834"/>
            <a:ext cx="2319581" cy="41236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41" y="1625908"/>
            <a:ext cx="5835238" cy="2985511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Include your physical address</a:t>
            </a:r>
          </a:p>
          <a:p>
            <a:r>
              <a:rPr lang="en-US" dirty="0">
                <a:latin typeface="+mn-lt"/>
              </a:rPr>
              <a:t>Link to a </a:t>
            </a:r>
            <a:r>
              <a:rPr lang="en-US" b="1" dirty="0">
                <a:latin typeface="+mn-lt"/>
              </a:rPr>
              <a:t>Google </a:t>
            </a:r>
            <a:r>
              <a:rPr lang="en-US" b="1" dirty="0" smtClean="0">
                <a:latin typeface="+mn-lt"/>
              </a:rPr>
              <a:t>Map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Include your phone number</a:t>
            </a:r>
          </a:p>
          <a:p>
            <a:r>
              <a:rPr lang="en-US" dirty="0" smtClean="0">
                <a:latin typeface="+mn-lt"/>
              </a:rPr>
              <a:t>Use the </a:t>
            </a:r>
            <a:r>
              <a:rPr lang="en-US" b="1" dirty="0" err="1" smtClean="0">
                <a:latin typeface="+mn-lt"/>
              </a:rPr>
              <a:t>tel</a:t>
            </a:r>
            <a:r>
              <a:rPr lang="en-US" b="1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 link</a:t>
            </a:r>
          </a:p>
        </p:txBody>
      </p:sp>
      <p:pic>
        <p:nvPicPr>
          <p:cNvPr id="4" name="Picture 3" descr="IMG_88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19" y="942834"/>
            <a:ext cx="2319581" cy="4123699"/>
          </a:xfrm>
          <a:prstGeom prst="rect">
            <a:avLst/>
          </a:prstGeom>
        </p:spPr>
      </p:pic>
      <p:pic>
        <p:nvPicPr>
          <p:cNvPr id="5" name="Picture 4" descr="Screen Shot 2016-01-20 at 6.36.3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13" y="942834"/>
            <a:ext cx="2954395" cy="42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3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97366"/>
            <a:ext cx="9144000" cy="42461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313" y="2587985"/>
            <a:ext cx="8789028" cy="243957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Claim your Business Pages</a:t>
            </a:r>
          </a:p>
          <a:p>
            <a:r>
              <a:rPr lang="en-US" dirty="0" smtClean="0">
                <a:latin typeface="+mn-lt"/>
              </a:rPr>
              <a:t>Link it to a </a:t>
            </a:r>
            <a:r>
              <a:rPr lang="en-US" b="1" dirty="0" smtClean="0">
                <a:latin typeface="+mn-lt"/>
              </a:rPr>
              <a:t>web friendly </a:t>
            </a:r>
            <a:r>
              <a:rPr lang="en-US" dirty="0" smtClean="0">
                <a:latin typeface="+mn-lt"/>
              </a:rPr>
              <a:t>landing page </a:t>
            </a:r>
          </a:p>
          <a:p>
            <a:r>
              <a:rPr lang="en-US" dirty="0" smtClean="0">
                <a:latin typeface="+mn-lt"/>
              </a:rPr>
              <a:t>Give your customers the information they want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981" y="1246108"/>
            <a:ext cx="2838332" cy="984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230" y="704334"/>
            <a:ext cx="2601327" cy="1950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13" y="1222301"/>
            <a:ext cx="2420899" cy="10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7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837006"/>
            <a:ext cx="6484868" cy="3107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nt Billings0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26" y="994520"/>
            <a:ext cx="2092489" cy="232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2407748" y="750907"/>
            <a:ext cx="5025986" cy="703263"/>
            <a:chOff x="2407748" y="750907"/>
            <a:chExt cx="5025986" cy="703263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2785534" y="750907"/>
              <a:ext cx="4648200" cy="703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800" dirty="0">
                  <a:latin typeface="+mn-lt"/>
                  <a:ea typeface="MS PGothic" charset="0"/>
                  <a:cs typeface="MS PGothic" charset="0"/>
                </a:rPr>
                <a:t>/</a:t>
              </a:r>
              <a:r>
                <a:rPr lang="en-US" sz="2800" dirty="0" err="1">
                  <a:latin typeface="+mn-lt"/>
                  <a:ea typeface="MS PGothic" charset="0"/>
                  <a:cs typeface="MS PGothic" charset="0"/>
                </a:rPr>
                <a:t>grantbillings</a:t>
              </a:r>
              <a:endParaRPr lang="en-US" sz="2800" dirty="0">
                <a:latin typeface="+mn-lt"/>
                <a:ea typeface="MS PGothic" charset="0"/>
                <a:cs typeface="MS PGothic" charset="0"/>
              </a:endParaRPr>
            </a:p>
          </p:txBody>
        </p:sp>
        <p:pic>
          <p:nvPicPr>
            <p:cNvPr id="8" name="Picture 18" descr="linkedin (1)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7748" y="1041988"/>
              <a:ext cx="377786" cy="377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2389147" y="2076538"/>
            <a:ext cx="5055280" cy="703263"/>
            <a:chOff x="2389147" y="2076538"/>
            <a:chExt cx="5055280" cy="703263"/>
          </a:xfrm>
        </p:grpSpPr>
        <p:pic>
          <p:nvPicPr>
            <p:cNvPr id="9" name="Picture 21" descr="Twitter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89147" y="2359173"/>
              <a:ext cx="407080" cy="407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2796227" y="2076538"/>
              <a:ext cx="4648200" cy="703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800" dirty="0">
                  <a:latin typeface="+mn-lt"/>
                  <a:ea typeface="MS PGothic" charset="0"/>
                  <a:cs typeface="MS PGothic" charset="0"/>
                </a:rPr>
                <a:t>@</a:t>
              </a:r>
              <a:r>
                <a:rPr lang="en-US" sz="2800" dirty="0" err="1">
                  <a:latin typeface="+mn-lt"/>
                  <a:ea typeface="MS PGothic" charset="0"/>
                  <a:cs typeface="MS PGothic" charset="0"/>
                </a:rPr>
                <a:t>customerwhisper</a:t>
              </a:r>
              <a:endParaRPr lang="en-US" sz="2800" dirty="0">
                <a:latin typeface="+mn-lt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07748" y="1419774"/>
            <a:ext cx="5025986" cy="703263"/>
            <a:chOff x="2407748" y="1419774"/>
            <a:chExt cx="5025986" cy="703263"/>
          </a:xfrm>
        </p:grpSpPr>
        <p:pic>
          <p:nvPicPr>
            <p:cNvPr id="6" name="Picture 15" descr="facebutton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7748" y="1698752"/>
              <a:ext cx="377786" cy="377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2785534" y="1419774"/>
              <a:ext cx="4648200" cy="703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800" dirty="0">
                  <a:latin typeface="+mn-lt"/>
                  <a:ea typeface="MS PGothic" charset="0"/>
                  <a:cs typeface="MS PGothic" charset="0"/>
                </a:rPr>
                <a:t>/grantbillings88 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0827" y="3241043"/>
            <a:ext cx="5212243" cy="780229"/>
            <a:chOff x="110827" y="3241043"/>
            <a:chExt cx="5212243" cy="780229"/>
          </a:xfrm>
        </p:grpSpPr>
        <p:pic>
          <p:nvPicPr>
            <p:cNvPr id="10" name="Picture 1" descr="Email-icon-square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0827" y="3457229"/>
              <a:ext cx="564043" cy="56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674870" y="3241043"/>
              <a:ext cx="4648200" cy="703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800" dirty="0" err="1">
                  <a:latin typeface="+mn-lt"/>
                  <a:ea typeface="MS PGothic" charset="0"/>
                  <a:cs typeface="MS PGothic" charset="0"/>
                </a:rPr>
                <a:t>grant</a:t>
              </a:r>
              <a:r>
                <a:rPr lang="en-US" sz="2800" dirty="0" err="1" smtClean="0">
                  <a:latin typeface="+mn-lt"/>
                  <a:ea typeface="MS PGothic" charset="0"/>
                  <a:cs typeface="MS PGothic" charset="0"/>
                </a:rPr>
                <a:t>@SteinwayNaples.com</a:t>
              </a:r>
              <a:endParaRPr lang="en-US" sz="2800" dirty="0">
                <a:latin typeface="+mn-lt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89147" y="2677000"/>
            <a:ext cx="5044587" cy="703263"/>
            <a:chOff x="2389147" y="2677000"/>
            <a:chExt cx="5044587" cy="703263"/>
          </a:xfrm>
        </p:grpSpPr>
        <p:pic>
          <p:nvPicPr>
            <p:cNvPr id="7" name="Picture 17" descr="Google_plus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89147" y="2961259"/>
              <a:ext cx="396387" cy="39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2785534" y="2677000"/>
              <a:ext cx="4648200" cy="703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800" dirty="0">
                  <a:latin typeface="+mn-lt"/>
                  <a:ea typeface="MS PGothic" charset="0"/>
                  <a:cs typeface="MS PGothic" charset="0"/>
                </a:rPr>
                <a:t>/</a:t>
              </a:r>
              <a:r>
                <a:rPr lang="en-US" sz="2800" dirty="0" err="1" smtClean="0">
                  <a:latin typeface="+mn-lt"/>
                  <a:ea typeface="MS PGothic" charset="0"/>
                  <a:cs typeface="MS PGothic" charset="0"/>
                </a:rPr>
                <a:t>grantbillings</a:t>
              </a:r>
              <a:endParaRPr lang="en-US" sz="2800" dirty="0">
                <a:latin typeface="+mn-lt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668000" y="1600200"/>
            <a:ext cx="3530600" cy="3302000"/>
            <a:chOff x="10668000" y="1600200"/>
            <a:chExt cx="3530600" cy="3302000"/>
          </a:xfrm>
        </p:grpSpPr>
        <p:sp>
          <p:nvSpPr>
            <p:cNvPr id="17" name="TextBox 16"/>
            <p:cNvSpPr txBox="1"/>
            <p:nvPr/>
          </p:nvSpPr>
          <p:spPr>
            <a:xfrm>
              <a:off x="10668000" y="1600200"/>
              <a:ext cx="34142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“Start Being Social” </a:t>
              </a:r>
            </a:p>
            <a:p>
              <a:pPr algn="r"/>
              <a:r>
                <a:rPr lang="en-US" dirty="0" smtClean="0"/>
                <a:t>Music </a:t>
              </a:r>
              <a:r>
                <a:rPr lang="en-US" dirty="0" err="1" smtClean="0"/>
                <a:t>Inc</a:t>
              </a:r>
              <a:r>
                <a:rPr lang="en-US" dirty="0" smtClean="0"/>
                <a:t>, June 2013</a:t>
              </a:r>
              <a:endParaRPr lang="en-US" dirty="0"/>
            </a:p>
          </p:txBody>
        </p:sp>
        <p:pic>
          <p:nvPicPr>
            <p:cNvPr id="18" name="Picture 17" descr="Start Being Social Shortcut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8600" y="2362200"/>
              <a:ext cx="2540000" cy="254000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384176" y="71545"/>
            <a:ext cx="2687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Thank you!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826" y="1244304"/>
            <a:ext cx="88744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latin typeface="Helvetica"/>
                <a:cs typeface="Helvetica"/>
              </a:rPr>
              <a:t>The </a:t>
            </a:r>
            <a:endParaRPr lang="en-US" sz="5400" b="1" dirty="0" smtClean="0">
              <a:latin typeface="Helvetica"/>
              <a:cs typeface="Helvetica"/>
            </a:endParaRPr>
          </a:p>
          <a:p>
            <a:pPr algn="r"/>
            <a:r>
              <a:rPr lang="en-US" sz="5400" b="1" dirty="0" smtClean="0">
                <a:latin typeface="Helvetica"/>
                <a:cs typeface="Helvetica"/>
              </a:rPr>
              <a:t>Mobile </a:t>
            </a:r>
          </a:p>
          <a:p>
            <a:pPr algn="r"/>
            <a:r>
              <a:rPr lang="en-US" sz="5400" b="1" dirty="0" smtClean="0">
                <a:latin typeface="Helvetica"/>
                <a:cs typeface="Helvetica"/>
              </a:rPr>
              <a:t>Web</a:t>
            </a:r>
            <a:endParaRPr lang="en-US" sz="5400" b="1" dirty="0" smtClean="0">
              <a:latin typeface="Helvetica"/>
              <a:cs typeface="Helvetica"/>
            </a:endParaRPr>
          </a:p>
          <a:p>
            <a:pPr algn="r"/>
            <a:endParaRPr lang="en-US" sz="3200" dirty="0" smtClean="0">
              <a:latin typeface="Helvetica Neue Light"/>
              <a:cs typeface="Helvetica Neue Light"/>
            </a:endParaRPr>
          </a:p>
          <a:p>
            <a:pPr algn="r"/>
            <a:r>
              <a:rPr lang="en-US" sz="4000" dirty="0" smtClean="0">
                <a:latin typeface="Helvetica Neue Light"/>
                <a:cs typeface="Helvetica Neue Light"/>
              </a:rPr>
              <a:t>Get </a:t>
            </a:r>
            <a:r>
              <a:rPr lang="en-US" sz="4000" dirty="0" smtClean="0">
                <a:latin typeface="Helvetica Neue Light"/>
                <a:cs typeface="Helvetica Neue Light"/>
              </a:rPr>
              <a:t>Into Your Customers’ </a:t>
            </a:r>
            <a:r>
              <a:rPr lang="en-US" sz="4000" dirty="0" smtClean="0">
                <a:latin typeface="Helvetica Neue Light"/>
                <a:cs typeface="Helvetica Neue Light"/>
              </a:rPr>
              <a:t>Pockets</a:t>
            </a:r>
          </a:p>
        </p:txBody>
      </p:sp>
    </p:spTree>
    <p:extLst>
      <p:ext uri="{BB962C8B-B14F-4D97-AF65-F5344CB8AC3E}">
        <p14:creationId xmlns:p14="http://schemas.microsoft.com/office/powerpoint/2010/main" val="282096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ppctn7y-14023983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7430"/>
            <a:ext cx="6449449" cy="4306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1" y="1251824"/>
            <a:ext cx="7797629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latin typeface="Helvetica"/>
                <a:cs typeface="Helvetica"/>
              </a:rPr>
              <a:t>The </a:t>
            </a:r>
            <a:endParaRPr lang="en-US" sz="5400" b="1" dirty="0" smtClean="0">
              <a:latin typeface="Helvetica"/>
              <a:cs typeface="Helvetica"/>
            </a:endParaRPr>
          </a:p>
          <a:p>
            <a:pPr algn="r"/>
            <a:r>
              <a:rPr lang="en-US" sz="5400" b="1" dirty="0" smtClean="0">
                <a:latin typeface="Helvetica"/>
                <a:cs typeface="Helvetica"/>
              </a:rPr>
              <a:t>Mobile </a:t>
            </a:r>
          </a:p>
          <a:p>
            <a:pPr algn="r"/>
            <a:r>
              <a:rPr lang="en-US" sz="5400" b="1" dirty="0" smtClean="0">
                <a:latin typeface="Helvetica"/>
                <a:cs typeface="Helvetica"/>
              </a:rPr>
              <a:t>Web</a:t>
            </a:r>
            <a:endParaRPr lang="en-US" sz="5400" b="1" dirty="0" smtClean="0">
              <a:latin typeface="Helvetica"/>
              <a:cs typeface="Helvetica"/>
            </a:endParaRPr>
          </a:p>
          <a:p>
            <a:pPr algn="r"/>
            <a:endParaRPr lang="en-US" sz="1600" dirty="0" smtClean="0">
              <a:latin typeface="Helvetica Neue Light"/>
              <a:cs typeface="Helvetica Neue Light"/>
            </a:endParaRPr>
          </a:p>
          <a:p>
            <a:pPr algn="r"/>
            <a:r>
              <a:rPr lang="en-US" sz="2400" dirty="0" smtClean="0">
                <a:latin typeface="Helvetica Neue Light"/>
                <a:cs typeface="Helvetica Neue Light"/>
              </a:rPr>
              <a:t>Get </a:t>
            </a:r>
            <a:r>
              <a:rPr lang="en-US" sz="2400" dirty="0" smtClean="0">
                <a:latin typeface="Helvetica Neue Light"/>
                <a:cs typeface="Helvetica Neue Light"/>
              </a:rPr>
              <a:t>Into Your Customers’ </a:t>
            </a:r>
            <a:r>
              <a:rPr lang="en-US" sz="2400" dirty="0" smtClean="0">
                <a:latin typeface="Helvetica Neue Light"/>
                <a:cs typeface="Helvetica Neue Light"/>
              </a:rPr>
              <a:t>Pockets</a:t>
            </a:r>
          </a:p>
          <a:p>
            <a:pPr algn="r"/>
            <a:endParaRPr lang="en-US" sz="800" i="1" dirty="0" smtClean="0">
              <a:latin typeface="Helvetica Neue Light"/>
              <a:cs typeface="Helvetica Neue Light"/>
            </a:endParaRPr>
          </a:p>
          <a:p>
            <a:pPr algn="r"/>
            <a:r>
              <a:rPr lang="en-US" sz="2400" i="1" dirty="0" smtClean="0">
                <a:latin typeface="Helvetica Neue Light"/>
                <a:cs typeface="Helvetica Neue Light"/>
              </a:rPr>
              <a:t>Grant Billings</a:t>
            </a:r>
            <a:endParaRPr lang="en-US" sz="2400" i="1" dirty="0">
              <a:latin typeface="Helvetica Neue Light"/>
              <a:cs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51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ppctn7y-14023983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7430"/>
            <a:ext cx="6449449" cy="4306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1" y="1251824"/>
            <a:ext cx="7797629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latin typeface="Helvetica"/>
                <a:cs typeface="Helvetica"/>
              </a:rPr>
              <a:t>The </a:t>
            </a:r>
            <a:endParaRPr lang="en-US" sz="5400" b="1" dirty="0" smtClean="0">
              <a:latin typeface="Helvetica"/>
              <a:cs typeface="Helvetica"/>
            </a:endParaRPr>
          </a:p>
          <a:p>
            <a:pPr algn="r"/>
            <a:r>
              <a:rPr lang="en-US" sz="5400" b="1" dirty="0" smtClean="0">
                <a:latin typeface="Helvetica"/>
                <a:cs typeface="Helvetica"/>
              </a:rPr>
              <a:t>Mobile </a:t>
            </a:r>
          </a:p>
          <a:p>
            <a:pPr algn="r"/>
            <a:r>
              <a:rPr lang="en-US" sz="5400" b="1" dirty="0" smtClean="0">
                <a:latin typeface="Helvetica"/>
                <a:cs typeface="Helvetica"/>
              </a:rPr>
              <a:t>Web</a:t>
            </a:r>
            <a:endParaRPr lang="en-US" sz="5400" b="1" dirty="0" smtClean="0">
              <a:latin typeface="Helvetica"/>
              <a:cs typeface="Helvetica"/>
            </a:endParaRPr>
          </a:p>
          <a:p>
            <a:pPr algn="r"/>
            <a:endParaRPr lang="en-US" sz="1600" dirty="0" smtClean="0">
              <a:latin typeface="Helvetica Neue Light"/>
              <a:cs typeface="Helvetica Neue Light"/>
            </a:endParaRPr>
          </a:p>
          <a:p>
            <a:pPr algn="r"/>
            <a:r>
              <a:rPr lang="en-US" sz="2400" dirty="0" smtClean="0">
                <a:latin typeface="Helvetica Neue Light"/>
                <a:cs typeface="Helvetica Neue Light"/>
              </a:rPr>
              <a:t>Get </a:t>
            </a:r>
            <a:r>
              <a:rPr lang="en-US" sz="2400" dirty="0" smtClean="0">
                <a:latin typeface="Helvetica Neue Light"/>
                <a:cs typeface="Helvetica Neue Light"/>
              </a:rPr>
              <a:t>Into Your Customers’ </a:t>
            </a:r>
            <a:r>
              <a:rPr lang="en-US" sz="2400" dirty="0" smtClean="0">
                <a:latin typeface="Helvetica Neue Light"/>
                <a:cs typeface="Helvetica Neue Light"/>
              </a:rPr>
              <a:t>Pockets</a:t>
            </a:r>
          </a:p>
          <a:p>
            <a:pPr algn="r"/>
            <a:endParaRPr lang="en-US" sz="800" i="1" dirty="0" smtClean="0">
              <a:latin typeface="Helvetica Neue Light"/>
              <a:cs typeface="Helvetica Neue Light"/>
            </a:endParaRPr>
          </a:p>
          <a:p>
            <a:pPr algn="r"/>
            <a:r>
              <a:rPr lang="en-US" sz="2400" i="1" dirty="0" smtClean="0">
                <a:latin typeface="Helvetica Neue Light"/>
                <a:cs typeface="Helvetica Neue Light"/>
              </a:rPr>
              <a:t>Grant Billings</a:t>
            </a:r>
            <a:endParaRPr lang="en-US" sz="2400" i="1" dirty="0">
              <a:latin typeface="Helvetica Neue Light"/>
              <a:cs typeface="Helvetica Neue Ligh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99" y="863142"/>
            <a:ext cx="7618251" cy="42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3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-Internet-Trends-Mary-Meeker-2015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72" y="856720"/>
            <a:ext cx="5651304" cy="42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7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9583"/>
            <a:ext cx="4922539" cy="42439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2918" y="1272171"/>
            <a:ext cx="624416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“If you're </a:t>
            </a:r>
            <a:r>
              <a:rPr lang="en-US" sz="2800" dirty="0"/>
              <a:t>not able to reach your audience </a:t>
            </a:r>
            <a:endParaRPr lang="en-US" sz="2800" dirty="0" smtClean="0"/>
          </a:p>
          <a:p>
            <a:pPr algn="r"/>
            <a:r>
              <a:rPr lang="en-US" sz="2800" dirty="0" smtClean="0"/>
              <a:t>through </a:t>
            </a:r>
            <a:r>
              <a:rPr lang="en-US" sz="2800" b="1" dirty="0"/>
              <a:t>mobile search </a:t>
            </a:r>
            <a:r>
              <a:rPr lang="en-US" sz="2800" dirty="0"/>
              <a:t>or display, </a:t>
            </a:r>
            <a:endParaRPr lang="en-US" sz="2800" dirty="0" smtClean="0"/>
          </a:p>
          <a:p>
            <a:pPr algn="r"/>
            <a:r>
              <a:rPr lang="en-US" sz="2800" dirty="0" smtClean="0"/>
              <a:t>or </a:t>
            </a:r>
            <a:r>
              <a:rPr lang="en-US" sz="2800" dirty="0"/>
              <a:t>you're not providing a </a:t>
            </a:r>
            <a:endParaRPr lang="en-US" sz="2800" dirty="0" smtClean="0"/>
          </a:p>
          <a:p>
            <a:pPr algn="r"/>
            <a:r>
              <a:rPr lang="en-US" sz="2800" b="1" dirty="0" smtClean="0"/>
              <a:t>satisfactory</a:t>
            </a:r>
            <a:r>
              <a:rPr lang="en-US" sz="2800" dirty="0" smtClean="0"/>
              <a:t> </a:t>
            </a:r>
            <a:r>
              <a:rPr lang="en-US" sz="2800" b="1" dirty="0"/>
              <a:t>mobile experience </a:t>
            </a:r>
            <a:endParaRPr lang="en-US" sz="2800" b="1" dirty="0" smtClean="0"/>
          </a:p>
          <a:p>
            <a:pPr algn="r"/>
            <a:r>
              <a:rPr lang="en-US" sz="2800" dirty="0" smtClean="0"/>
              <a:t>you </a:t>
            </a:r>
            <a:r>
              <a:rPr lang="en-US" sz="2800" dirty="0"/>
              <a:t>will miss </a:t>
            </a:r>
            <a:r>
              <a:rPr lang="en-US" sz="2800" dirty="0" smtClean="0"/>
              <a:t>out.”</a:t>
            </a:r>
          </a:p>
          <a:p>
            <a:pPr algn="r"/>
            <a:endParaRPr lang="en-US" sz="2800" dirty="0" smtClean="0"/>
          </a:p>
          <a:p>
            <a:pPr algn="r"/>
            <a:r>
              <a:rPr lang="en-US" sz="2000" i="1" dirty="0" smtClean="0"/>
              <a:t>- Dave Chaffey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922236" y="4567331"/>
            <a:ext cx="3028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http://</a:t>
            </a:r>
            <a:r>
              <a:rPr lang="en-US" sz="1400" dirty="0" err="1" smtClean="0"/>
              <a:t>www.smartinsights.com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799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974935" y="2156331"/>
            <a:ext cx="1527394" cy="1436568"/>
            <a:chOff x="716762" y="2138171"/>
            <a:chExt cx="1527394" cy="14365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762" y="2138171"/>
              <a:ext cx="1524000" cy="889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6762" y="3205407"/>
              <a:ext cx="1527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1,100,000,000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0" y="2138171"/>
            <a:ext cx="1524000" cy="1454728"/>
            <a:chOff x="3810000" y="2138171"/>
            <a:chExt cx="1524000" cy="14547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0" y="2138171"/>
              <a:ext cx="1524000" cy="889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905089" y="3223567"/>
              <a:ext cx="1352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350,000,000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1432" y="2156331"/>
            <a:ext cx="1524000" cy="1445041"/>
            <a:chOff x="6831540" y="2138171"/>
            <a:chExt cx="1524000" cy="14450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31540" y="2138171"/>
              <a:ext cx="1524000" cy="889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44012" y="3213880"/>
              <a:ext cx="1352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300,000,000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3153" y="4239738"/>
            <a:ext cx="4431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http://</a:t>
            </a:r>
            <a:r>
              <a:rPr lang="en-US" sz="1400" dirty="0" err="1"/>
              <a:t>www.ebizmba.com</a:t>
            </a:r>
            <a:r>
              <a:rPr lang="en-US" sz="1400" dirty="0"/>
              <a:t>/articles/search-engines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53" y="4567331"/>
            <a:ext cx="4493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http://</a:t>
            </a:r>
            <a:r>
              <a:rPr lang="en-US" sz="1400" dirty="0" err="1"/>
              <a:t>www.levyonline.com</a:t>
            </a:r>
            <a:r>
              <a:rPr lang="en-US" sz="1400" dirty="0"/>
              <a:t>/seo-bing-yahoo-2015/</a:t>
            </a:r>
          </a:p>
        </p:txBody>
      </p:sp>
    </p:spTree>
    <p:extLst>
      <p:ext uri="{BB962C8B-B14F-4D97-AF65-F5344CB8AC3E}">
        <p14:creationId xmlns:p14="http://schemas.microsoft.com/office/powerpoint/2010/main" val="346656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07550" y="4700579"/>
            <a:ext cx="5257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https://</a:t>
            </a:r>
            <a:r>
              <a:rPr lang="en-US" sz="1400" dirty="0" err="1"/>
              <a:t>support.google.com</a:t>
            </a:r>
            <a:r>
              <a:rPr lang="en-US" sz="1400" dirty="0"/>
              <a:t>/</a:t>
            </a:r>
            <a:r>
              <a:rPr lang="en-US" sz="1400" dirty="0" err="1"/>
              <a:t>adsense</a:t>
            </a:r>
            <a:r>
              <a:rPr lang="en-US" sz="1400" dirty="0"/>
              <a:t>/answer/6196932?hl=en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5375"/>
            <a:ext cx="3205905" cy="1335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5361"/>
            <a:ext cx="3205905" cy="13357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7128"/>
            <a:ext cx="3205905" cy="13357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2562"/>
            <a:ext cx="3205905" cy="133579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61550" y="1261357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smtClean="0"/>
              <a:t>“Google </a:t>
            </a:r>
            <a:r>
              <a:rPr lang="en-US" sz="4000" dirty="0"/>
              <a:t>Search will be expanding its use of mobile-friendliness as a ranking signal</a:t>
            </a:r>
            <a:r>
              <a:rPr lang="en-US" sz="4000" dirty="0" smtClean="0"/>
              <a:t>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058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+mn-lt"/>
              </a:rPr>
              <a:t>https://www.google.com</a:t>
            </a:r>
            <a:r>
              <a:rPr lang="en-US" sz="4400" b="1" dirty="0" smtClean="0">
                <a:latin typeface="+mn-lt"/>
              </a:rPr>
              <a:t>/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+mn-lt"/>
              </a:rPr>
              <a:t>webmasters/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+mn-lt"/>
              </a:rPr>
              <a:t>tools/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+mn-lt"/>
              </a:rPr>
              <a:t>mobile</a:t>
            </a:r>
            <a:r>
              <a:rPr lang="en-US" sz="4400" b="1" dirty="0">
                <a:latin typeface="+mn-lt"/>
              </a:rPr>
              <a:t>-friendly/</a:t>
            </a:r>
          </a:p>
        </p:txBody>
      </p:sp>
    </p:spTree>
    <p:extLst>
      <p:ext uri="{BB962C8B-B14F-4D97-AF65-F5344CB8AC3E}">
        <p14:creationId xmlns:p14="http://schemas.microsoft.com/office/powerpoint/2010/main" val="131527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836" y="1077642"/>
            <a:ext cx="340558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Claim your </a:t>
            </a:r>
          </a:p>
          <a:p>
            <a:r>
              <a:rPr lang="en-US" sz="2800" dirty="0" smtClean="0"/>
              <a:t>Google My Business and Bing Places for Business Pages</a:t>
            </a:r>
          </a:p>
          <a:p>
            <a:endParaRPr lang="en-US" sz="2800" dirty="0"/>
          </a:p>
          <a:p>
            <a:pPr algn="ctr"/>
            <a:r>
              <a:rPr lang="en-US" sz="2800" dirty="0" err="1"/>
              <a:t>b</a:t>
            </a:r>
            <a:r>
              <a:rPr lang="en-US" sz="2800" dirty="0" err="1" smtClean="0"/>
              <a:t>ingplaces.com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/>
              <a:t>g</a:t>
            </a:r>
            <a:r>
              <a:rPr lang="en-US" sz="2800" dirty="0" err="1" smtClean="0"/>
              <a:t>oogle.com</a:t>
            </a:r>
            <a:r>
              <a:rPr lang="en-US" sz="2800" dirty="0" smtClean="0"/>
              <a:t>/business</a:t>
            </a:r>
            <a:endParaRPr lang="en-US" sz="2800" dirty="0"/>
          </a:p>
        </p:txBody>
      </p:sp>
      <p:pic>
        <p:nvPicPr>
          <p:cNvPr id="5" name="Picture 4" descr="IMG_88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83" y="885109"/>
            <a:ext cx="2352051" cy="41814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IMG_88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51" y="885109"/>
            <a:ext cx="2352051" cy="41814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Free-10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20" y="0"/>
            <a:ext cx="76562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4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4535</TotalTime>
  <Words>770</Words>
  <Application>Microsoft Macintosh PowerPoint</Application>
  <PresentationFormat>On-screen Show (16:9)</PresentationFormat>
  <Paragraphs>125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Grant Billings</cp:lastModifiedBy>
  <cp:revision>50</cp:revision>
  <dcterms:created xsi:type="dcterms:W3CDTF">2011-12-21T23:54:18Z</dcterms:created>
  <dcterms:modified xsi:type="dcterms:W3CDTF">2016-01-21T17:28:29Z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2A944515-6EB9-4683-AB0C-7C60202913F1</vt:lpwstr>
  </property>
  <property fmtid="{D5CDD505-2E9C-101B-9397-08002B2CF9AE}" pid="3" name="ArticulatePath">
    <vt:lpwstr>NS15 NAMMU PowerPoint 16x9 Template</vt:lpwstr>
  </property>
</Properties>
</file>