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5" r:id="rId5"/>
    <p:sldId id="258" r:id="rId6"/>
    <p:sldId id="266" r:id="rId7"/>
    <p:sldId id="267" r:id="rId8"/>
    <p:sldId id="260" r:id="rId9"/>
    <p:sldId id="261" r:id="rId10"/>
    <p:sldId id="262" r:id="rId11"/>
    <p:sldId id="263" r:id="rId12"/>
    <p:sldId id="264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90" r:id="rId30"/>
    <p:sldId id="291" r:id="rId31"/>
    <p:sldId id="286" r:id="rId32"/>
    <p:sldId id="285" r:id="rId33"/>
    <p:sldId id="287" r:id="rId34"/>
    <p:sldId id="288" r:id="rId35"/>
    <p:sldId id="289" r:id="rId36"/>
    <p:sldId id="293" r:id="rId37"/>
    <p:sldId id="292" r:id="rId38"/>
    <p:sldId id="294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0" autoAdjust="0"/>
    <p:restoredTop sz="93567" autoAdjust="0"/>
  </p:normalViewPr>
  <p:slideViewPr>
    <p:cSldViewPr snapToGrid="0" snapToObjects="1">
      <p:cViewPr>
        <p:scale>
          <a:sx n="130" d="100"/>
          <a:sy n="130" d="100"/>
        </p:scale>
        <p:origin x="-408" y="-1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1/16/15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rapeak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apeak.com/" TargetMode="Externa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880"/>
            <a:ext cx="9192257" cy="5178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87040"/>
            <a:ext cx="9192257" cy="2156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6430" y="2987040"/>
            <a:ext cx="79111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10 Commandments 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of </a:t>
            </a:r>
          </a:p>
          <a:p>
            <a:pPr algn="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elling on Amazon &amp; eBay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0" y="923330"/>
            <a:ext cx="4012176" cy="400426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BUNDLE</a:t>
            </a:r>
          </a:p>
          <a:p>
            <a:r>
              <a:rPr lang="en-US" dirty="0" smtClean="0"/>
              <a:t>Create packages that provide solutions to people</a:t>
            </a:r>
          </a:p>
          <a:p>
            <a:r>
              <a:rPr lang="en-US" dirty="0" smtClean="0"/>
              <a:t>Pricing concerns usually on product, not the free accessories.</a:t>
            </a:r>
          </a:p>
          <a:p>
            <a:pPr lvl="1"/>
            <a:r>
              <a:rPr lang="en-US" dirty="0" smtClean="0"/>
              <a:t>Which would you buy?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#8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7276" y="796330"/>
            <a:ext cx="4966724" cy="230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0419" y="3098800"/>
            <a:ext cx="3591881" cy="199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9701"/>
            <a:ext cx="8229600" cy="35661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+ You ship to a U.S. eBay shipping center</a:t>
            </a:r>
          </a:p>
          <a:p>
            <a:pPr>
              <a:buNone/>
            </a:pPr>
            <a:r>
              <a:rPr lang="en-US" dirty="0" smtClean="0"/>
              <a:t>+ There is no fee to join the Global Shipping Program.</a:t>
            </a:r>
          </a:p>
          <a:p>
            <a:pPr>
              <a:buNone/>
            </a:pPr>
            <a:r>
              <a:rPr lang="en-US" dirty="0" smtClean="0"/>
              <a:t>+ If the tracking shows acceptance at the U.S. shipping center of four days or less from the date of buyer payment, you'll get an automatic five-star detailed seller rating for ship time.</a:t>
            </a:r>
          </a:p>
          <a:p>
            <a:pPr>
              <a:buNone/>
            </a:pPr>
            <a:r>
              <a:rPr lang="en-US" dirty="0" smtClean="0"/>
              <a:t>+ Offer free domestic shipping to get an automatic five-star detailed seller rating for shipping cost.</a:t>
            </a:r>
          </a:p>
          <a:p>
            <a:pPr>
              <a:buNone/>
            </a:pPr>
            <a:r>
              <a:rPr lang="en-US" dirty="0" smtClean="0"/>
              <a:t>- Prices appear higher to overseas customers since the prices include all import fees</a:t>
            </a:r>
          </a:p>
          <a:p>
            <a:pPr>
              <a:buNone/>
            </a:pPr>
            <a:r>
              <a:rPr lang="en-US" dirty="0" smtClean="0"/>
              <a:t>+ Removes the option to “Mark the value as $5”</a:t>
            </a:r>
          </a:p>
          <a:p>
            <a:pPr>
              <a:buNone/>
            </a:pPr>
            <a:r>
              <a:rPr lang="en-US" dirty="0" smtClean="0"/>
              <a:t>+ Completely out of your hands once it gets to shipping center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#7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7701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Use eBay Global Shipping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2763" y="1440770"/>
            <a:ext cx="6041237" cy="345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2997200" cy="32830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Selling Manager Pro is a subscription in addition to your store subscription</a:t>
            </a:r>
          </a:p>
          <a:p>
            <a:r>
              <a:rPr lang="en-US" dirty="0" smtClean="0"/>
              <a:t>$15.99/mo or free with Premium or better eBay store 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#6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obtain Selling Manager Pro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587" y="1440769"/>
            <a:ext cx="6505413" cy="370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3149600" cy="3436031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en-US" dirty="0" smtClean="0"/>
              <a:t>Buy it Now</a:t>
            </a:r>
          </a:p>
          <a:p>
            <a:pPr marL="914400" lvl="1" indent="-514350"/>
            <a:r>
              <a:rPr lang="en-US" dirty="0" smtClean="0"/>
              <a:t>Great for commodity items</a:t>
            </a:r>
          </a:p>
          <a:p>
            <a:pPr marL="914400" lvl="1" indent="-514350"/>
            <a:r>
              <a:rPr lang="en-US" dirty="0" smtClean="0"/>
              <a:t>Great for turning “regular” stock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pick a great selling strategy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7209" y="1288369"/>
            <a:ext cx="5296791" cy="27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4229100" cy="3702731"/>
          </a:xfrm>
        </p:spPr>
        <p:txBody>
          <a:bodyPr>
            <a:normAutofit fontScale="77500" lnSpcReduction="20000"/>
          </a:bodyPr>
          <a:lstStyle/>
          <a:p>
            <a:pPr marL="514350" indent="-514350"/>
            <a:r>
              <a:rPr lang="en-US" dirty="0" smtClean="0"/>
              <a:t>Buy it Now with Best Offer</a:t>
            </a:r>
          </a:p>
          <a:p>
            <a:pPr marL="914400" lvl="1" indent="-514350"/>
            <a:r>
              <a:rPr lang="en-US" dirty="0" smtClean="0"/>
              <a:t>Customers will send in offers and you decide</a:t>
            </a:r>
          </a:p>
          <a:p>
            <a:pPr marL="914400" lvl="1" indent="-514350"/>
            <a:r>
              <a:rPr lang="en-US" dirty="0" smtClean="0"/>
              <a:t>Watch the small print … they may sneak in “free shipping” as part of the deal</a:t>
            </a:r>
          </a:p>
          <a:p>
            <a:pPr marL="914400" lvl="1" indent="-514350"/>
            <a:r>
              <a:rPr lang="en-US" dirty="0" smtClean="0"/>
              <a:t>Great if something doesn’t have a fixed price or isn’t getting interest on eBay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pick a great selling strategy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3149600" cy="3702731"/>
          </a:xfrm>
        </p:spPr>
        <p:txBody>
          <a:bodyPr>
            <a:normAutofit fontScale="92500" lnSpcReduction="20000"/>
          </a:bodyPr>
          <a:lstStyle/>
          <a:p>
            <a:pPr marL="514350" indent="-514350"/>
            <a:r>
              <a:rPr lang="en-US" dirty="0" smtClean="0"/>
              <a:t>Auction with reserve / or high start price</a:t>
            </a:r>
          </a:p>
          <a:p>
            <a:pPr marL="914400" lvl="1" indent="-514350"/>
            <a:r>
              <a:rPr lang="en-US" dirty="0" smtClean="0"/>
              <a:t>Know what you want for an item?  Start it there</a:t>
            </a:r>
          </a:p>
          <a:p>
            <a:pPr marL="914400" lvl="1" indent="-514350"/>
            <a:r>
              <a:rPr lang="en-US" dirty="0" smtClean="0"/>
              <a:t>All auctions should end on a weekend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pick a great selling strategy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237" y="1440768"/>
            <a:ext cx="6011763" cy="306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8731" y="1440770"/>
            <a:ext cx="5305268" cy="270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440769"/>
            <a:ext cx="3672417" cy="3702731"/>
          </a:xfrm>
        </p:spPr>
        <p:txBody>
          <a:bodyPr>
            <a:normAutofit fontScale="85000" lnSpcReduction="10000"/>
          </a:bodyPr>
          <a:lstStyle/>
          <a:p>
            <a:pPr marL="514350" indent="-514350"/>
            <a:r>
              <a:rPr lang="en-US" dirty="0" smtClean="0"/>
              <a:t>Straight-up Auction</a:t>
            </a:r>
          </a:p>
          <a:p>
            <a:pPr marL="914400" lvl="1" indent="-514350"/>
            <a:r>
              <a:rPr lang="en-US" dirty="0" smtClean="0"/>
              <a:t>Market will dictate what it’s worth</a:t>
            </a:r>
          </a:p>
          <a:p>
            <a:pPr marL="1314450" lvl="2" indent="-514350"/>
            <a:r>
              <a:rPr lang="en-US" dirty="0" smtClean="0"/>
              <a:t>Pro … sometimes it goes for more than you expect</a:t>
            </a:r>
          </a:p>
          <a:p>
            <a:pPr marL="1314450" lvl="2" indent="-514350"/>
            <a:r>
              <a:rPr lang="en-US" dirty="0" smtClean="0"/>
              <a:t>Con … sometimes it goes for a song</a:t>
            </a:r>
          </a:p>
          <a:p>
            <a:pPr marL="914400" lvl="1" indent="-514350"/>
            <a:r>
              <a:rPr lang="en-US" dirty="0" smtClean="0"/>
              <a:t>All auctions should end on a weekend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pick a great selling strategy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4216400" cy="3702731"/>
          </a:xfrm>
        </p:spPr>
        <p:txBody>
          <a:bodyPr>
            <a:normAutofit fontScale="92500" lnSpcReduction="20000"/>
          </a:bodyPr>
          <a:lstStyle/>
          <a:p>
            <a:pPr marL="514350" indent="-514350"/>
            <a:r>
              <a:rPr lang="en-US" dirty="0" smtClean="0"/>
              <a:t>They don’t sell to your customers  </a:t>
            </a:r>
          </a:p>
          <a:p>
            <a:pPr marL="514350" indent="-514350"/>
            <a:r>
              <a:rPr lang="en-US" dirty="0" smtClean="0"/>
              <a:t>They are attempting to be more seller-friendly</a:t>
            </a:r>
          </a:p>
          <a:p>
            <a:pPr marL="514350" indent="-514350"/>
            <a:r>
              <a:rPr lang="en-US" dirty="0" smtClean="0"/>
              <a:t>Site is somewhat clunky</a:t>
            </a:r>
          </a:p>
          <a:p>
            <a:pPr marL="914400" lvl="1" indent="-514350"/>
            <a:r>
              <a:rPr lang="en-US" dirty="0" smtClean="0"/>
              <a:t>Buying postage from eBay is helpful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#4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Know that eBay is trying to help you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6534" y="1440769"/>
            <a:ext cx="4093316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3094" y="1440768"/>
            <a:ext cx="5250906" cy="349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4216400" cy="3702731"/>
          </a:xfrm>
        </p:spPr>
        <p:txBody>
          <a:bodyPr>
            <a:normAutofit fontScale="85000" lnSpcReduction="10000"/>
          </a:bodyPr>
          <a:lstStyle/>
          <a:p>
            <a:pPr marL="514350" indent="-514350"/>
            <a:r>
              <a:rPr lang="en-US" dirty="0" smtClean="0"/>
              <a:t>Customize your “look” by adding logos</a:t>
            </a:r>
          </a:p>
          <a:p>
            <a:pPr marL="914400" lvl="1" indent="-514350"/>
            <a:r>
              <a:rPr lang="en-US" dirty="0" smtClean="0"/>
              <a:t>Host them on Imgur or </a:t>
            </a:r>
            <a:r>
              <a:rPr lang="en-US" dirty="0" err="1" smtClean="0"/>
              <a:t>Photobucket</a:t>
            </a:r>
            <a:r>
              <a:rPr lang="en-US" dirty="0" smtClean="0"/>
              <a:t>, then paste the graphics link into the html when creating your listing. </a:t>
            </a:r>
          </a:p>
          <a:p>
            <a:pPr marL="914400" lvl="1" indent="-514350"/>
            <a:r>
              <a:rPr lang="en-US" dirty="0" smtClean="0"/>
              <a:t>Use this as a template, then edit as needed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#3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Create Thy identity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8120" y="1910670"/>
            <a:ext cx="3686580" cy="211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5473700" cy="370273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Top Rated Plus seal displayed prominently</a:t>
            </a:r>
          </a:p>
          <a:p>
            <a:r>
              <a:rPr lang="en-US" dirty="0" smtClean="0"/>
              <a:t>A 20% discount on final value fees. (This applies to the final item price only, not to shipping charges)</a:t>
            </a:r>
          </a:p>
          <a:p>
            <a:r>
              <a:rPr lang="en-US" dirty="0" smtClean="0"/>
              <a:t>An additional 5% discount on final value fees (final item price only) on eligible Top Rated Plus listings that offer extended holiday returns for transactions from November 1 through December 31</a:t>
            </a:r>
          </a:p>
          <a:p>
            <a:r>
              <a:rPr lang="en-US" dirty="0" smtClean="0"/>
              <a:t>Improved search standing</a:t>
            </a:r>
          </a:p>
          <a:p>
            <a:r>
              <a:rPr lang="en-US" dirty="0" smtClean="0"/>
              <a:t>USPS Commercial Plus pricing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#2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Covet Top Rated + Status 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6628580" y="1754327"/>
            <a:ext cx="2515419" cy="144607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" y="1005840"/>
            <a:ext cx="49060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Neue Light"/>
                <a:cs typeface="Helvetica Neue Light"/>
              </a:rPr>
              <a:t>Not from those famous books, </a:t>
            </a:r>
          </a:p>
          <a:p>
            <a:r>
              <a:rPr lang="en-US" sz="4000" dirty="0" smtClean="0">
                <a:latin typeface="Helvetica Neue Light"/>
                <a:cs typeface="Helvetica Neue Light"/>
              </a:rPr>
              <a:t>but from</a:t>
            </a: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endParaRPr lang="en-US" sz="2400" dirty="0" smtClean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Instrumental Music Center, Tucson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Leslie </a:t>
            </a:r>
            <a:r>
              <a:rPr lang="en-US" sz="2400" dirty="0" err="1" smtClean="0">
                <a:latin typeface="Helvetica Neue Light"/>
                <a:cs typeface="Helvetica Neue Light"/>
              </a:rPr>
              <a:t>Faltin</a:t>
            </a:r>
            <a:r>
              <a:rPr lang="en-US" sz="2400" dirty="0" smtClean="0">
                <a:latin typeface="Helvetica Neue Light"/>
                <a:cs typeface="Helvetica Neue Light"/>
              </a:rPr>
              <a:t>, </a:t>
            </a:r>
            <a:r>
              <a:rPr lang="en-US" sz="2400" dirty="0">
                <a:latin typeface="Helvetica Neue Light"/>
                <a:cs typeface="Helvetica Neue Light"/>
              </a:rPr>
              <a:t>C</a:t>
            </a:r>
            <a:r>
              <a:rPr lang="en-US" sz="2400" dirty="0" smtClean="0">
                <a:latin typeface="Helvetica Neue Light"/>
                <a:cs typeface="Helvetica Neue Light"/>
              </a:rPr>
              <a:t>o-owner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1026" name="Picture 2" descr="http://2.bp.blogspot.com/-9H3CTe96iG4/T3yzki3ZDsI/AAAAAAAAEoE/FCRJq5JYasE/s1600/Annex+-+Heston,+Charlton+(Ten+Commandments,+The)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5629" y="1"/>
            <a:ext cx="4108371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5473700" cy="3702731"/>
          </a:xfrm>
        </p:spPr>
        <p:txBody>
          <a:bodyPr>
            <a:normAutofit/>
          </a:bodyPr>
          <a:lstStyle/>
          <a:p>
            <a:r>
              <a:rPr lang="en-US" dirty="0" smtClean="0"/>
              <a:t>Active for 90 days</a:t>
            </a:r>
          </a:p>
          <a:p>
            <a:r>
              <a:rPr lang="en-US" dirty="0" smtClean="0"/>
              <a:t>100 transactions and $1,000 in last 12 mo</a:t>
            </a:r>
          </a:p>
          <a:p>
            <a:r>
              <a:rPr lang="en-US" dirty="0" smtClean="0"/>
              <a:t>Defects &lt;2%</a:t>
            </a:r>
          </a:p>
          <a:p>
            <a:r>
              <a:rPr lang="en-US" dirty="0" smtClean="0"/>
              <a:t>14-day returns</a:t>
            </a:r>
          </a:p>
          <a:p>
            <a:r>
              <a:rPr lang="en-US" dirty="0" smtClean="0"/>
              <a:t>1-day handling</a:t>
            </a:r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#2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Covet Top Rated + Status 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3700" y="1419226"/>
            <a:ext cx="3523177" cy="283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6396" y="990601"/>
            <a:ext cx="348760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0769"/>
            <a:ext cx="5207000" cy="37027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Detailed videos give customers confidence</a:t>
            </a:r>
          </a:p>
          <a:p>
            <a:r>
              <a:rPr lang="en-US" dirty="0" smtClean="0"/>
              <a:t>Go through the whole horn … show the good and the bad</a:t>
            </a:r>
          </a:p>
          <a:p>
            <a:r>
              <a:rPr lang="en-US" dirty="0" smtClean="0"/>
              <a:t>Then upload that video to youtube.com</a:t>
            </a:r>
          </a:p>
          <a:p>
            <a:pPr lvl="1"/>
            <a:r>
              <a:rPr lang="en-US" dirty="0" smtClean="0"/>
              <a:t>Be sure to tag them!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3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include videos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5207000" cy="3702731"/>
          </a:xfrm>
        </p:spPr>
        <p:txBody>
          <a:bodyPr>
            <a:normAutofit/>
          </a:bodyPr>
          <a:lstStyle/>
          <a:p>
            <a:r>
              <a:rPr lang="en-US" dirty="0" smtClean="0"/>
              <a:t>From the video’s page, click Share</a:t>
            </a:r>
          </a:p>
          <a:p>
            <a:r>
              <a:rPr lang="en-US" dirty="0" smtClean="0"/>
              <a:t>Click Embed</a:t>
            </a:r>
          </a:p>
          <a:p>
            <a:r>
              <a:rPr lang="en-US" dirty="0" smtClean="0"/>
              <a:t>Choose the video size and copy that link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4797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include videos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640" y="817123"/>
            <a:ext cx="4346360" cy="432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041900" y="2489200"/>
            <a:ext cx="80010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3880" y="1405076"/>
            <a:ext cx="5690120" cy="281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Head back to eBay…</a:t>
            </a:r>
          </a:p>
          <a:p>
            <a:r>
              <a:rPr lang="en-US" dirty="0" smtClean="0"/>
              <a:t>In the Details Section Include a line of ***** </a:t>
            </a:r>
          </a:p>
          <a:p>
            <a:r>
              <a:rPr lang="en-US" dirty="0" smtClean="0"/>
              <a:t>Then click HTML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4797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include videos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759200" y="1405076"/>
            <a:ext cx="80010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024" y="1405076"/>
            <a:ext cx="6042976" cy="296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r>
              <a:rPr lang="en-US" dirty="0" smtClean="0"/>
              <a:t>Paste your embedded link between &gt;&lt; right after your line of **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4797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include videos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7769157" y="3095255"/>
            <a:ext cx="80010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4797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include videos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7769157" y="3095255"/>
            <a:ext cx="800100" cy="698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640" y="0"/>
            <a:ext cx="4346360" cy="514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bestdelegate.com/wp-content/uploads/2013/03/success-k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744" y="2302244"/>
            <a:ext cx="3139238" cy="2511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4862"/>
            <a:ext cx="9144000" cy="433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#10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remember where you stand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1440768"/>
            <a:ext cx="4927600" cy="3702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1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They </a:t>
            </a:r>
            <a:r>
              <a:rPr lang="en-US" sz="2400" dirty="0">
                <a:latin typeface="Helvetica Neue Light"/>
                <a:cs typeface="Helvetica Neue Light"/>
              </a:rPr>
              <a:t>will own the “buy box”</a:t>
            </a: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>
                <a:latin typeface="Helvetica Neue Light"/>
                <a:cs typeface="Helvetica Neue Light"/>
              </a:rPr>
              <a:t>They encourage consumers to use your store as their </a:t>
            </a:r>
            <a:r>
              <a:rPr lang="en-US" sz="2400" dirty="0" smtClean="0">
                <a:latin typeface="Helvetica Neue Light"/>
                <a:cs typeface="Helvetica Neue Light"/>
              </a:rPr>
              <a:t>showroom</a:t>
            </a:r>
            <a:endParaRPr lang="en-US" sz="2400" dirty="0">
              <a:latin typeface="Helvetica Neue Light"/>
              <a:cs typeface="Helvetica Neue Light"/>
            </a:endParaRP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2400" baseline="0" dirty="0" smtClean="0">
                <a:latin typeface="Helvetica Neue Light"/>
                <a:cs typeface="Helvetica Neue Light"/>
              </a:rPr>
              <a:t>They are your competitor, and they see our stores as such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cs typeface="Helvetica Neue Light"/>
            </a:endParaRPr>
          </a:p>
        </p:txBody>
      </p:sp>
      <p:pic>
        <p:nvPicPr>
          <p:cNvPr id="39940" name="Picture 4" descr="http://images.trvl-media.com/media/content/shared/images/travelguides/destination/178276/Las-Vegas-Strip-202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2347" y="1665426"/>
            <a:ext cx="4361653" cy="245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#9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Thou shalt market yourself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8331200" cy="3702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Insert marketing material, coupons, etc</a:t>
            </a:r>
            <a:r>
              <a:rPr lang="en-US" sz="3200" dirty="0">
                <a:latin typeface="Helvetica Neue Light"/>
                <a:cs typeface="Helvetica Neue Light"/>
              </a:rPr>
              <a:t>.</a:t>
            </a:r>
            <a:r>
              <a:rPr lang="en-US" sz="3200" dirty="0" smtClean="0">
                <a:latin typeface="Helvetica Neue Light"/>
                <a:cs typeface="Helvetica Neue Light"/>
              </a:rPr>
              <a:t> to encourage customers to shop at your store directly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Get a call/email with questions?  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We do what we can to book that sale directly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#8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49236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Know thy market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5054600" cy="3702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Camel Camel Camel.com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Free Amazon price checker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Shows historical price data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Terapeak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Allows competitor research</a:t>
            </a:r>
          </a:p>
          <a:p>
            <a:pPr marL="971550" lvl="1" indent="-5143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Great way to see what is working for other strong music retailers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0" y="831244"/>
            <a:ext cx="3644900" cy="432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make money and turn product on Amazon and eBay.</a:t>
            </a:r>
          </a:p>
          <a:p>
            <a:r>
              <a:rPr lang="en-US" dirty="0" smtClean="0"/>
              <a:t>You don’t have to like them or agree with their business practices to use the platform.</a:t>
            </a:r>
          </a:p>
          <a:p>
            <a:r>
              <a:rPr lang="en-US" dirty="0" smtClean="0"/>
              <a:t>There will ALWAYS be an “Amazon” or “insert threatening retailer here” …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2468" y="1070895"/>
            <a:ext cx="5271902" cy="308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#8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Know thy market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1336920"/>
            <a:ext cx="5257802" cy="3806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There </a:t>
            </a:r>
            <a:r>
              <a:rPr lang="en-US" sz="3200" noProof="0" dirty="0" smtClean="0">
                <a:latin typeface="Helvetica Neue Light"/>
                <a:cs typeface="Helvetica Neue Light"/>
              </a:rPr>
              <a:t>are tons of customers there if you can find a money-making niche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Customers looking for ease, perceived bargains or lack of interaction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They check their brain at the home page and assume they are getting the best price possible.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latin typeface="Helvetica Neue Light"/>
                <a:cs typeface="Helvetica Neue Light"/>
              </a:rPr>
              <a:t>Can be operated by one staffer or a team </a:t>
            </a:r>
            <a:r>
              <a:rPr lang="en-US" sz="3200" dirty="0" smtClean="0">
                <a:latin typeface="Helvetica Neue Light"/>
                <a:cs typeface="Helvetica Neue Light"/>
              </a:rPr>
              <a:t>… get as big as you want.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New products/commodity stuff is best on this platform.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New issue print music that isn’t going to work in-store</a:t>
            </a: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#7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There will be problems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499" y="1440768"/>
            <a:ext cx="8737602" cy="3619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The wrong thing will get sent to the wrong person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People will claim they never got it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noProof="0" dirty="0" smtClean="0">
                <a:latin typeface="Helvetica Neue Light"/>
                <a:cs typeface="Helvetica Neue Light"/>
              </a:rPr>
              <a:t>Product will be returned damaged, and they said they got it that way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Customers will threaten lawsuits because you ran out of stock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Lack of empathy from customers. Be prepared to deal with the unexpected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In general, there is a lot less fraud in Amazon payments than eBay</a:t>
            </a: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#6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Choose thy plan wisely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673100" y="1440768"/>
            <a:ext cx="7810500" cy="3702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Individual sellers 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$.99 per sale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Cannot offer free shipping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Cannot edit or create listings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Professional sellers 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$39.99/mo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noProof="0" dirty="0" smtClean="0">
                <a:latin typeface="Helvetica Neue Light"/>
                <a:cs typeface="Helvetica Neue Light"/>
              </a:rPr>
              <a:t>Can offer free shipping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#5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Prepare to be frustrated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" y="1440769"/>
            <a:ext cx="5228486" cy="3702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lvl="0" indent="-51435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dirty="0" smtClean="0">
                <a:latin typeface="Helvetica Neue Light"/>
                <a:cs typeface="Helvetica Neue Light"/>
              </a:rPr>
              <a:t>Customer </a:t>
            </a:r>
            <a:r>
              <a:rPr lang="en-US" sz="2000" dirty="0">
                <a:latin typeface="Helvetica Neue Light"/>
                <a:cs typeface="Helvetica Neue Light"/>
              </a:rPr>
              <a:t>service is hit and miss … try calling a few times to get the answer you want</a:t>
            </a: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latin typeface="Helvetica Neue Light"/>
                <a:cs typeface="Helvetica Neue Light"/>
              </a:rPr>
              <a:t>FBA returns take 45 days to resolve</a:t>
            </a: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latin typeface="Helvetica Neue Light"/>
                <a:cs typeface="Helvetica Neue Light"/>
              </a:rPr>
              <a:t>Arbitrary deductions from account for “defects” without your knowledge or approval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latin typeface="Helvetica Neue Light"/>
                <a:cs typeface="Helvetica Neue Light"/>
              </a:rPr>
              <a:t>They can be successfully challenged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8487" y="838060"/>
            <a:ext cx="3915513" cy="430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#4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49236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Covet thy margins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4445000" cy="3702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noProof="0" dirty="0" smtClean="0">
                <a:latin typeface="Helvetica Neue Light"/>
                <a:cs typeface="Helvetica Neue Light"/>
              </a:rPr>
              <a:t>We sell many low-dollar items and make more on shipping than the item itself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smtClean="0">
                <a:latin typeface="Helvetica Neue Light"/>
                <a:cs typeface="Helvetica Neue Light"/>
              </a:rPr>
              <a:t>In </a:t>
            </a:r>
            <a:r>
              <a:rPr lang="en-US" sz="2200" dirty="0" smtClean="0">
                <a:latin typeface="Helvetica Neue Light"/>
                <a:cs typeface="Helvetica Neue Light"/>
              </a:rPr>
              <a:t>my opinion, if IMC is making less than Amazon, it’s not worth listing on the site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noProof="0" dirty="0" smtClean="0">
                <a:latin typeface="Helvetica Neue Light"/>
                <a:cs typeface="Helvetica Neue Light"/>
              </a:rPr>
              <a:t>Not all of you store’s products will work on this platform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#3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1"/>
            <a:ext cx="8511540" cy="707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FBA Blessings and not so much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4445000" cy="3702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Good news…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Offers people “Prime” shipping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Often earns that buy box … even if yours is more expensive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787900" y="1440769"/>
            <a:ext cx="4445000" cy="3702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Bad news…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Fees for storage, fees for administering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If you don’t choose correctly, your serial number could be sold under another seller’s name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Returns are whack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noProof="0" dirty="0" smtClean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#2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Forsake not your inventory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0" y="1440769"/>
            <a:ext cx="4737100" cy="315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>
                <a:latin typeface="Helvetica Neue Light"/>
                <a:cs typeface="Helvetica Neue Light"/>
              </a:rPr>
              <a:t>If your POS is not hooked to Amazon/eBay, you could run out of something in-store and still have it listed online. 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err="1" smtClean="0">
                <a:latin typeface="Helvetica Neue Light"/>
                <a:cs typeface="Helvetica Neue Light"/>
              </a:rPr>
              <a:t>Aimsi</a:t>
            </a:r>
            <a:endParaRPr lang="en-US" sz="3200" dirty="0" smtClean="0">
              <a:latin typeface="Helvetica Neue Light"/>
              <a:cs typeface="Helvetica Neue Light"/>
            </a:endParaRP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Selection Code and consistently run reports of sold product for items listed online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614" y="1440769"/>
            <a:ext cx="4384085" cy="267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5219700" y="3124200"/>
            <a:ext cx="1508760" cy="4267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056321"/>
            <a:ext cx="3453880" cy="284587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5499100" y="-88900"/>
            <a:ext cx="15272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</a:t>
            </a:r>
          </a:p>
          <a:p>
            <a:pPr algn="ctr"/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32882"/>
            <a:ext cx="8686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Beware of the crowd-sourced listing 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351" y="0"/>
            <a:ext cx="1901750" cy="838060"/>
          </a:xfrm>
          <a:prstGeom prst="rect">
            <a:avLst/>
          </a:prstGeom>
          <a:noFill/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190500" y="1440769"/>
            <a:ext cx="8496300" cy="1950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Wrong images are often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uploaded by customers or another seller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Getting them changed/corrected is next to impossible</a:t>
            </a:r>
          </a:p>
          <a:p>
            <a:pPr marL="514350" indent="-514350">
              <a:spcBef>
                <a:spcPct val="20000"/>
              </a:spcBef>
              <a:buFont typeface="Arial"/>
              <a:buChar char="•"/>
            </a:pPr>
            <a:r>
              <a:rPr lang="en-US" sz="3200" noProof="0" dirty="0" smtClean="0">
                <a:latin typeface="Helvetica Neue Light"/>
                <a:cs typeface="Helvetica Neue Light"/>
              </a:rPr>
              <a:t>Many important details in existing listing are incorrect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latin typeface="Helvetica Neue Light"/>
                <a:cs typeface="Helvetica Neue Light"/>
              </a:rPr>
              <a:t>Can lead to returns … even if you did everything to communicate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3390900"/>
            <a:ext cx="8916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1820" y="1066802"/>
            <a:ext cx="5882640" cy="3627118"/>
          </a:xfrm>
        </p:spPr>
        <p:txBody>
          <a:bodyPr>
            <a:normAutofit/>
          </a:bodyPr>
          <a:lstStyle/>
          <a:p>
            <a:r>
              <a:rPr lang="en-US" dirty="0" smtClean="0"/>
              <a:t>Move your stuff on an easily controlled platform.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TONS of volume, when you find your niche.  </a:t>
            </a:r>
            <a:endParaRPr lang="en-US" dirty="0"/>
          </a:p>
        </p:txBody>
      </p:sp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7123"/>
            <a:ext cx="3131820" cy="1861363"/>
          </a:xfrm>
          <a:prstGeom prst="rect">
            <a:avLst/>
          </a:prstGeom>
          <a:noFill/>
        </p:spPr>
      </p:pic>
      <p:pic>
        <p:nvPicPr>
          <p:cNvPr id="4" name="Picture 2" descr="http://bttm.co.uk/wp-content/uploads/2014/11/Amazon-Logo-schwar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3240"/>
            <a:ext cx="3147055" cy="1386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280"/>
            <a:ext cx="9143999" cy="4340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53052" y="0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#10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1" name="Picture 3" descr="C:\Users\LeslieQB\Pictures\2014-08-08 saxes\saxes 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4" y="866360"/>
            <a:ext cx="3342492" cy="5013739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4552" y="866360"/>
            <a:ext cx="5169448" cy="427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817123"/>
            <a:ext cx="88773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Get Thee a great camera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hop.usa.canon.com/wcsstore/ExtendedSitesCatalogAssetStore/32251_1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4169" y="923330"/>
            <a:ext cx="6489566" cy="4326377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39900"/>
            <a:ext cx="4191000" cy="3403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It’s not the megapixel ratings … it’s the sensor size that really affects resolution</a:t>
            </a:r>
          </a:p>
          <a:p>
            <a:r>
              <a:rPr lang="en-US" dirty="0" smtClean="0"/>
              <a:t>I chose the Canon Rebel T5i  DSLR ~$700</a:t>
            </a:r>
          </a:p>
          <a:p>
            <a:pPr lvl="1"/>
            <a:r>
              <a:rPr lang="en-US" dirty="0" smtClean="0"/>
              <a:t>Bought it locally and got a free class!</a:t>
            </a:r>
            <a:endParaRPr lang="en-US" dirty="0"/>
          </a:p>
        </p:txBody>
      </p:sp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53052" y="0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#10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17123"/>
            <a:ext cx="88773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Get Thee a great camera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billatkinson.net/eBayLogoT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53052" y="0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#10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 descr="Photo Studio 24&quot; Photography Lighting Tent Kit Tripod Backdrop Cube In A Bo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623" y="923330"/>
            <a:ext cx="2195377" cy="21953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53052" y="923330"/>
            <a:ext cx="1503812" cy="59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$45</a:t>
            </a:r>
          </a:p>
        </p:txBody>
      </p:sp>
      <p:pic>
        <p:nvPicPr>
          <p:cNvPr id="24580" name="Picture 4" descr="BW Backdrop Support Stand Photography Studio Video Softbox Lighting 3 K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622" y="2954337"/>
            <a:ext cx="2195377" cy="21953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0" y="3241079"/>
            <a:ext cx="1588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$148</a:t>
            </a:r>
          </a:p>
        </p:txBody>
      </p:sp>
      <p:pic>
        <p:nvPicPr>
          <p:cNvPr id="24582" name="Picture 6" descr="http://ecx.images-amazon.com/images/I/71k4M%2BEl7cL._SL1500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392" y="932358"/>
            <a:ext cx="1879420" cy="310819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23330"/>
            <a:ext cx="4191000" cy="40169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Things to make your life easier</a:t>
            </a:r>
          </a:p>
          <a:p>
            <a:pPr lvl="1"/>
            <a:r>
              <a:rPr lang="en-US" dirty="0" smtClean="0"/>
              <a:t>Tripod</a:t>
            </a:r>
          </a:p>
          <a:p>
            <a:pPr lvl="1"/>
            <a:r>
              <a:rPr lang="en-US" dirty="0" smtClean="0"/>
              <a:t>Better lighting</a:t>
            </a:r>
          </a:p>
          <a:p>
            <a:pPr lvl="1"/>
            <a:r>
              <a:rPr lang="en-US" dirty="0" smtClean="0"/>
              <a:t>Backdrops</a:t>
            </a:r>
          </a:p>
          <a:p>
            <a:pPr lvl="1"/>
            <a:r>
              <a:rPr lang="en-US" dirty="0" smtClean="0"/>
              <a:t>Photo editor </a:t>
            </a:r>
          </a:p>
          <a:p>
            <a:pPr lvl="2"/>
            <a:r>
              <a:rPr lang="en-US" dirty="0" err="1" smtClean="0"/>
              <a:t>Xara</a:t>
            </a:r>
            <a:r>
              <a:rPr lang="en-US" dirty="0" smtClean="0"/>
              <a:t> Photo &amp; Graphic designer</a:t>
            </a:r>
          </a:p>
          <a:p>
            <a:pPr lvl="2"/>
            <a:r>
              <a:rPr lang="en-US" dirty="0" smtClean="0"/>
              <a:t>Corel </a:t>
            </a:r>
            <a:r>
              <a:rPr lang="en-US" dirty="0" err="1" smtClean="0"/>
              <a:t>Photopaint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4572" y="3774375"/>
            <a:ext cx="1588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$175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0" y="923330"/>
            <a:ext cx="3715661" cy="4016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Know Thy Market:</a:t>
            </a:r>
          </a:p>
          <a:p>
            <a:pPr>
              <a:buNone/>
            </a:pPr>
            <a:r>
              <a:rPr lang="en-US" sz="2800" dirty="0" smtClean="0">
                <a:hlinkClick r:id="rId2"/>
              </a:rPr>
              <a:t>www.Terapeak.com</a:t>
            </a:r>
            <a:endParaRPr lang="en-US" sz="2800" dirty="0" smtClean="0"/>
          </a:p>
          <a:p>
            <a:r>
              <a:rPr lang="en-US" sz="2800" dirty="0" smtClean="0"/>
              <a:t>Search for: Severinsen Trumpet</a:t>
            </a:r>
          </a:p>
          <a:p>
            <a:r>
              <a:rPr lang="en-US" sz="2800" dirty="0" smtClean="0"/>
              <a:t>This tool has fine-tuned our trade-in offers and honed pricing for eBay.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#9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0761" y="923330"/>
            <a:ext cx="5263239" cy="422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20966" y="595630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61023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42000" y="923330"/>
            <a:ext cx="3302000" cy="4016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Know Thy Market:</a:t>
            </a:r>
          </a:p>
          <a:p>
            <a:pPr>
              <a:buNone/>
            </a:pPr>
            <a:r>
              <a:rPr lang="en-US" sz="2800" dirty="0" smtClean="0">
                <a:hlinkClick r:id="rId3"/>
              </a:rPr>
              <a:t>www.Terapeak.com</a:t>
            </a:r>
            <a:endParaRPr lang="en-US" sz="2800" dirty="0" smtClean="0"/>
          </a:p>
          <a:p>
            <a:r>
              <a:rPr lang="en-US" sz="2800" dirty="0" smtClean="0"/>
              <a:t>Research competitors</a:t>
            </a:r>
          </a:p>
          <a:p>
            <a:r>
              <a:rPr lang="en-US" sz="2800" dirty="0" smtClean="0"/>
              <a:t>Find out what is hot</a:t>
            </a:r>
          </a:p>
          <a:p>
            <a:r>
              <a:rPr lang="en-US" sz="2800" dirty="0" smtClean="0"/>
              <a:t>This tool is HUGE</a:t>
            </a:r>
          </a:p>
        </p:txBody>
      </p:sp>
      <p:pic>
        <p:nvPicPr>
          <p:cNvPr id="15362" name="Picture 2" descr="http://www.billatkinson.net/eBayLogoT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157" y="0"/>
            <a:ext cx="1374843" cy="8171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628581" y="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#9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1414</Words>
  <Application>Microsoft Macintosh PowerPoint</Application>
  <PresentationFormat>On-screen Show (16:9)</PresentationFormat>
  <Paragraphs>206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LeslieQB</dc:creator>
  <cp:lastModifiedBy>Zach Phillips</cp:lastModifiedBy>
  <cp:revision>89</cp:revision>
  <dcterms:created xsi:type="dcterms:W3CDTF">2011-12-21T23:54:18Z</dcterms:created>
  <dcterms:modified xsi:type="dcterms:W3CDTF">2015-01-16T16:10:25Z</dcterms:modified>
</cp:coreProperties>
</file>