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625" r:id="rId2"/>
    <p:sldId id="626" r:id="rId3"/>
    <p:sldId id="627" r:id="rId4"/>
    <p:sldId id="629" r:id="rId5"/>
    <p:sldId id="647" r:id="rId6"/>
    <p:sldId id="630" r:id="rId7"/>
    <p:sldId id="631" r:id="rId8"/>
    <p:sldId id="646" r:id="rId9"/>
    <p:sldId id="632" r:id="rId10"/>
    <p:sldId id="633" r:id="rId11"/>
    <p:sldId id="638" r:id="rId12"/>
    <p:sldId id="634" r:id="rId13"/>
    <p:sldId id="639" r:id="rId14"/>
    <p:sldId id="636" r:id="rId15"/>
    <p:sldId id="637" r:id="rId16"/>
    <p:sldId id="642" r:id="rId17"/>
    <p:sldId id="640" r:id="rId18"/>
    <p:sldId id="641" r:id="rId19"/>
    <p:sldId id="643" r:id="rId20"/>
    <p:sldId id="644" r:id="rId21"/>
  </p:sldIdLst>
  <p:sldSz cx="9144000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DDFF"/>
    <a:srgbClr val="FFCCCC"/>
    <a:srgbClr val="FF7C80"/>
    <a:srgbClr val="800000"/>
    <a:srgbClr val="FF0066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9860" autoAdjust="0"/>
  </p:normalViewPr>
  <p:slideViewPr>
    <p:cSldViewPr snapToGrid="0">
      <p:cViewPr>
        <p:scale>
          <a:sx n="66" d="100"/>
          <a:sy n="66" d="100"/>
        </p:scale>
        <p:origin x="-2214" y="-158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6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5288" y="692150"/>
            <a:ext cx="60674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25328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7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8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1598901"/>
            <a:ext cx="7772797" cy="1104334"/>
          </a:xfrm>
          <a:prstGeom prst="rect">
            <a:avLst/>
          </a:prstGeom>
        </p:spPr>
        <p:txBody>
          <a:bodyPr vert="horz" lIns="57168" tIns="28584" rIns="57168" bIns="285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917746"/>
            <a:ext cx="6401594" cy="1314873"/>
          </a:xfrm>
        </p:spPr>
        <p:txBody>
          <a:bodyPr/>
          <a:lstStyle>
            <a:lvl1pPr marL="0" indent="0" algn="ctr">
              <a:buNone/>
              <a:defRPr/>
            </a:lvl1pPr>
            <a:lvl2pPr marL="285841" indent="0" algn="ctr">
              <a:buNone/>
              <a:defRPr/>
            </a:lvl2pPr>
            <a:lvl3pPr marL="571683" indent="0" algn="ctr">
              <a:buNone/>
              <a:defRPr/>
            </a:lvl3pPr>
            <a:lvl4pPr marL="857524" indent="0" algn="ctr">
              <a:buNone/>
              <a:defRPr/>
            </a:lvl4pPr>
            <a:lvl5pPr marL="1143366" indent="0" algn="ctr">
              <a:buNone/>
              <a:defRPr/>
            </a:lvl5pPr>
            <a:lvl6pPr marL="1429207" indent="0" algn="ctr">
              <a:buNone/>
              <a:defRPr/>
            </a:lvl6pPr>
            <a:lvl7pPr marL="1715049" indent="0" algn="ctr">
              <a:buNone/>
              <a:defRPr/>
            </a:lvl7pPr>
            <a:lvl8pPr marL="2000890" indent="0" algn="ctr">
              <a:buNone/>
              <a:defRPr/>
            </a:lvl8pPr>
            <a:lvl9pPr marL="22867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344" y="206566"/>
            <a:ext cx="2075656" cy="4035984"/>
          </a:xfrm>
          <a:prstGeom prst="rect">
            <a:avLst/>
          </a:prstGeom>
        </p:spPr>
        <p:txBody>
          <a:bodyPr vert="eaVert" lIns="57168" tIns="28584" rIns="57168" bIns="285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566"/>
            <a:ext cx="6134695" cy="4035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038"/>
            <a:ext cx="7772797" cy="1022899"/>
          </a:xfrm>
          <a:prstGeom prst="rect">
            <a:avLst/>
          </a:prstGeom>
        </p:spPr>
        <p:txBody>
          <a:bodyPr vert="horz" lIns="57168" tIns="28584" rIns="57168" bIns="28584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855"/>
            <a:ext cx="7772797" cy="1126183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841" indent="0">
              <a:buNone/>
              <a:defRPr sz="1100"/>
            </a:lvl2pPr>
            <a:lvl3pPr marL="571683" indent="0">
              <a:buNone/>
              <a:defRPr sz="1000"/>
            </a:lvl3pPr>
            <a:lvl4pPr marL="857524" indent="0">
              <a:buNone/>
              <a:defRPr sz="900"/>
            </a:lvl4pPr>
            <a:lvl5pPr marL="1143366" indent="0">
              <a:buNone/>
              <a:defRPr sz="900"/>
            </a:lvl5pPr>
            <a:lvl6pPr marL="1429207" indent="0">
              <a:buNone/>
              <a:defRPr sz="900"/>
            </a:lvl6pPr>
            <a:lvl7pPr marL="1715049" indent="0">
              <a:buNone/>
              <a:defRPr sz="900"/>
            </a:lvl7pPr>
            <a:lvl8pPr marL="2000890" indent="0">
              <a:buNone/>
              <a:defRPr sz="900"/>
            </a:lvl8pPr>
            <a:lvl9pPr marL="22867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144058"/>
            <a:ext cx="4071938" cy="30984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2004"/>
            <a:ext cx="4040188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41" indent="0">
              <a:buNone/>
              <a:defRPr sz="1300" b="1"/>
            </a:lvl2pPr>
            <a:lvl3pPr marL="571683" indent="0">
              <a:buNone/>
              <a:defRPr sz="1100" b="1"/>
            </a:lvl3pPr>
            <a:lvl4pPr marL="857524" indent="0">
              <a:buNone/>
              <a:defRPr sz="1000" b="1"/>
            </a:lvl4pPr>
            <a:lvl5pPr marL="1143366" indent="0">
              <a:buNone/>
              <a:defRPr sz="1000" b="1"/>
            </a:lvl5pPr>
            <a:lvl6pPr marL="1429207" indent="0">
              <a:buNone/>
              <a:defRPr sz="1000" b="1"/>
            </a:lvl6pPr>
            <a:lvl7pPr marL="1715049" indent="0">
              <a:buNone/>
              <a:defRPr sz="1000" b="1"/>
            </a:lvl7pPr>
            <a:lvl8pPr marL="2000890" indent="0">
              <a:buNone/>
              <a:defRPr sz="1000" b="1"/>
            </a:lvl8pPr>
            <a:lvl9pPr marL="2286732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2667"/>
            <a:ext cx="4040188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2004"/>
            <a:ext cx="4041180" cy="4806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841" indent="0">
              <a:buNone/>
              <a:defRPr sz="1300" b="1"/>
            </a:lvl2pPr>
            <a:lvl3pPr marL="571683" indent="0">
              <a:buNone/>
              <a:defRPr sz="1100" b="1"/>
            </a:lvl3pPr>
            <a:lvl4pPr marL="857524" indent="0">
              <a:buNone/>
              <a:defRPr sz="1000" b="1"/>
            </a:lvl4pPr>
            <a:lvl5pPr marL="1143366" indent="0">
              <a:buNone/>
              <a:defRPr sz="1000" b="1"/>
            </a:lvl5pPr>
            <a:lvl6pPr marL="1429207" indent="0">
              <a:buNone/>
              <a:defRPr sz="1000" b="1"/>
            </a:lvl6pPr>
            <a:lvl7pPr marL="1715049" indent="0">
              <a:buNone/>
              <a:defRPr sz="1000" b="1"/>
            </a:lvl7pPr>
            <a:lvl8pPr marL="2000890" indent="0">
              <a:buNone/>
              <a:defRPr sz="1000" b="1"/>
            </a:lvl8pPr>
            <a:lvl9pPr marL="2286732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2667"/>
            <a:ext cx="4041180" cy="296640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566"/>
            <a:ext cx="8229203" cy="858044"/>
          </a:xfrm>
          <a:prstGeom prst="rect">
            <a:avLst/>
          </a:prstGeom>
        </p:spPr>
        <p:txBody>
          <a:bodyPr vert="horz" lIns="57168" tIns="28584" rIns="57168" bIns="2858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580"/>
            <a:ext cx="3008313" cy="872941"/>
          </a:xfrm>
          <a:prstGeom prst="rect">
            <a:avLst/>
          </a:prstGeom>
        </p:spPr>
        <p:txBody>
          <a:bodyPr vert="horz" lIns="57168" tIns="28584" rIns="57168" bIns="2858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580"/>
            <a:ext cx="5111750" cy="4394496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7521"/>
            <a:ext cx="3008313" cy="3521555"/>
          </a:xfrm>
        </p:spPr>
        <p:txBody>
          <a:bodyPr/>
          <a:lstStyle>
            <a:lvl1pPr marL="0" indent="0">
              <a:buNone/>
              <a:defRPr sz="900"/>
            </a:lvl1pPr>
            <a:lvl2pPr marL="285841" indent="0">
              <a:buNone/>
              <a:defRPr sz="800"/>
            </a:lvl2pPr>
            <a:lvl3pPr marL="571683" indent="0">
              <a:buNone/>
              <a:defRPr sz="600"/>
            </a:lvl3pPr>
            <a:lvl4pPr marL="857524" indent="0">
              <a:buNone/>
              <a:defRPr sz="600"/>
            </a:lvl4pPr>
            <a:lvl5pPr marL="1143366" indent="0">
              <a:buNone/>
              <a:defRPr sz="600"/>
            </a:lvl5pPr>
            <a:lvl6pPr marL="1429207" indent="0">
              <a:buNone/>
              <a:defRPr sz="600"/>
            </a:lvl6pPr>
            <a:lvl7pPr marL="1715049" indent="0">
              <a:buNone/>
              <a:defRPr sz="600"/>
            </a:lvl7pPr>
            <a:lvl8pPr marL="2000890" indent="0">
              <a:buNone/>
              <a:defRPr sz="600"/>
            </a:lvl8pPr>
            <a:lvl9pPr marL="228673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3603983"/>
            <a:ext cx="5486797" cy="425049"/>
          </a:xfrm>
          <a:prstGeom prst="rect">
            <a:avLst/>
          </a:prstGeom>
        </p:spPr>
        <p:txBody>
          <a:bodyPr vert="horz" lIns="57168" tIns="28584" rIns="57168" bIns="2858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459809"/>
            <a:ext cx="5486797" cy="3089553"/>
          </a:xfrm>
        </p:spPr>
        <p:txBody>
          <a:bodyPr/>
          <a:lstStyle>
            <a:lvl1pPr marL="0" indent="0">
              <a:buNone/>
              <a:defRPr sz="2000"/>
            </a:lvl1pPr>
            <a:lvl2pPr marL="285841" indent="0">
              <a:buNone/>
              <a:defRPr sz="1800"/>
            </a:lvl2pPr>
            <a:lvl3pPr marL="571683" indent="0">
              <a:buNone/>
              <a:defRPr sz="1500"/>
            </a:lvl3pPr>
            <a:lvl4pPr marL="857524" indent="0">
              <a:buNone/>
              <a:defRPr sz="1300"/>
            </a:lvl4pPr>
            <a:lvl5pPr marL="1143366" indent="0">
              <a:buNone/>
              <a:defRPr sz="1300"/>
            </a:lvl5pPr>
            <a:lvl6pPr marL="1429207" indent="0">
              <a:buNone/>
              <a:defRPr sz="1300"/>
            </a:lvl6pPr>
            <a:lvl7pPr marL="1715049" indent="0">
              <a:buNone/>
              <a:defRPr sz="1300"/>
            </a:lvl7pPr>
            <a:lvl8pPr marL="2000890" indent="0">
              <a:buNone/>
              <a:defRPr sz="1300"/>
            </a:lvl8pPr>
            <a:lvl9pPr marL="2286732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4029033"/>
            <a:ext cx="5486797" cy="604801"/>
          </a:xfrm>
        </p:spPr>
        <p:txBody>
          <a:bodyPr/>
          <a:lstStyle>
            <a:lvl1pPr marL="0" indent="0">
              <a:buNone/>
              <a:defRPr sz="900"/>
            </a:lvl1pPr>
            <a:lvl2pPr marL="285841" indent="0">
              <a:buNone/>
              <a:defRPr sz="800"/>
            </a:lvl2pPr>
            <a:lvl3pPr marL="571683" indent="0">
              <a:buNone/>
              <a:defRPr sz="600"/>
            </a:lvl3pPr>
            <a:lvl4pPr marL="857524" indent="0">
              <a:buNone/>
              <a:defRPr sz="600"/>
            </a:lvl4pPr>
            <a:lvl5pPr marL="1143366" indent="0">
              <a:buNone/>
              <a:defRPr sz="600"/>
            </a:lvl5pPr>
            <a:lvl6pPr marL="1429207" indent="0">
              <a:buNone/>
              <a:defRPr sz="600"/>
            </a:lvl6pPr>
            <a:lvl7pPr marL="1715049" indent="0">
              <a:buNone/>
              <a:defRPr sz="600"/>
            </a:lvl7pPr>
            <a:lvl8pPr marL="2000890" indent="0">
              <a:buNone/>
              <a:defRPr sz="600"/>
            </a:lvl8pPr>
            <a:lvl9pPr marL="228673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2IdeaCentertopbar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4588"/>
            <a:ext cx="82391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65" tIns="40832" rIns="81665" bIns="40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81513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65" tIns="40832" rIns="81665" bIns="4083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solidFill>
                  <a:srgbClr val="000000"/>
                </a:solidFill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5pPr>
      <a:lvl6pPr marL="285841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683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524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366" algn="ctr" defTabSz="816832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388" indent="-306388" algn="l" defTabSz="8159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3575" indent="-255588" algn="l" defTabSz="8159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763" indent="-203200" algn="l" defTabSz="8159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200" algn="l" defTabSz="8159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36738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122969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810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4651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80493" indent="-203464" algn="l" defTabSz="81683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841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683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524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366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9207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5049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890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732" algn="l" defTabSz="28584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N09IdeacenterBranded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3797300"/>
            <a:ext cx="1152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3" y="2816225"/>
            <a:ext cx="8712200" cy="6556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Cash Flow Is NOT The Problem!</a:t>
            </a:r>
            <a:endParaRPr lang="en-US" sz="37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235075" y="3883025"/>
            <a:ext cx="63134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FFDDFF"/>
                </a:solidFill>
                <a:ea typeface="Times New Roman" pitchFamily="18" charset="0"/>
                <a:cs typeface="Arial" charset="0"/>
              </a:rPr>
              <a:t>presented by</a:t>
            </a:r>
            <a:endParaRPr lang="en-US" sz="2000">
              <a:solidFill>
                <a:srgbClr val="FFDDFF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4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    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Daniel Jobe          Joel Menchey</a:t>
            </a:r>
          </a:p>
          <a:p>
            <a:pPr algn="ctr" eaLnBrk="0" hangingPunct="0"/>
            <a:r>
              <a:rPr lang="en-US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Friedman, Kannenberg &amp;  Co., PC      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Menchey Music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36550"/>
            <a:ext cx="6883400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557338"/>
            <a:ext cx="572293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600">
                <a:latin typeface="Century Gothic" pitchFamily="34" charset="0"/>
                <a:ea typeface="ＭＳ Ｐゴシック"/>
                <a:cs typeface="ＭＳ Ｐゴシック"/>
              </a:rPr>
              <a:t>Refine your inventory control and decrease your aging inventory….</a:t>
            </a:r>
          </a:p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600">
                <a:latin typeface="Century Gothic" pitchFamily="34" charset="0"/>
                <a:ea typeface="ＭＳ Ｐゴシック"/>
                <a:cs typeface="ＭＳ Ｐゴシック"/>
              </a:rPr>
              <a:t>you are 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NOT</a:t>
            </a:r>
            <a:r>
              <a:rPr lang="en-US" sz="3600">
                <a:latin typeface="Century Gothic" pitchFamily="34" charset="0"/>
                <a:ea typeface="ＭＳ Ｐゴシック"/>
                <a:cs typeface="ＭＳ Ｐゴシック"/>
              </a:rPr>
              <a:t> running a museum!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15573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22263"/>
            <a:ext cx="6911975" cy="8588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3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54467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Banking – Create a relationship with a bank…even when you do not need them.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5138" y="2116138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52425"/>
            <a:ext cx="682466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Is borrowing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ight for me?</a:t>
            </a: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228600" y="1262063"/>
            <a:ext cx="85344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algn="ctr" defTabSz="815975" eaLnBrk="0" hangingPunct="0">
              <a:spcBef>
                <a:spcPct val="20000"/>
              </a:spcBef>
            </a:pPr>
            <a:r>
              <a:rPr lang="en-US" sz="4000" b="1">
                <a:latin typeface="Century Gothic" pitchFamily="34" charset="0"/>
                <a:ea typeface="ＭＳ Ｐゴシック"/>
                <a:cs typeface="ＭＳ Ｐゴシック"/>
              </a:rPr>
              <a:t>“Let us not bankrupt our todays by paying interest on the regrets of yesterday and by borrowing in advance the troubles of tomorrow.”</a:t>
            </a:r>
          </a:p>
          <a:p>
            <a:pPr marL="306388" indent="-306388" algn="ctr" defTabSz="815975" eaLnBrk="0" hangingPunct="0">
              <a:spcBef>
                <a:spcPct val="20000"/>
              </a:spcBef>
            </a:pPr>
            <a:r>
              <a:rPr lang="en-US" sz="4000" i="1">
                <a:latin typeface="Century Gothic" pitchFamily="34" charset="0"/>
                <a:ea typeface="ＭＳ Ｐゴシック"/>
                <a:cs typeface="ＭＳ Ｐゴシック"/>
              </a:rPr>
              <a:t>Ralph Sockman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22263"/>
            <a:ext cx="6854825" cy="8588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498600"/>
            <a:ext cx="476408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400">
                <a:latin typeface="Century Gothic" pitchFamily="34" charset="0"/>
                <a:ea typeface="ＭＳ Ｐゴシック"/>
                <a:cs typeface="ＭＳ Ｐゴシック"/>
              </a:rPr>
              <a:t>Obtain the “type” of financing based on asset life.</a:t>
            </a: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3"/>
          <a:srcRect l="15625"/>
          <a:stretch>
            <a:fillRect/>
          </a:stretch>
        </p:blipFill>
        <p:spPr bwMode="auto">
          <a:xfrm>
            <a:off x="4992688" y="1387475"/>
            <a:ext cx="362108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42863"/>
            <a:ext cx="91360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282575"/>
            <a:ext cx="692626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 algn="l">
              <a:defRPr/>
            </a:pPr>
            <a:r>
              <a:rPr lang="en-US" sz="3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Which financing is right for me?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557338"/>
            <a:ext cx="848042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742950" indent="-742950" defTabSz="815975" eaLnBrk="0" hangingPunct="0">
              <a:spcBef>
                <a:spcPct val="20000"/>
              </a:spcBef>
              <a:buFontTx/>
              <a:buAutoNum type="arabicPeriod"/>
            </a:pP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Vendor Credit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 – inventory purchases</a:t>
            </a:r>
          </a:p>
          <a:p>
            <a:pPr marL="742950" indent="-742950" defTabSz="815975" eaLnBrk="0" hangingPunct="0">
              <a:spcBef>
                <a:spcPct val="20000"/>
              </a:spcBef>
              <a:buFontTx/>
              <a:buAutoNum type="arabicPeriod"/>
            </a:pP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Bank Line of Credit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 – help with the slow times of year</a:t>
            </a:r>
          </a:p>
          <a:p>
            <a:pPr marL="742950" indent="-742950" defTabSz="815975" eaLnBrk="0" hangingPunct="0">
              <a:spcBef>
                <a:spcPct val="20000"/>
              </a:spcBef>
              <a:buFontTx/>
              <a:buAutoNum type="arabicPeriod"/>
            </a:pP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>Long Term Notes</a:t>
            </a: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 – long term assets that return money over time (i.e. rental assets, vehicles, computers)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0338" y="325438"/>
            <a:ext cx="6965950" cy="8588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hen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hould I not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orrow?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575" y="1295400"/>
            <a:ext cx="8172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To extend the term of a note longer than the asset value, or return on the asset (i.e. vehicles, rental pools)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To fund the losses of an unprofitable part of your business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To support your personal 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46063" y="336550"/>
            <a:ext cx="6894512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5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13" y="1450975"/>
            <a:ext cx="65500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Before you try something new….</a:t>
            </a:r>
          </a:p>
          <a:p>
            <a:pPr marL="663575" lvl="1" indent="-255588" defTabSz="815975" eaLnBrk="0" hangingPunct="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3200">
                <a:latin typeface="Century Gothic" pitchFamily="34" charset="0"/>
              </a:rPr>
              <a:t>Write a </a:t>
            </a:r>
            <a:r>
              <a:rPr lang="en-US" sz="3200" b="1">
                <a:latin typeface="Century Gothic" pitchFamily="34" charset="0"/>
              </a:rPr>
              <a:t>plan</a:t>
            </a:r>
          </a:p>
          <a:p>
            <a:pPr marL="663575" lvl="1" indent="-255588" defTabSz="815975" eaLnBrk="0" hangingPunct="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3200">
                <a:latin typeface="Century Gothic" pitchFamily="34" charset="0"/>
              </a:rPr>
              <a:t>Figure out how to </a:t>
            </a:r>
            <a:r>
              <a:rPr lang="en-US" sz="3200" b="1">
                <a:latin typeface="Century Gothic" pitchFamily="34" charset="0"/>
              </a:rPr>
              <a:t>track it</a:t>
            </a:r>
          </a:p>
          <a:p>
            <a:pPr marL="663575" lvl="1" indent="-255588" defTabSz="815975" eaLnBrk="0" hangingPunct="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sz="3200">
                <a:latin typeface="Century Gothic" pitchFamily="34" charset="0"/>
              </a:rPr>
              <a:t>Know when to </a:t>
            </a:r>
            <a:r>
              <a:rPr lang="en-US" sz="3200" b="1">
                <a:latin typeface="Century Gothic" pitchFamily="34" charset="0"/>
              </a:rPr>
              <a:t>push forward</a:t>
            </a:r>
            <a:r>
              <a:rPr lang="en-US" sz="3200">
                <a:latin typeface="Century Gothic" pitchFamily="34" charset="0"/>
              </a:rPr>
              <a:t> …or “get out” </a:t>
            </a: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14513"/>
            <a:ext cx="2452688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14288"/>
            <a:ext cx="9136063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69888" y="307975"/>
            <a:ext cx="6581775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Create a Plan…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87875" y="1741488"/>
            <a:ext cx="4556125" cy="3006725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400" b="1">
                <a:latin typeface="Century Gothic" pitchFamily="34" charset="0"/>
                <a:ea typeface="ＭＳ Ｐゴシック"/>
                <a:cs typeface="ＭＳ Ｐゴシック"/>
              </a:rPr>
              <a:t>“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It takes as much energy to </a:t>
            </a:r>
            <a:r>
              <a:rPr lang="en-US" sz="3600" b="1" i="1">
                <a:latin typeface="Century Gothic" pitchFamily="34" charset="0"/>
                <a:ea typeface="ＭＳ Ｐゴシック"/>
                <a:cs typeface="ＭＳ Ｐゴシック"/>
              </a:rPr>
              <a:t>wish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 as it does to </a:t>
            </a:r>
            <a:r>
              <a:rPr lang="en-US" sz="3600" b="1" i="1">
                <a:latin typeface="Century Gothic" pitchFamily="34" charset="0"/>
                <a:ea typeface="ＭＳ Ｐゴシック"/>
                <a:cs typeface="ＭＳ Ｐゴシック"/>
              </a:rPr>
              <a:t>plan</a:t>
            </a:r>
            <a:r>
              <a:rPr lang="en-US" sz="3600" b="1">
                <a:latin typeface="Century Gothic" pitchFamily="34" charset="0"/>
                <a:ea typeface="ＭＳ Ｐゴシック"/>
                <a:cs typeface="ＭＳ Ｐゴシック"/>
              </a:rPr>
              <a:t>.” </a:t>
            </a:r>
            <a: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  <a:t/>
            </a:r>
            <a:br>
              <a:rPr lang="en-US" sz="3200" b="1">
                <a:latin typeface="Century Gothic" pitchFamily="34" charset="0"/>
                <a:ea typeface="ＭＳ Ｐゴシック"/>
                <a:cs typeface="ＭＳ Ｐゴシック"/>
              </a:rPr>
            </a:br>
            <a:r>
              <a:rPr lang="en-US" sz="2400" i="1">
                <a:latin typeface="Century Gothic" pitchFamily="34" charset="0"/>
                <a:ea typeface="ＭＳ Ｐゴシック"/>
                <a:cs typeface="ＭＳ Ｐゴシック"/>
              </a:rPr>
              <a:t>Eleanor Roosevelt</a:t>
            </a: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/>
            </a:r>
            <a:b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</a:br>
            <a:endParaRPr lang="en-US" sz="4000">
              <a:solidFill>
                <a:srgbClr val="262673"/>
              </a:solidFill>
              <a:latin typeface="Century Gothic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3350"/>
            <a:ext cx="46815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73025"/>
            <a:ext cx="91344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465138"/>
            <a:ext cx="7091363" cy="6143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/>
          <a:p>
            <a:pPr algn="ctr" defTabSz="815975" eaLnBrk="0" hangingPunct="0"/>
            <a:r>
              <a:rPr lang="en-US" sz="3500" b="1">
                <a:solidFill>
                  <a:schemeClr val="bg1"/>
                </a:solidFill>
                <a:cs typeface="Arial" charset="0"/>
              </a:rPr>
              <a:t>Tracking…and pushing forward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81113"/>
            <a:ext cx="8421688" cy="3241675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0488" tIns="44450" rIns="90488" bIns="44450"/>
          <a:lstStyle>
            <a:lvl1pPr marL="306684" indent="-30668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3986" indent="-25606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1288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07" indent="-204456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127" indent="-203464" algn="l" defTabSz="81683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2969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8810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651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493" indent="-203464" algn="l" defTabSz="81683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Monthly Profit &amp; Loss Statement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Balance Sheet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Annual “P&amp;L” Budget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Marketing Plan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 smtClean="0"/>
              <a:t>Business Plan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88" y="3243263"/>
            <a:ext cx="2714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308100"/>
            <a:ext cx="6350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SN09IdeacenterBrandedin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187325" y="1827213"/>
            <a:ext cx="42529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Grow your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business like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you grow your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4000" b="1">
                <a:solidFill>
                  <a:schemeClr val="bg1"/>
                </a:solidFill>
                <a:latin typeface="Century Gothic" pitchFamily="34" charset="0"/>
              </a:rPr>
              <a:t>bank account…</a:t>
            </a:r>
            <a:endParaRPr lang="en-US" sz="2000" b="1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1857375"/>
            <a:ext cx="43449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54000" y="307975"/>
            <a:ext cx="8229600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922713"/>
            <a:ext cx="8610600" cy="113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Jen Lowe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after this seminar</a:t>
            </a:r>
          </a:p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to set up a meeting time</a:t>
            </a:r>
          </a:p>
        </p:txBody>
      </p:sp>
      <p:pic>
        <p:nvPicPr>
          <p:cNvPr id="38916" name="Picture 4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1377950"/>
            <a:ext cx="63785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15888" y="284163"/>
            <a:ext cx="699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-145143" y="1408113"/>
            <a:ext cx="928914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 dirty="0">
                <a:latin typeface="Century Gothic" pitchFamily="34" charset="0"/>
                <a:ea typeface="ＭＳ Ｐゴシック"/>
                <a:cs typeface="ＭＳ Ｐゴシック"/>
              </a:rPr>
              <a:t>Discuss the difference between “good” and “bad” </a:t>
            </a:r>
            <a:r>
              <a:rPr lang="en-US" sz="3200" b="1" dirty="0">
                <a:latin typeface="Century Gothic" pitchFamily="34" charset="0"/>
                <a:ea typeface="ＭＳ Ｐゴシック"/>
                <a:cs typeface="ＭＳ Ｐゴシック"/>
              </a:rPr>
              <a:t>cash flow</a:t>
            </a:r>
            <a:endParaRPr lang="en-US" sz="3200" dirty="0">
              <a:latin typeface="Century Gothic" pitchFamily="34" charset="0"/>
              <a:ea typeface="ＭＳ Ｐゴシック"/>
              <a:cs typeface="ＭＳ Ｐゴシック"/>
            </a:endParaRPr>
          </a:p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 dirty="0">
                <a:latin typeface="Century Gothic" pitchFamily="34" charset="0"/>
                <a:ea typeface="ＭＳ Ｐゴシック"/>
                <a:cs typeface="ＭＳ Ｐゴシック"/>
              </a:rPr>
              <a:t>Determine when </a:t>
            </a:r>
            <a:r>
              <a:rPr lang="en-US" sz="3200" b="1" dirty="0">
                <a:latin typeface="Century Gothic" pitchFamily="34" charset="0"/>
                <a:ea typeface="ＭＳ Ｐゴシック"/>
                <a:cs typeface="ＭＳ Ｐゴシック"/>
              </a:rPr>
              <a:t>debt </a:t>
            </a:r>
            <a:r>
              <a:rPr lang="en-US" sz="3200" dirty="0" smtClean="0">
                <a:latin typeface="Century Gothic" pitchFamily="34" charset="0"/>
                <a:ea typeface="ＭＳ Ｐゴシック"/>
                <a:cs typeface="ＭＳ Ｐゴシック"/>
              </a:rPr>
              <a:t>seems </a:t>
            </a:r>
            <a:r>
              <a:rPr lang="en-US" sz="3200" dirty="0">
                <a:latin typeface="Century Gothic" pitchFamily="34" charset="0"/>
                <a:ea typeface="ＭＳ Ｐゴシック"/>
                <a:cs typeface="ＭＳ Ｐゴシック"/>
              </a:rPr>
              <a:t>appropriate</a:t>
            </a:r>
          </a:p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 dirty="0">
                <a:latin typeface="Century Gothic" pitchFamily="34" charset="0"/>
                <a:ea typeface="ＭＳ Ｐゴシック"/>
                <a:cs typeface="ＭＳ Ｐゴシック"/>
              </a:rPr>
              <a:t>Offer </a:t>
            </a:r>
            <a:r>
              <a:rPr lang="en-US" sz="3200" b="1" dirty="0">
                <a:latin typeface="Century Gothic" pitchFamily="34" charset="0"/>
                <a:ea typeface="ＭＳ Ｐゴシック"/>
                <a:cs typeface="ＭＳ Ｐゴシック"/>
              </a:rPr>
              <a:t>5</a:t>
            </a:r>
            <a:r>
              <a:rPr lang="en-US" sz="3200" dirty="0">
                <a:latin typeface="Century Gothic" pitchFamily="34" charset="0"/>
                <a:ea typeface="ＭＳ Ｐゴシック"/>
                <a:cs typeface="ＭＳ Ｐゴシック"/>
              </a:rPr>
              <a:t> focused areas for </a:t>
            </a:r>
            <a:r>
              <a:rPr lang="en-US" sz="3200" b="1" dirty="0">
                <a:latin typeface="Century Gothic" pitchFamily="34" charset="0"/>
                <a:ea typeface="ＭＳ Ｐゴシック"/>
                <a:cs typeface="ＭＳ Ｐゴシック"/>
              </a:rPr>
              <a:t>improvement</a:t>
            </a:r>
          </a:p>
          <a:p>
            <a:pPr marL="844550" indent="-571500" defTabSz="815975" eaLnBrk="0" hangingPunct="0">
              <a:spcBef>
                <a:spcPts val="600"/>
              </a:spcBef>
              <a:buFontTx/>
              <a:buChar char="•"/>
            </a:pPr>
            <a:r>
              <a:rPr lang="en-US" sz="3200" b="1" dirty="0">
                <a:latin typeface="Century Gothic" pitchFamily="34" charset="0"/>
                <a:ea typeface="ＭＳ Ｐゴシック"/>
                <a:cs typeface="ＭＳ Ｐゴシック"/>
              </a:rPr>
              <a:t>Q&amp;A </a:t>
            </a:r>
            <a:r>
              <a:rPr lang="en-US" sz="3200" dirty="0">
                <a:latin typeface="Century Gothic" pitchFamily="34" charset="0"/>
                <a:ea typeface="ＭＳ Ｐゴシック"/>
                <a:cs typeface="ＭＳ Ｐゴシック"/>
              </a:rPr>
              <a:t>along the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0338" y="246063"/>
            <a:ext cx="6965950" cy="711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What is cash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low?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87538" y="1360488"/>
            <a:ext cx="7081837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entury Gothic" pitchFamily="34" charset="0"/>
                <a:ea typeface="ＭＳ Ｐゴシック"/>
                <a:cs typeface="ＭＳ Ｐゴシック"/>
              </a:rPr>
              <a:t>A revenue or expense stream that changes a cash account over a given period. Cash inflows usually arise from one of three activities - financing, operations or investing - although this also occurs as a result of donations or gifts in the case of personal finance. Cash outflows result from expenses or investments. This holds true for both business and personal finance.</a:t>
            </a:r>
            <a:r>
              <a:rPr lang="en-US">
                <a:latin typeface="Century Gothic" pitchFamily="34" charset="0"/>
                <a:ea typeface="ＭＳ Ｐゴシック"/>
                <a:cs typeface="ＭＳ Ｐゴシック"/>
              </a:rPr>
              <a:t/>
            </a:r>
            <a:br>
              <a:rPr lang="en-US">
                <a:latin typeface="Century Gothic" pitchFamily="34" charset="0"/>
                <a:ea typeface="ＭＳ Ｐゴシック"/>
                <a:cs typeface="ＭＳ Ｐゴシック"/>
              </a:rPr>
            </a:br>
            <a:endParaRPr lang="en-US">
              <a:latin typeface="Century Gothic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1374775"/>
            <a:ext cx="22209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335088"/>
            <a:ext cx="35560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5888" y="246063"/>
            <a:ext cx="7010400" cy="711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What cash flow really is!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5888" y="1617663"/>
            <a:ext cx="458628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4400" b="1">
                <a:latin typeface="Century Gothic" pitchFamily="34" charset="0"/>
                <a:ea typeface="ＭＳ Ｐゴシック"/>
                <a:cs typeface="ＭＳ Ｐゴシック"/>
              </a:rPr>
              <a:t>“The movement of money in and out of a business”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352425"/>
            <a:ext cx="682466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How to create “good” cash flow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1628775"/>
            <a:ext cx="5156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Increase revenues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Control expenses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Sell-off aged inventory and old other assets</a:t>
            </a:r>
          </a:p>
        </p:txBody>
      </p:sp>
      <p:pic>
        <p:nvPicPr>
          <p:cNvPr id="2458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1770063"/>
            <a:ext cx="39036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638175" y="336550"/>
            <a:ext cx="8228013" cy="8588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Why do I have “bad” cash flow?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2475" y="1411288"/>
            <a:ext cx="54467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Discounting fast turning inventory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Supporting a personal life style</a:t>
            </a:r>
          </a:p>
          <a:p>
            <a:pPr marL="306388" indent="-306388" defTabSz="815975" eaLnBrk="0" hangingPunct="0">
              <a:spcBef>
                <a:spcPct val="20000"/>
              </a:spcBef>
              <a:buFontTx/>
              <a:buChar char="•"/>
            </a:pPr>
            <a:r>
              <a:rPr lang="en-US" sz="4000">
                <a:latin typeface="Century Gothic" pitchFamily="34" charset="0"/>
                <a:ea typeface="ＭＳ Ｐゴシック"/>
                <a:cs typeface="ＭＳ Ｐゴシック"/>
              </a:rPr>
              <a:t>Other reasons?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425" y="2292350"/>
            <a:ext cx="2133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SN09IdeacenterBrandedin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63538" y="1481138"/>
            <a:ext cx="3121025" cy="319246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ctr" defTabSz="457200">
              <a:lnSpc>
                <a:spcPct val="90000"/>
              </a:lnSpc>
              <a:spcBef>
                <a:spcPct val="20000"/>
              </a:spcBef>
            </a:pPr>
            <a:r>
              <a:rPr lang="en-US" sz="5000" b="1">
                <a:solidFill>
                  <a:schemeClr val="bg1"/>
                </a:solidFill>
                <a:latin typeface="Century Gothic" pitchFamily="34" charset="0"/>
              </a:rPr>
              <a:t>Items for your  “TO-DO” list…</a:t>
            </a:r>
          </a:p>
          <a:p>
            <a:pPr indent="-342900"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chemeClr val="bg1"/>
              </a:solidFill>
              <a:latin typeface="Century Gothic" pitchFamily="34" charset="0"/>
            </a:endParaRPr>
          </a:p>
          <a:p>
            <a:pPr indent="-342900"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138" y="1624013"/>
            <a:ext cx="48926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52425"/>
            <a:ext cx="6883400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Action Step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512888"/>
            <a:ext cx="54467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Develop internal financial controls and review your financials monthly;</a:t>
            </a:r>
          </a:p>
          <a:p>
            <a:pPr algn="ctr" defTabSz="815975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en-US" sz="3200">
                <a:latin typeface="Century Gothic" pitchFamily="34" charset="0"/>
                <a:ea typeface="ＭＳ Ｐゴシック"/>
                <a:cs typeface="ＭＳ Ｐゴシック"/>
              </a:rPr>
              <a:t>If you’re not profitable... </a:t>
            </a:r>
            <a:r>
              <a:rPr lang="en-US" sz="4800">
                <a:latin typeface="Century Gothic" pitchFamily="34" charset="0"/>
                <a:ea typeface="ＭＳ Ｐゴシック"/>
                <a:cs typeface="ＭＳ Ｐゴシック"/>
              </a:rPr>
              <a:t>get profitable!!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113" y="1557338"/>
            <a:ext cx="28051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NS12_IdeaCenterFINAL.thmx</Template>
  <TotalTime>7598</TotalTime>
  <Pages>76</Pages>
  <Words>429</Words>
  <Application>Microsoft Office PowerPoint</Application>
  <PresentationFormat>Custom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"Business Survival Skills</dc:title>
  <dc:subject>Business Survival Skills</dc:subject>
  <dc:creator>Alan M. Friedman, CPA</dc:creator>
  <cp:lastModifiedBy>Daniel Jobe</cp:lastModifiedBy>
  <cp:revision>687</cp:revision>
  <cp:lastPrinted>2008-07-23T16:29:20Z</cp:lastPrinted>
  <dcterms:created xsi:type="dcterms:W3CDTF">1998-09-27T20:02:51Z</dcterms:created>
  <dcterms:modified xsi:type="dcterms:W3CDTF">2012-06-15T14:54:49Z</dcterms:modified>
</cp:coreProperties>
</file>