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320" y="-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32129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685800" y="1597819"/>
            <a:ext cx="7772400" cy="1316831"/>
          </a:xfrm>
          <a:prstGeom prst="rect">
            <a:avLst/>
          </a:prstGeom>
        </p:spPr>
        <p:txBody>
          <a:bodyPr anchor="t"/>
          <a:lstStyle>
            <a:lvl1pPr algn="ctr">
              <a:defRPr sz="4400" b="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371600" y="2914650"/>
            <a:ext cx="6400800" cy="22288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838324"/>
          </a:xfrm>
          <a:prstGeom prst="rect">
            <a:avLst/>
          </a:prstGeom>
        </p:spPr>
        <p:txBody>
          <a:bodyPr anchor="t"/>
          <a:lstStyle>
            <a:lvl1pPr>
              <a:defRPr sz="4000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894159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57200" y="1076598"/>
            <a:ext cx="4040188" cy="5545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NS13_NAMMU_PP_TitleBar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0" y="0"/>
            <a:ext cx="9150865" cy="84798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1" y="0"/>
            <a:ext cx="3008314" cy="1076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75050" y="204788"/>
            <a:ext cx="5111750" cy="493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4769564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defTabSz="457200">
        <a:defRPr sz="2000" b="1">
          <a:latin typeface="Calibri"/>
          <a:ea typeface="Calibri"/>
          <a:cs typeface="Calibri"/>
          <a:sym typeface="Calibri"/>
        </a:defRPr>
      </a:lvl1pPr>
      <a:lvl2pPr defTabSz="457200">
        <a:defRPr sz="2000" b="1">
          <a:latin typeface="Calibri"/>
          <a:ea typeface="Calibri"/>
          <a:cs typeface="Calibri"/>
          <a:sym typeface="Calibri"/>
        </a:defRPr>
      </a:lvl2pPr>
      <a:lvl3pPr defTabSz="457200">
        <a:defRPr sz="2000" b="1">
          <a:latin typeface="Calibri"/>
          <a:ea typeface="Calibri"/>
          <a:cs typeface="Calibri"/>
          <a:sym typeface="Calibri"/>
        </a:defRPr>
      </a:lvl3pPr>
      <a:lvl4pPr defTabSz="457200">
        <a:defRPr sz="2000" b="1">
          <a:latin typeface="Calibri"/>
          <a:ea typeface="Calibri"/>
          <a:cs typeface="Calibri"/>
          <a:sym typeface="Calibri"/>
        </a:defRPr>
      </a:lvl4pPr>
      <a:lvl5pPr defTabSz="457200">
        <a:defRPr sz="2000" b="1">
          <a:latin typeface="Calibri"/>
          <a:ea typeface="Calibri"/>
          <a:cs typeface="Calibri"/>
          <a:sym typeface="Calibri"/>
        </a:defRPr>
      </a:lvl5pPr>
      <a:lvl6pPr defTabSz="457200">
        <a:defRPr sz="2000" b="1">
          <a:latin typeface="Calibri"/>
          <a:ea typeface="Calibri"/>
          <a:cs typeface="Calibri"/>
          <a:sym typeface="Calibri"/>
        </a:defRPr>
      </a:lvl6pPr>
      <a:lvl7pPr defTabSz="457200">
        <a:defRPr sz="2000" b="1">
          <a:latin typeface="Calibri"/>
          <a:ea typeface="Calibri"/>
          <a:cs typeface="Calibri"/>
          <a:sym typeface="Calibri"/>
        </a:defRPr>
      </a:lvl7pPr>
      <a:lvl8pPr defTabSz="457200">
        <a:defRPr sz="2000" b="1">
          <a:latin typeface="Calibri"/>
          <a:ea typeface="Calibri"/>
          <a:cs typeface="Calibri"/>
          <a:sym typeface="Calibri"/>
        </a:defRPr>
      </a:lvl8pPr>
      <a:lvl9pPr defTabSz="457200">
        <a:defRPr sz="2000" b="1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Helvetica Neue Light"/>
          <a:ea typeface="Helvetica Neue Light"/>
          <a:cs typeface="Helvetica Neue Light"/>
          <a:sym typeface="Helvetica Neue Light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Helvetica Neue Light"/>
          <a:ea typeface="Helvetica Neue Light"/>
          <a:cs typeface="Helvetica Neue Light"/>
          <a:sym typeface="Helvetica Neue Light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Helvetica Neue Light"/>
          <a:ea typeface="Helvetica Neue Light"/>
          <a:cs typeface="Helvetica Neue Light"/>
          <a:sym typeface="Helvetica Neue Light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0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tif"/><Relationship Id="rId6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2.jpeg" descr="NS13_NAMMU_PP16x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25" y="-21076"/>
            <a:ext cx="9192258" cy="5178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76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K161VCS.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83" y="2519992"/>
            <a:ext cx="1802693" cy="240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LaceRedSilverBlue-Blk.0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8863" y="2787542"/>
            <a:ext cx="2491320" cy="1868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81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K161VCS.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83" y="2519992"/>
            <a:ext cx="1802693" cy="240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LaceRedSilverBlue-Blk.0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8863" y="2787542"/>
            <a:ext cx="2491320" cy="1868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eBay1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2971" y="1964987"/>
            <a:ext cx="4024669" cy="2975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87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typeset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86" y="2224579"/>
            <a:ext cx="6844596" cy="281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91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typeset2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7" y="2182067"/>
            <a:ext cx="7280554" cy="2985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528595" y="1173892"/>
            <a:ext cx="7956378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3: A Disjointed Perception Among Our Retail Customers About Who Cream City Music Is As A Business</a:t>
            </a:r>
          </a:p>
        </p:txBody>
      </p:sp>
      <p:pic>
        <p:nvPicPr>
          <p:cNvPr id="95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528595" y="1173892"/>
            <a:ext cx="7956378" cy="149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The Question: How Can We Make Our Marketing Relevant To Address These Issues And Drive Growth &amp; Profitability?</a:t>
            </a:r>
          </a:p>
        </p:txBody>
      </p:sp>
      <p:pic>
        <p:nvPicPr>
          <p:cNvPr id="9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528595" y="11738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1: Ask who and what my store is to my customers, my staff, and myself.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528595" y="11738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1: Ask who and what my store is to my customers, my staff, and myself.</a:t>
            </a:r>
          </a:p>
        </p:txBody>
      </p:sp>
      <p:pic>
        <p:nvPicPr>
          <p:cNvPr id="104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528595" y="2278791"/>
            <a:ext cx="7956378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2: Hire a professional graphic designer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528595" y="11738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1: Ask who and what my store is to my customers, my staff, and myself.</a:t>
            </a:r>
          </a:p>
        </p:txBody>
      </p:sp>
      <p:pic>
        <p:nvPicPr>
          <p:cNvPr id="10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28595" y="2278791"/>
            <a:ext cx="7956378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2: Hire a professional graphic designer</a:t>
            </a:r>
          </a:p>
        </p:txBody>
      </p:sp>
      <p:sp>
        <p:nvSpPr>
          <p:cNvPr id="110" name="Shape 110"/>
          <p:cNvSpPr/>
          <p:nvPr/>
        </p:nvSpPr>
        <p:spPr>
          <a:xfrm>
            <a:off x="528595" y="2939191"/>
            <a:ext cx="7956378" cy="9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3: Choose your store’s marketing voice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528595" y="11738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1: Ask who and what my store is to my customers, my staff, and myself.</a:t>
            </a:r>
          </a:p>
        </p:txBody>
      </p:sp>
      <p:pic>
        <p:nvPicPr>
          <p:cNvPr id="113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528595" y="2278791"/>
            <a:ext cx="7956378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2: Hire a professional graphic designer</a:t>
            </a:r>
          </a:p>
        </p:txBody>
      </p:sp>
      <p:sp>
        <p:nvSpPr>
          <p:cNvPr id="115" name="Shape 115"/>
          <p:cNvSpPr/>
          <p:nvPr/>
        </p:nvSpPr>
        <p:spPr>
          <a:xfrm>
            <a:off x="528595" y="2939191"/>
            <a:ext cx="7956378" cy="9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3: Choose your store’s marketing voice</a:t>
            </a:r>
          </a:p>
        </p:txBody>
      </p:sp>
      <p:sp>
        <p:nvSpPr>
          <p:cNvPr id="116" name="Shape 116"/>
          <p:cNvSpPr/>
          <p:nvPr/>
        </p:nvSpPr>
        <p:spPr>
          <a:xfrm>
            <a:off x="528595" y="3548791"/>
            <a:ext cx="7956378" cy="96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Step 4: Commit to your chosen marketing channels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528595" y="1173892"/>
            <a:ext cx="7956378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lang="en-US" sz="3100" b="1" dirty="0" smtClean="0"/>
              <a:t>Make </a:t>
            </a:r>
            <a:r>
              <a:rPr sz="3100" b="1" dirty="0" smtClean="0"/>
              <a:t>Your </a:t>
            </a:r>
            <a:r>
              <a:rPr sz="3100" b="1" dirty="0"/>
              <a:t>Marketing Relevant </a:t>
            </a:r>
            <a:r>
              <a:rPr lang="en-US" sz="3100" b="1" dirty="0" smtClean="0"/>
              <a:t>for </a:t>
            </a:r>
            <a:r>
              <a:rPr sz="3100" b="1" dirty="0" smtClean="0"/>
              <a:t>2015</a:t>
            </a:r>
            <a:endParaRPr sz="3100" b="1" dirty="0"/>
          </a:p>
        </p:txBody>
      </p:sp>
      <p:sp>
        <p:nvSpPr>
          <p:cNvPr id="45" name="Shape 45"/>
          <p:cNvSpPr/>
          <p:nvPr/>
        </p:nvSpPr>
        <p:spPr>
          <a:xfrm>
            <a:off x="542324" y="1839784"/>
            <a:ext cx="7956378" cy="794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3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300" b="1"/>
              <a:t>A Simple Set Of Tested Tools For Success In Growing Your Brand Image &amp; Bottom Line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Business Defined</a:t>
            </a:r>
          </a:p>
        </p:txBody>
      </p:sp>
      <p:pic>
        <p:nvPicPr>
          <p:cNvPr id="120" name="our-showroom-carose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425" y="1999660"/>
            <a:ext cx="8803150" cy="2489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Consistent Brand Identity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Consistent Brand Identity</a:t>
            </a:r>
          </a:p>
        </p:txBody>
      </p:sp>
      <p:pic>
        <p:nvPicPr>
          <p:cNvPr id="127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18" y="2050092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0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512" y="2885919"/>
            <a:ext cx="2831617" cy="1558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cream-city-music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968" y="2080879"/>
            <a:ext cx="3322493" cy="220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001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91670" y="1930400"/>
            <a:ext cx="3543301" cy="74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Consistent Brand Identity</a:t>
            </a:r>
          </a:p>
        </p:txBody>
      </p:sp>
      <p:pic>
        <p:nvPicPr>
          <p:cNvPr id="134" name="Logo For Pastin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2146" y="1773981"/>
            <a:ext cx="5016501" cy="299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593811" y="11611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Consistent ‘Voice’ Through Imagery In Sales Platforms</a:t>
            </a:r>
          </a:p>
        </p:txBody>
      </p:sp>
      <p:pic>
        <p:nvPicPr>
          <p:cNvPr id="138" name="WebPic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19" y="2380576"/>
            <a:ext cx="4606471" cy="2582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Reverb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8791" y="2118770"/>
            <a:ext cx="3591124" cy="2849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93811" y="11611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Consistent ‘Voice’ Through Imagery In Sales Platforms</a:t>
            </a:r>
          </a:p>
        </p:txBody>
      </p:sp>
      <p:pic>
        <p:nvPicPr>
          <p:cNvPr id="143" name="eBayPic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758" y="2285399"/>
            <a:ext cx="4362592" cy="251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ebaypic2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7534" y="2248986"/>
            <a:ext cx="4362592" cy="2588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93811" y="11484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Loyal Following Derived From Your Chosen Marketing Channels </a:t>
            </a:r>
          </a:p>
        </p:txBody>
      </p:sp>
      <p:pic>
        <p:nvPicPr>
          <p:cNvPr id="148" name="Cyber-Monday-Share_Email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73" y="2418760"/>
            <a:ext cx="2459535" cy="245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Cyber-Monday-Share_Email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2233" y="2418760"/>
            <a:ext cx="2459534" cy="245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Black-Friday-Share_Email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85792" y="2418760"/>
            <a:ext cx="2459535" cy="2459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93811" y="11484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Loyal Following Derived From Your Chosen Marketing Channels </a:t>
            </a:r>
          </a:p>
        </p:txBody>
      </p:sp>
      <p:pic>
        <p:nvPicPr>
          <p:cNvPr id="154" name="1964950_893050727406767_9113895620860202390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10" y="2418760"/>
            <a:ext cx="3165663" cy="253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1610836_883119538399886_8812512327270772342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3753" y="2418760"/>
            <a:ext cx="2536307" cy="2536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10402042_884760241569149_5887252969430945381_n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3910" y="2418760"/>
            <a:ext cx="2536307" cy="2536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593811" y="11484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Loyal Following Derived From Your Chosen Marketing Channels </a:t>
            </a:r>
          </a:p>
        </p:txBody>
      </p:sp>
      <p:pic>
        <p:nvPicPr>
          <p:cNvPr id="160" name="10689589_861168787261628_1225510938125007770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68" y="2325334"/>
            <a:ext cx="2043637" cy="2723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10636172_831769253534915_7572180824632255595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5724" y="2319128"/>
            <a:ext cx="2735572" cy="2735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10156046_856223661089474_8077549395196454478_n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82415" y="2319128"/>
            <a:ext cx="3718116" cy="2735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593811" y="1148492"/>
            <a:ext cx="7956378" cy="969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Results: A Loyal Following Derived From Your Chosen Marketing Channels </a:t>
            </a:r>
          </a:p>
        </p:txBody>
      </p:sp>
      <p:pic>
        <p:nvPicPr>
          <p:cNvPr id="166" name="Welcome to CCM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696" y="2157933"/>
            <a:ext cx="1540893" cy="285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Our Services Includ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3707" y="2157933"/>
            <a:ext cx="1540894" cy="285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64719" y="2157933"/>
            <a:ext cx="2448409" cy="285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64752" y="2174566"/>
            <a:ext cx="2448410" cy="2858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528595" y="1173892"/>
            <a:ext cx="795637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1: Fragmented Brand Image</a:t>
            </a:r>
          </a:p>
        </p:txBody>
      </p:sp>
      <p:pic>
        <p:nvPicPr>
          <p:cNvPr id="48" name="creamcitylogo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  <p:sp>
        <p:nvSpPr>
          <p:cNvPr id="176" name="Shape 176"/>
          <p:cNvSpPr/>
          <p:nvPr/>
        </p:nvSpPr>
        <p:spPr>
          <a:xfrm>
            <a:off x="593811" y="1796191"/>
            <a:ext cx="7956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 dirty="0"/>
              <a:t>1.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 Email list increased by over 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5</a:t>
            </a:r>
            <a:r>
              <a:rPr lang="en-US" sz="2600" b="1" dirty="0" smtClean="0">
                <a:latin typeface="+mn-lt"/>
                <a:ea typeface="+mn-ea"/>
                <a:cs typeface="+mn-cs"/>
                <a:sym typeface="Helvetica Neue"/>
              </a:rPr>
              <a:t>,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000 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subscribers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  <p:sp>
        <p:nvSpPr>
          <p:cNvPr id="180" name="Shape 180"/>
          <p:cNvSpPr/>
          <p:nvPr/>
        </p:nvSpPr>
        <p:spPr>
          <a:xfrm>
            <a:off x="593811" y="1796191"/>
            <a:ext cx="7956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 dirty="0"/>
              <a:t>1.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 Email list increased by over 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5</a:t>
            </a:r>
            <a:r>
              <a:rPr lang="en-US" sz="2600" b="1" dirty="0" smtClean="0">
                <a:latin typeface="+mn-lt"/>
                <a:ea typeface="+mn-ea"/>
                <a:cs typeface="+mn-cs"/>
                <a:sym typeface="Helvetica Neue"/>
              </a:rPr>
              <a:t>,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000 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subscribers</a:t>
            </a:r>
          </a:p>
        </p:txBody>
      </p:sp>
      <p:sp>
        <p:nvSpPr>
          <p:cNvPr id="181" name="Shape 181"/>
          <p:cNvSpPr/>
          <p:nvPr/>
        </p:nvSpPr>
        <p:spPr>
          <a:xfrm>
            <a:off x="593811" y="2286061"/>
            <a:ext cx="7956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 dirty="0"/>
              <a:t>2.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 Social media followers increased by over 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9</a:t>
            </a:r>
            <a:r>
              <a:rPr lang="en-US" sz="2600" b="1" dirty="0" smtClean="0">
                <a:latin typeface="+mn-lt"/>
                <a:ea typeface="+mn-ea"/>
                <a:cs typeface="+mn-cs"/>
                <a:sym typeface="Helvetica Neue"/>
              </a:rPr>
              <a:t>,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500</a:t>
            </a:r>
            <a:endParaRPr sz="2600" b="1" dirty="0"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  <p:sp>
        <p:nvSpPr>
          <p:cNvPr id="185" name="Shape 185"/>
          <p:cNvSpPr/>
          <p:nvPr/>
        </p:nvSpPr>
        <p:spPr>
          <a:xfrm>
            <a:off x="593811" y="1796191"/>
            <a:ext cx="7956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 dirty="0"/>
              <a:t>1.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 Email list increased by over 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5</a:t>
            </a:r>
            <a:r>
              <a:rPr lang="en-US" sz="2600" b="1" dirty="0" smtClean="0">
                <a:latin typeface="+mn-lt"/>
                <a:ea typeface="+mn-ea"/>
                <a:cs typeface="+mn-cs"/>
                <a:sym typeface="Helvetica Neue"/>
              </a:rPr>
              <a:t>,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000 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subscribers</a:t>
            </a:r>
          </a:p>
        </p:txBody>
      </p:sp>
      <p:sp>
        <p:nvSpPr>
          <p:cNvPr id="186" name="Shape 186"/>
          <p:cNvSpPr/>
          <p:nvPr/>
        </p:nvSpPr>
        <p:spPr>
          <a:xfrm>
            <a:off x="593811" y="2286061"/>
            <a:ext cx="79563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 dirty="0"/>
              <a:t>2.</a:t>
            </a:r>
            <a:r>
              <a:rPr sz="2600" b="1" dirty="0">
                <a:latin typeface="+mn-lt"/>
                <a:ea typeface="+mn-ea"/>
                <a:cs typeface="+mn-cs"/>
                <a:sym typeface="Helvetica Neue"/>
              </a:rPr>
              <a:t> Social media followers increased by over 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9</a:t>
            </a:r>
            <a:r>
              <a:rPr lang="en-US" sz="2600" b="1" dirty="0" smtClean="0">
                <a:latin typeface="+mn-lt"/>
                <a:ea typeface="+mn-ea"/>
                <a:cs typeface="+mn-cs"/>
                <a:sym typeface="Helvetica Neue"/>
              </a:rPr>
              <a:t>,</a:t>
            </a:r>
            <a:r>
              <a:rPr sz="2600" b="1" dirty="0" smtClean="0">
                <a:latin typeface="+mn-lt"/>
                <a:ea typeface="+mn-ea"/>
                <a:cs typeface="+mn-cs"/>
                <a:sym typeface="Helvetica Neue"/>
              </a:rPr>
              <a:t>500</a:t>
            </a:r>
            <a:endParaRPr sz="2600" b="1" dirty="0"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593811" y="2814406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3.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Retail sales increased by over 40%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  <p:sp>
        <p:nvSpPr>
          <p:cNvPr id="191" name="Shape 191"/>
          <p:cNvSpPr/>
          <p:nvPr/>
        </p:nvSpPr>
        <p:spPr>
          <a:xfrm>
            <a:off x="593811" y="179619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1.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Email list increased by over 5000 subscribers</a:t>
            </a:r>
          </a:p>
        </p:txBody>
      </p:sp>
      <p:sp>
        <p:nvSpPr>
          <p:cNvPr id="192" name="Shape 192"/>
          <p:cNvSpPr/>
          <p:nvPr/>
        </p:nvSpPr>
        <p:spPr>
          <a:xfrm>
            <a:off x="593811" y="228606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2.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Social media followers increased by over 9500</a:t>
            </a:r>
          </a:p>
        </p:txBody>
      </p:sp>
      <p:sp>
        <p:nvSpPr>
          <p:cNvPr id="193" name="Shape 193"/>
          <p:cNvSpPr/>
          <p:nvPr/>
        </p:nvSpPr>
        <p:spPr>
          <a:xfrm>
            <a:off x="593811" y="2814406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3.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Retail sales increased by over 40% </a:t>
            </a:r>
          </a:p>
        </p:txBody>
      </p:sp>
      <p:sp>
        <p:nvSpPr>
          <p:cNvPr id="194" name="Shape 194"/>
          <p:cNvSpPr/>
          <p:nvPr/>
        </p:nvSpPr>
        <p:spPr>
          <a:xfrm>
            <a:off x="593811" y="334275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4.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Website holiday sales up over 75%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593811" y="1161192"/>
            <a:ext cx="7956378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Takeaway: How Well Did It Work?</a:t>
            </a:r>
          </a:p>
        </p:txBody>
      </p:sp>
      <p:sp>
        <p:nvSpPr>
          <p:cNvPr id="198" name="Shape 198"/>
          <p:cNvSpPr/>
          <p:nvPr/>
        </p:nvSpPr>
        <p:spPr>
          <a:xfrm>
            <a:off x="593811" y="179619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1.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Email list increased by over 5000 subscribers</a:t>
            </a:r>
          </a:p>
        </p:txBody>
      </p:sp>
      <p:sp>
        <p:nvSpPr>
          <p:cNvPr id="199" name="Shape 199"/>
          <p:cNvSpPr/>
          <p:nvPr/>
        </p:nvSpPr>
        <p:spPr>
          <a:xfrm>
            <a:off x="593811" y="228606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2.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Social media followers increased by over 9500</a:t>
            </a:r>
          </a:p>
        </p:txBody>
      </p:sp>
      <p:sp>
        <p:nvSpPr>
          <p:cNvPr id="200" name="Shape 200"/>
          <p:cNvSpPr/>
          <p:nvPr/>
        </p:nvSpPr>
        <p:spPr>
          <a:xfrm>
            <a:off x="593811" y="2814406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3.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Retail sales increased by over 40% </a:t>
            </a:r>
          </a:p>
        </p:txBody>
      </p:sp>
      <p:sp>
        <p:nvSpPr>
          <p:cNvPr id="201" name="Shape 201"/>
          <p:cNvSpPr/>
          <p:nvPr/>
        </p:nvSpPr>
        <p:spPr>
          <a:xfrm>
            <a:off x="593811" y="3342751"/>
            <a:ext cx="7956378" cy="50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600" b="1"/>
              <a:t>4.</a:t>
            </a:r>
            <a:r>
              <a:rPr sz="2600" b="1">
                <a:latin typeface="+mn-lt"/>
                <a:ea typeface="+mn-ea"/>
                <a:cs typeface="+mn-cs"/>
                <a:sym typeface="Helvetica Neue"/>
              </a:rPr>
              <a:t> Website holiday sales up over 75% </a:t>
            </a:r>
          </a:p>
        </p:txBody>
      </p:sp>
      <p:sp>
        <p:nvSpPr>
          <p:cNvPr id="202" name="Shape 202"/>
          <p:cNvSpPr/>
          <p:nvPr/>
        </p:nvSpPr>
        <p:spPr>
          <a:xfrm>
            <a:off x="492211" y="4094891"/>
            <a:ext cx="7956378" cy="5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900" b="1"/>
              <a:t>The Total Cost: $15,000.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528595" y="1173892"/>
            <a:ext cx="795637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1: Fragmented Brand Image</a:t>
            </a:r>
          </a:p>
        </p:txBody>
      </p:sp>
      <p:pic>
        <p:nvPicPr>
          <p:cNvPr id="51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18" y="2050092"/>
            <a:ext cx="2183573" cy="2130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528595" y="1173892"/>
            <a:ext cx="795637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1: Fragmented Brand Image</a:t>
            </a:r>
          </a:p>
        </p:txBody>
      </p:sp>
      <p:pic>
        <p:nvPicPr>
          <p:cNvPr id="54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18" y="2050092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cream-city-musi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2968" y="2080879"/>
            <a:ext cx="3322493" cy="2209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528595" y="1173892"/>
            <a:ext cx="795637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1: Fragmented Brand Image</a:t>
            </a:r>
          </a:p>
        </p:txBody>
      </p:sp>
      <p:pic>
        <p:nvPicPr>
          <p:cNvPr id="58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18" y="2050092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cream-city-musi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2968" y="2080879"/>
            <a:ext cx="3322493" cy="220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001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1670" y="1930400"/>
            <a:ext cx="3543301" cy="74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28595" y="1173892"/>
            <a:ext cx="7956378" cy="5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1: Fragmented Brand Image</a:t>
            </a:r>
          </a:p>
        </p:txBody>
      </p:sp>
      <p:pic>
        <p:nvPicPr>
          <p:cNvPr id="63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318" y="2050092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0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512" y="2885919"/>
            <a:ext cx="2831617" cy="1558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cream-city-music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52968" y="2080879"/>
            <a:ext cx="3322493" cy="220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001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91670" y="1930400"/>
            <a:ext cx="3543301" cy="74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69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528595" y="1173892"/>
            <a:ext cx="7956378" cy="102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000" b="1"/>
              <a:t>Problem 2: Inconsistent Brand Messaging Across Sales Platforms</a:t>
            </a:r>
          </a:p>
        </p:txBody>
      </p:sp>
      <p:pic>
        <p:nvPicPr>
          <p:cNvPr id="72" name="creamcitylog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418" y="-4020508"/>
            <a:ext cx="2183573" cy="21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K161VCS.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83" y="2519992"/>
            <a:ext cx="1802693" cy="240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559</Words>
  <Application>Microsoft Macintosh PowerPoint</Application>
  <PresentationFormat>On-screen Show (16:9)</PresentationFormat>
  <Paragraphs>56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Duarte</dc:creator>
  <cp:lastModifiedBy>Zach Phillips</cp:lastModifiedBy>
  <cp:revision>3</cp:revision>
  <dcterms:modified xsi:type="dcterms:W3CDTF">2015-01-16T23:02:13Z</dcterms:modified>
</cp:coreProperties>
</file>