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63" r:id="rId10"/>
    <p:sldId id="264" r:id="rId11"/>
    <p:sldId id="285" r:id="rId12"/>
    <p:sldId id="286" r:id="rId13"/>
    <p:sldId id="265" r:id="rId14"/>
    <p:sldId id="287" r:id="rId15"/>
    <p:sldId id="266" r:id="rId16"/>
    <p:sldId id="288" r:id="rId17"/>
    <p:sldId id="267" r:id="rId18"/>
    <p:sldId id="268" r:id="rId19"/>
    <p:sldId id="269" r:id="rId20"/>
    <p:sldId id="289" r:id="rId21"/>
    <p:sldId id="290" r:id="rId22"/>
    <p:sldId id="291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92" r:id="rId38"/>
  </p:sldIdLst>
  <p:sldSz cx="9144000" cy="5143500" type="screen16x9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83DCC-2B38-EA4F-BDE9-9A559CBE92D3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7A100-FB68-F046-9BB4-4533174F1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4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A100-FB68-F046-9BB4-4533174F12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5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4" y="-21075"/>
            <a:ext cx="9192257" cy="5178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17" y="1441423"/>
            <a:ext cx="4171308" cy="2779059"/>
          </a:xfrm>
        </p:spPr>
      </p:pic>
      <p:sp>
        <p:nvSpPr>
          <p:cNvPr id="2" name="TextBox 1"/>
          <p:cNvSpPr txBox="1"/>
          <p:nvPr/>
        </p:nvSpPr>
        <p:spPr>
          <a:xfrm>
            <a:off x="2585318" y="4479902"/>
            <a:ext cx="386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 Light"/>
              </a:rPr>
              <a:t> MONSTER SUMMER SHOWCASE</a:t>
            </a:r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38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31" y="1402010"/>
            <a:ext cx="4446364" cy="2962310"/>
          </a:xfrm>
        </p:spPr>
      </p:pic>
      <p:sp>
        <p:nvSpPr>
          <p:cNvPr id="2" name="Rectangle 1"/>
          <p:cNvSpPr/>
          <p:nvPr/>
        </p:nvSpPr>
        <p:spPr>
          <a:xfrm>
            <a:off x="2764076" y="436432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 Light"/>
              </a:rPr>
              <a:t>MONSTER SUMMER SHOWCASE</a:t>
            </a:r>
          </a:p>
        </p:txBody>
      </p:sp>
    </p:spTree>
    <p:extLst>
      <p:ext uri="{BB962C8B-B14F-4D97-AF65-F5344CB8AC3E}">
        <p14:creationId xmlns:p14="http://schemas.microsoft.com/office/powerpoint/2010/main" val="4749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46" y="1152121"/>
            <a:ext cx="5194032" cy="3453659"/>
          </a:xfrm>
        </p:spPr>
      </p:pic>
      <p:sp>
        <p:nvSpPr>
          <p:cNvPr id="2" name="Rectangle 1"/>
          <p:cNvSpPr/>
          <p:nvPr/>
        </p:nvSpPr>
        <p:spPr>
          <a:xfrm>
            <a:off x="3046948" y="460578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 Light"/>
              </a:rPr>
              <a:t>MONSTER SUMMER SHOWCASE</a:t>
            </a:r>
          </a:p>
        </p:txBody>
      </p:sp>
    </p:spTree>
    <p:extLst>
      <p:ext uri="{BB962C8B-B14F-4D97-AF65-F5344CB8AC3E}">
        <p14:creationId xmlns:p14="http://schemas.microsoft.com/office/powerpoint/2010/main" val="14385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54" y="1159965"/>
            <a:ext cx="5350490" cy="3564668"/>
          </a:xfrm>
        </p:spPr>
      </p:pic>
      <p:sp>
        <p:nvSpPr>
          <p:cNvPr id="2" name="Rectangle 1"/>
          <p:cNvSpPr/>
          <p:nvPr/>
        </p:nvSpPr>
        <p:spPr>
          <a:xfrm>
            <a:off x="2829860" y="4724633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 Light"/>
              </a:rPr>
              <a:t>MONSTER SUMMER SHOWCASE</a:t>
            </a:r>
          </a:p>
        </p:txBody>
      </p:sp>
    </p:spTree>
    <p:extLst>
      <p:ext uri="{BB962C8B-B14F-4D97-AF65-F5344CB8AC3E}">
        <p14:creationId xmlns:p14="http://schemas.microsoft.com/office/powerpoint/2010/main" val="28973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</p:spTree>
    <p:extLst>
      <p:ext uri="{BB962C8B-B14F-4D97-AF65-F5344CB8AC3E}">
        <p14:creationId xmlns:p14="http://schemas.microsoft.com/office/powerpoint/2010/main" val="31493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37" y="1002797"/>
            <a:ext cx="3048981" cy="3943350"/>
          </a:xfrm>
        </p:spPr>
      </p:pic>
    </p:spTree>
    <p:extLst>
      <p:ext uri="{BB962C8B-B14F-4D97-AF65-F5344CB8AC3E}">
        <p14:creationId xmlns:p14="http://schemas.microsoft.com/office/powerpoint/2010/main" val="14616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05" y="1037873"/>
            <a:ext cx="2947191" cy="3914853"/>
          </a:xfrm>
        </p:spPr>
      </p:pic>
    </p:spTree>
    <p:extLst>
      <p:ext uri="{BB962C8B-B14F-4D97-AF65-F5344CB8AC3E}">
        <p14:creationId xmlns:p14="http://schemas.microsoft.com/office/powerpoint/2010/main" val="37387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Inexpensive to Put On: 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48448"/>
              </p:ext>
            </p:extLst>
          </p:nvPr>
        </p:nvGraphicFramePr>
        <p:xfrm>
          <a:off x="1626742" y="2121970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Local pro to do a 30</a:t>
                      </a:r>
                      <a:r>
                        <a:rPr lang="en-US" baseline="0" dirty="0" smtClean="0"/>
                        <a:t> min 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 Tai 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Hawaiian Pizza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Teacher</a:t>
                      </a:r>
                      <a:r>
                        <a:rPr lang="en-US" baseline="0" dirty="0" smtClean="0"/>
                        <a:t> to Conduct Group Lesson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2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Last Year Uke Luau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19" y="1420670"/>
            <a:ext cx="2157719" cy="1736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72" y="1859184"/>
            <a:ext cx="4136856" cy="3009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4" y="2412169"/>
            <a:ext cx="1779463" cy="13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Pics from Open Mic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984" y="1089061"/>
            <a:ext cx="8229600" cy="394096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Create a Successful Year-Round Promotions Calendar</a:t>
            </a:r>
          </a:p>
          <a:p>
            <a:pPr marL="0" indent="0">
              <a:buNone/>
            </a:pPr>
            <a:r>
              <a:rPr lang="en-US" dirty="0" smtClean="0"/>
              <a:t>Very rarely traffic </a:t>
            </a:r>
            <a:r>
              <a:rPr lang="en-US" dirty="0"/>
              <a:t>flow is where we like it to </a:t>
            </a:r>
            <a:r>
              <a:rPr lang="en-US" dirty="0" smtClean="0"/>
              <a:t>be…sometimes at Back to School time and just before Christmas…we like it to look like this…</a:t>
            </a:r>
            <a:endParaRPr lang="en-US" dirty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38" y="1160678"/>
            <a:ext cx="5053384" cy="3670503"/>
          </a:xfrm>
        </p:spPr>
      </p:pic>
    </p:spTree>
    <p:extLst>
      <p:ext uri="{BB962C8B-B14F-4D97-AF65-F5344CB8AC3E}">
        <p14:creationId xmlns:p14="http://schemas.microsoft.com/office/powerpoint/2010/main" val="12816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0" y="1372912"/>
            <a:ext cx="6902719" cy="3332347"/>
          </a:xfrm>
        </p:spPr>
      </p:pic>
    </p:spTree>
    <p:extLst>
      <p:ext uri="{BB962C8B-B14F-4D97-AF65-F5344CB8AC3E}">
        <p14:creationId xmlns:p14="http://schemas.microsoft.com/office/powerpoint/2010/main" val="17781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0" y="1200150"/>
            <a:ext cx="4615020" cy="3394075"/>
          </a:xfrm>
        </p:spPr>
      </p:pic>
    </p:spTree>
    <p:extLst>
      <p:ext uri="{BB962C8B-B14F-4D97-AF65-F5344CB8AC3E}">
        <p14:creationId xmlns:p14="http://schemas.microsoft.com/office/powerpoint/2010/main" val="24934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Other Successful July Events We Run: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Open Mic Night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Songwriter’s Workshop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Free Restring Event</a:t>
            </a:r>
          </a:p>
          <a:p>
            <a:pPr marL="0" indent="0">
              <a:buNone/>
            </a:pPr>
            <a:r>
              <a:rPr lang="en-US" dirty="0" smtClean="0"/>
              <a:t>Principle: Sometimes, we need to be creating our own excitement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17" y="1058924"/>
            <a:ext cx="4902566" cy="36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Rentals – give thought to when contracts expire</a:t>
            </a:r>
            <a:endParaRPr lang="en-US" dirty="0"/>
          </a:p>
        </p:txBody>
      </p:sp>
      <p:pic>
        <p:nvPicPr>
          <p:cNvPr id="1026" name="Picture 2" descr="https://scontent-lga1-1.xx.fbcdn.net/hphotos-xaf1/v/t1.0-9/542504_460232767341758_329208436_n.jpg?oh=3fa7039ed7917ca7ba1b19dc46876c27&amp;oe=561D8A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37" y="2191349"/>
            <a:ext cx="3936201" cy="29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When we rent band instruments every back to school season in September we set all rental contracts to expire June 30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Tremendous opportunity to make calls starting June 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every contract called “How would you like to renew the annual contract now…you get the summer for free.”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As much as 35 – 40% of the contracts will get renewed this way.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The result is what would historically be one of the slowest cash flow periods turns into one of the most consistent. </a:t>
            </a:r>
          </a:p>
        </p:txBody>
      </p:sp>
    </p:spTree>
    <p:extLst>
      <p:ext uri="{BB962C8B-B14F-4D97-AF65-F5344CB8AC3E}">
        <p14:creationId xmlns:p14="http://schemas.microsoft.com/office/powerpoint/2010/main" val="3963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85" y="1460145"/>
            <a:ext cx="3706972" cy="2776651"/>
          </a:xfrm>
        </p:spPr>
      </p:pic>
    </p:spTree>
    <p:extLst>
      <p:ext uri="{BB962C8B-B14F-4D97-AF65-F5344CB8AC3E}">
        <p14:creationId xmlns:p14="http://schemas.microsoft.com/office/powerpoint/2010/main" val="24596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monstermusicny.com/wp-content/themes/emporium_woo_2.0/js/timthumb.php?src=http://www.monstermusicny.com/wp-content/uploads/2013/03/Free-Guitar-Deal.png&amp;h=380&amp;w=9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05183"/>
            <a:ext cx="8229600" cy="33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Start aggressively promoting in early May, in anticipation of the number of students who will stop for the Summer on Memorial Day </a:t>
            </a:r>
          </a:p>
          <a:p>
            <a:r>
              <a:rPr lang="en-US" dirty="0" smtClean="0"/>
              <a:t>We need to create new students now to preemptively fill those slots as well as help historically sluggish May cash flow</a:t>
            </a:r>
          </a:p>
          <a:p>
            <a:r>
              <a:rPr lang="en-US" dirty="0"/>
              <a:t>S</a:t>
            </a:r>
            <a:r>
              <a:rPr lang="en-US" dirty="0" smtClean="0"/>
              <a:t>ell </a:t>
            </a:r>
            <a:r>
              <a:rPr lang="en-US" dirty="0"/>
              <a:t>a SUMMER LONG block of lessons and include a free dreadnaught sourced from a willing manufacturer at relatively low cost</a:t>
            </a:r>
          </a:p>
        </p:txBody>
      </p:sp>
    </p:spTree>
    <p:extLst>
      <p:ext uri="{BB962C8B-B14F-4D97-AF65-F5344CB8AC3E}">
        <p14:creationId xmlns:p14="http://schemas.microsoft.com/office/powerpoint/2010/main" val="14158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32" y="1200150"/>
            <a:ext cx="5437536" cy="3394075"/>
          </a:xfrm>
        </p:spPr>
      </p:pic>
    </p:spTree>
    <p:extLst>
      <p:ext uri="{BB962C8B-B14F-4D97-AF65-F5344CB8AC3E}">
        <p14:creationId xmlns:p14="http://schemas.microsoft.com/office/powerpoint/2010/main" val="42539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Particulars/Requirements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They must begin taking the lessons by Memorial Day and complete the 20 lessons within the next 20 weeks </a:t>
            </a:r>
          </a:p>
          <a:p>
            <a:pPr marL="514350" indent="-514350">
              <a:buAutoNum type="arabicPeriod"/>
            </a:pPr>
            <a:r>
              <a:rPr lang="en-US" dirty="0" smtClean="0"/>
              <a:t>Some never actually take the lessons, and they’ve spent premium $ for an inexpensive guitar.</a:t>
            </a:r>
          </a:p>
          <a:p>
            <a:pPr marL="514350" indent="-514350">
              <a:buAutoNum type="arabicPeriod"/>
            </a:pPr>
            <a:r>
              <a:rPr lang="en-US" dirty="0" smtClean="0"/>
              <a:t>Most take the lessons and often trade up,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Results: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Much higher total number of summertime lessons than would otherwise be—lets teachers continue to eat over the summer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Also—since they must pay in full upfront—adds a nice jolt to May cash flow than would otherwise be there in absence of the promotion.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06" y="1546623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Another Student Showcase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79" y="1824841"/>
            <a:ext cx="4688242" cy="31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Early Year Showcase: </a:t>
            </a:r>
          </a:p>
          <a:p>
            <a:pPr marL="0" indent="0" algn="ctr">
              <a:buNone/>
            </a:pPr>
            <a:r>
              <a:rPr lang="en-US" dirty="0" smtClean="0"/>
              <a:t>I have the date/sign up sheet during the Holidays </a:t>
            </a:r>
            <a:r>
              <a:rPr lang="en-US" dirty="0"/>
              <a:t>a</a:t>
            </a:r>
            <a:r>
              <a:rPr lang="en-US" dirty="0" smtClean="0"/>
              <a:t>nd it gives the kids a chance to show off the gear they fell in love with that Santa brought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It also gives me something significant to talk about after the holidays </a:t>
            </a:r>
          </a:p>
          <a:p>
            <a:r>
              <a:rPr lang="en-US" dirty="0" smtClean="0"/>
              <a:t>For the “New Years Resolution”-type customers, it shows them that we always have something exciting going on…they chose the right place to learn to play their instrument. </a:t>
            </a:r>
          </a:p>
          <a:p>
            <a:r>
              <a:rPr lang="en-US" dirty="0" smtClean="0"/>
              <a:t>For the kid who just got the first guitar from Santa and is looking to learn how to play it: I can point to the showcase flier and say “You probably won’t be ready for this showcase…but don’t worry, we hold another in August”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Misc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1-Tips for when/how to raise tuition</a:t>
            </a:r>
          </a:p>
          <a:p>
            <a:pPr marL="0" indent="0">
              <a:buNone/>
            </a:pPr>
            <a:r>
              <a:rPr lang="en-US" dirty="0" smtClean="0"/>
              <a:t> 2- Summertime band instrument loaner</a:t>
            </a:r>
          </a:p>
          <a:p>
            <a:pPr marL="0" indent="0">
              <a:buNone/>
            </a:pPr>
            <a:r>
              <a:rPr lang="en-US" dirty="0" smtClean="0"/>
              <a:t> 3- Best time for gear clinics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01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HAVE A GREAT REST OF THE SHOW!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468437"/>
            <a:ext cx="5715000" cy="2857500"/>
          </a:xfrm>
        </p:spPr>
      </p:pic>
    </p:spTree>
    <p:extLst>
      <p:ext uri="{BB962C8B-B14F-4D97-AF65-F5344CB8AC3E}">
        <p14:creationId xmlns:p14="http://schemas.microsoft.com/office/powerpoint/2010/main" val="41976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95" y="1173892"/>
            <a:ext cx="795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Create a Successful Year-Round Promotions Calendar	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324" y="1839784"/>
            <a:ext cx="79563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Helvetica Neue Light"/>
                <a:cs typeface="Helvetica Neue Light"/>
              </a:rPr>
              <a:t>Unfortunately, the rest of the year can look and sound like this…..</a:t>
            </a:r>
          </a:p>
          <a:p>
            <a:pPr marL="342900" indent="-342900">
              <a:buAutoNum type="arabicPeriod"/>
            </a:pPr>
            <a:endParaRPr lang="en-US" sz="1400" dirty="0" smtClean="0">
              <a:latin typeface="Helvetica Neue Light"/>
              <a:cs typeface="Helvetica Neue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2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  <p:pic>
        <p:nvPicPr>
          <p:cNvPr id="2" name="Cricket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4863" y="398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So the goal is simple yet elusive…</a:t>
            </a:r>
          </a:p>
          <a:p>
            <a:pPr marL="0" indent="0" algn="ctr">
              <a:buNone/>
            </a:pPr>
            <a:r>
              <a:rPr lang="en-US" dirty="0" smtClean="0"/>
              <a:t>KEEP CASH FLOW BALANCED YEAR ROUND!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</p:spTree>
    <p:extLst>
      <p:ext uri="{BB962C8B-B14F-4D97-AF65-F5344CB8AC3E}">
        <p14:creationId xmlns:p14="http://schemas.microsoft.com/office/powerpoint/2010/main" val="21892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239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100" u="sng" dirty="0" smtClean="0"/>
              <a:t>Summer Student Showcase</a:t>
            </a:r>
          </a:p>
          <a:p>
            <a:pPr marL="0" indent="0" algn="ctr">
              <a:buNone/>
            </a:pPr>
            <a:endParaRPr lang="en-US" u="sng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 smtClean="0"/>
              <a:t>Closest Sunday to August 15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 smtClean="0"/>
              <a:t>Date picked months in advance with signs up all over the store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 smtClean="0"/>
              <a:t>Late enough in the summer to give students a great reason to continue taking lessons but not so late where it interferes with back to school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 smtClean="0"/>
              <a:t>Also gives a great reason for kids thinking of signing up for summer lessons to join. 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n-US" dirty="0"/>
          </a:p>
          <a:p>
            <a:pPr algn="ctr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635</Words>
  <Application>Microsoft Office PowerPoint</Application>
  <PresentationFormat>On-screen Show (16:9)</PresentationFormat>
  <Paragraphs>64</Paragraphs>
  <Slides>37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Jessica Duarte</cp:lastModifiedBy>
  <cp:revision>47</cp:revision>
  <dcterms:created xsi:type="dcterms:W3CDTF">2011-12-21T23:54:18Z</dcterms:created>
  <dcterms:modified xsi:type="dcterms:W3CDTF">2015-07-07T22:12:04Z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2A944515-6EB9-4683-AB0C-7C60202913F1</vt:lpwstr>
  </property>
  <property fmtid="{D5CDD505-2E9C-101B-9397-08002B2CF9AE}" pid="3" name="ArticulatePath">
    <vt:lpwstr>NS15 NAMMU PowerPoint 16x9 Template</vt:lpwstr>
  </property>
</Properties>
</file>