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9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74" r:id="rId10"/>
    <p:sldId id="266" r:id="rId11"/>
    <p:sldId id="269" r:id="rId12"/>
    <p:sldId id="270" r:id="rId13"/>
    <p:sldId id="273" r:id="rId14"/>
    <p:sldId id="268" r:id="rId15"/>
    <p:sldId id="267" r:id="rId16"/>
    <p:sldId id="276" r:id="rId17"/>
    <p:sldId id="278" r:id="rId18"/>
    <p:sldId id="280" r:id="rId19"/>
    <p:sldId id="275" r:id="rId20"/>
    <p:sldId id="279" r:id="rId21"/>
    <p:sldId id="271" r:id="rId22"/>
    <p:sldId id="272" r:id="rId23"/>
    <p:sldId id="281" r:id="rId24"/>
    <p:sldId id="282" r:id="rId25"/>
    <p:sldId id="284" r:id="rId26"/>
    <p:sldId id="285" r:id="rId27"/>
    <p:sldId id="290" r:id="rId28"/>
    <p:sldId id="286" r:id="rId29"/>
    <p:sldId id="258" r:id="rId30"/>
    <p:sldId id="288" r:id="rId31"/>
    <p:sldId id="289" r:id="rId32"/>
    <p:sldId id="28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Objects="1">
      <p:cViewPr>
        <p:scale>
          <a:sx n="105" d="100"/>
          <a:sy n="105" d="100"/>
        </p:scale>
        <p:origin x="-1794" y="-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87B2-008C-4E83-9C4B-E935631DC3BE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E130C-D172-42B0-B4FF-A9B116D95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2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66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S13IdeaCentermain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4" descr="NS13IdeaCentertopbar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S13IdeaCenter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4741" y="3548448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Alan M. Friedman, CPA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sz="2400" dirty="0" smtClean="0">
                <a:solidFill>
                  <a:schemeClr val="bg1"/>
                </a:solidFill>
              </a:rPr>
              <a:t> Daniel Jobe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Friedman, Kannenberg &amp; Company, P.C.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50" y="3821695"/>
            <a:ext cx="838200" cy="8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8364" y="133350"/>
            <a:ext cx="42732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Beware of How You “Treat” Your Music Teachers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Instructions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Must follow mandatory instructions as to where, when and  how to perform work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Performs work based upon independently established procedures or industry specs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17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7281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Services Rendered Personally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render services personally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assistants or employees while retaining the right to hire others to perform the required work</a:t>
            </a:r>
          </a:p>
        </p:txBody>
      </p:sp>
    </p:spTree>
    <p:extLst>
      <p:ext uri="{BB962C8B-B14F-4D97-AF65-F5344CB8AC3E}">
        <p14:creationId xmlns:p14="http://schemas.microsoft.com/office/powerpoint/2010/main" val="210390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Hiring, Supervising and Paying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supervise or hire others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Hires assistants at his/her expense to perform all or part of project</a:t>
            </a:r>
          </a:p>
        </p:txBody>
      </p:sp>
    </p:spTree>
    <p:extLst>
      <p:ext uri="{BB962C8B-B14F-4D97-AF65-F5344CB8AC3E}">
        <p14:creationId xmlns:p14="http://schemas.microsoft.com/office/powerpoint/2010/main" val="5606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Order or Sequence Set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Required to perform task in a set manner, routine or schedule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Has full discretion over routine or manner in which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36439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Training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Receives and/or is required to receive training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Skilled professional requiring no training to adequately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7791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II.  Financial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724400" y="1219012"/>
            <a:ext cx="4038600" cy="3486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3600" dirty="0" smtClean="0">
                <a:latin typeface="+mn-lt"/>
              </a:rPr>
              <a:t>Facts that show whether the business has a right to control the business aspects of the worker’s job, such as…</a:t>
            </a:r>
            <a:endParaRPr lang="en-US" sz="28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r="12223"/>
          <a:stretch/>
        </p:blipFill>
        <p:spPr>
          <a:xfrm>
            <a:off x="329685" y="1359741"/>
            <a:ext cx="4212891" cy="30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2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Business Expenses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Business or training expenses are paid or reimbursed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No reimbursement for business or training expenses</a:t>
            </a:r>
          </a:p>
        </p:txBody>
      </p:sp>
    </p:spTree>
    <p:extLst>
      <p:ext uri="{BB962C8B-B14F-4D97-AF65-F5344CB8AC3E}">
        <p14:creationId xmlns:p14="http://schemas.microsoft.com/office/powerpoint/2010/main" val="23948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Significant Investment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Does not invest in facilities and/or equipment used to perform work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Possesses and invests in facilities and equipment to perform services</a:t>
            </a:r>
          </a:p>
        </p:txBody>
      </p:sp>
    </p:spTree>
    <p:extLst>
      <p:ext uri="{BB962C8B-B14F-4D97-AF65-F5344CB8AC3E}">
        <p14:creationId xmlns:p14="http://schemas.microsoft.com/office/powerpoint/2010/main" val="2924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0955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Services Available to General Public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not offered to general public and points toward control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Offers services to </a:t>
            </a:r>
            <a:r>
              <a:rPr lang="en-US" sz="3600" dirty="0" smtClean="0"/>
              <a:t>public, advertise, and are free to seek out business opportunities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12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Payment to Worker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A person </a:t>
            </a:r>
            <a:r>
              <a:rPr lang="en-US" sz="3600" dirty="0" smtClean="0"/>
              <a:t>guaranteed a regular wage paid </a:t>
            </a:r>
            <a:r>
              <a:rPr lang="en-US" sz="3600" dirty="0"/>
              <a:t>at regular intervals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Compensation determined separately by project or based on fixed fee</a:t>
            </a:r>
          </a:p>
        </p:txBody>
      </p:sp>
    </p:spTree>
    <p:extLst>
      <p:ext uri="{BB962C8B-B14F-4D97-AF65-F5344CB8AC3E}">
        <p14:creationId xmlns:p14="http://schemas.microsoft.com/office/powerpoint/2010/main" val="26105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799" y="1158478"/>
            <a:ext cx="5410201" cy="362307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Pros </a:t>
            </a:r>
            <a:r>
              <a:rPr lang="en-US" i="1" dirty="0"/>
              <a:t>&amp; </a:t>
            </a:r>
            <a:r>
              <a:rPr lang="en-US" i="1" dirty="0" smtClean="0"/>
              <a:t>Cons </a:t>
            </a:r>
            <a:r>
              <a:rPr lang="en-US" dirty="0"/>
              <a:t>between </a:t>
            </a:r>
            <a:r>
              <a:rPr lang="en-US" dirty="0" smtClean="0"/>
              <a:t>classifying music </a:t>
            </a:r>
            <a:r>
              <a:rPr lang="en-US" dirty="0"/>
              <a:t>teachers as </a:t>
            </a:r>
            <a:r>
              <a:rPr lang="en-US" b="1" dirty="0"/>
              <a:t>employees</a:t>
            </a:r>
            <a:r>
              <a:rPr lang="en-US" dirty="0"/>
              <a:t> vs. </a:t>
            </a:r>
            <a:r>
              <a:rPr lang="en-US" b="1" dirty="0"/>
              <a:t>independent contractors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 smtClean="0"/>
              <a:t>Criteria</a:t>
            </a:r>
            <a:r>
              <a:rPr lang="en-US" dirty="0" smtClean="0"/>
              <a:t>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determine the </a:t>
            </a:r>
            <a:r>
              <a:rPr lang="en-US" b="1" dirty="0"/>
              <a:t>employment status</a:t>
            </a:r>
            <a:r>
              <a:rPr lang="en-US" dirty="0"/>
              <a:t> of a </a:t>
            </a:r>
            <a:r>
              <a:rPr lang="en-US" dirty="0" smtClean="0"/>
              <a:t>worker by most tax authorities</a:t>
            </a:r>
            <a:endParaRPr lang="en-US" dirty="0"/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dirty="0"/>
              <a:t> </a:t>
            </a:r>
            <a:r>
              <a:rPr lang="en-US" i="1" dirty="0"/>
              <a:t>Classification </a:t>
            </a:r>
            <a:r>
              <a:rPr lang="en-US" b="1" dirty="0"/>
              <a:t>guidance</a:t>
            </a:r>
            <a:endParaRPr lang="en-US" dirty="0"/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Session Objectives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64" y="1397485"/>
            <a:ext cx="2920636" cy="30792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Realization of Profit or Loss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Compensation for services at fixed rate regardless of profitability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Shoulders the possibility of incurring a loss and realizing a profit</a:t>
            </a:r>
          </a:p>
        </p:txBody>
      </p:sp>
    </p:spTree>
    <p:extLst>
      <p:ext uri="{BB962C8B-B14F-4D97-AF65-F5344CB8AC3E}">
        <p14:creationId xmlns:p14="http://schemas.microsoft.com/office/powerpoint/2010/main" val="3516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III.  Type of Relationship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8861" y="1504950"/>
            <a:ext cx="4415539" cy="2438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dirty="0" smtClean="0">
                <a:latin typeface="+mn-lt"/>
              </a:rPr>
              <a:t>Facts that show the parties’ type of relationship, such as…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8750"/>
            <a:ext cx="367979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8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0955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Regular and Continuous Relationship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Services are part of a continuing relationship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Provides services and contracts for separate and distinct projects, not on continuing basis</a:t>
            </a:r>
          </a:p>
        </p:txBody>
      </p:sp>
    </p:spTree>
    <p:extLst>
      <p:ext uri="{BB962C8B-B14F-4D97-AF65-F5344CB8AC3E}">
        <p14:creationId xmlns:p14="http://schemas.microsoft.com/office/powerpoint/2010/main" val="94342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Right to Discharge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Can be discharged at any time with no liquidated damages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Cannot be discharged other than for failure to perform contracted service</a:t>
            </a:r>
          </a:p>
        </p:txBody>
      </p:sp>
    </p:spTree>
    <p:extLst>
      <p:ext uri="{BB962C8B-B14F-4D97-AF65-F5344CB8AC3E}">
        <p14:creationId xmlns:p14="http://schemas.microsoft.com/office/powerpoint/2010/main" val="11576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Right to Terminate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May terminate relationship at any time</a:t>
            </a:r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May terminate work relationship only upon completion of contract or breach by other party</a:t>
            </a:r>
          </a:p>
        </p:txBody>
      </p:sp>
    </p:spTree>
    <p:extLst>
      <p:ext uri="{BB962C8B-B14F-4D97-AF65-F5344CB8AC3E}">
        <p14:creationId xmlns:p14="http://schemas.microsoft.com/office/powerpoint/2010/main" val="3159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Key Aspect of the Business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9900"/>
                </a:solidFill>
              </a:rPr>
              <a:t>Employee:</a:t>
            </a:r>
            <a:r>
              <a:rPr lang="en-US" sz="3600" dirty="0"/>
              <a:t>  </a:t>
            </a:r>
            <a:r>
              <a:rPr lang="en-US" sz="3600" dirty="0" smtClean="0"/>
              <a:t>Works for the business in a capacity assigned by employer</a:t>
            </a:r>
            <a:endParaRPr lang="en-US" sz="3600" dirty="0"/>
          </a:p>
          <a:p>
            <a:r>
              <a:rPr lang="en-US" sz="3600" b="1" dirty="0">
                <a:solidFill>
                  <a:srgbClr val="FF9900"/>
                </a:solidFill>
              </a:rPr>
              <a:t>Contractor:</a:t>
            </a:r>
            <a:r>
              <a:rPr lang="en-US" sz="3600" dirty="0"/>
              <a:t>  </a:t>
            </a:r>
            <a:r>
              <a:rPr lang="en-US" sz="3600" dirty="0" smtClean="0"/>
              <a:t>The work performed is the main revenue source and integral to the sustainability of the business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9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581150"/>
            <a:ext cx="3733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cs typeface="Century Gothic"/>
              </a:rPr>
              <a:t>Some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cs typeface="Century Gothic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cs typeface="Century Gothic"/>
              </a:rPr>
              <a:t>Advice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&amp;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cs typeface="Century Gothic"/>
              </a:rPr>
              <a:t> Guidance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9045" r="5251"/>
          <a:stretch/>
        </p:blipFill>
        <p:spPr>
          <a:xfrm>
            <a:off x="4724400" y="1276350"/>
            <a:ext cx="36028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4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Which Form Do I Use?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95350"/>
            <a:ext cx="3223780" cy="417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95350"/>
            <a:ext cx="3200400" cy="4141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18621" y="2585572"/>
            <a:ext cx="219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EMPLOYEE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050728" y="2750492"/>
            <a:ext cx="380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INDEPENDENT CONTRACTOR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34300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Structure the Relationship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219200"/>
            <a:ext cx="85344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To best assure a favorable outcome in the event of </a:t>
            </a:r>
            <a:r>
              <a:rPr lang="en-US" dirty="0" smtClean="0"/>
              <a:t>tax scrutiny</a:t>
            </a:r>
            <a:r>
              <a:rPr lang="en-US" dirty="0"/>
              <a:t>, employers should: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“written” contracts or arrangements with their music teachers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Have an attorney review all documents</a:t>
            </a:r>
          </a:p>
          <a:p>
            <a:pPr lvl="1">
              <a:buClr>
                <a:schemeClr val="tx1"/>
              </a:buClr>
              <a:buSzPct val="105000"/>
              <a:buFontTx/>
              <a:buChar char="•"/>
            </a:pPr>
            <a:r>
              <a:rPr lang="en-US" dirty="0"/>
              <a:t>If need be, request assistance from the IRS in determining status by filing a Federal Form SS-8</a:t>
            </a:r>
          </a:p>
        </p:txBody>
      </p:sp>
    </p:spTree>
    <p:extLst>
      <p:ext uri="{BB962C8B-B14F-4D97-AF65-F5344CB8AC3E}">
        <p14:creationId xmlns:p14="http://schemas.microsoft.com/office/powerpoint/2010/main" val="2782104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S13IdeaCenter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041739"/>
              </p:ext>
            </p:extLst>
          </p:nvPr>
        </p:nvGraphicFramePr>
        <p:xfrm>
          <a:off x="2895600" y="171450"/>
          <a:ext cx="5969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Bitmap Image" r:id="rId4" imgW="10161905" imgH="5353797" progId="PBrush">
                  <p:embed/>
                </p:oleObj>
              </mc:Choice>
              <mc:Fallback>
                <p:oleObj name="Bitmap Image" r:id="rId4" imgW="10161905" imgH="535379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1450"/>
                        <a:ext cx="59690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52" y="111264"/>
            <a:ext cx="8821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“Employee” Designation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45952" y="1123950"/>
            <a:ext cx="4249848" cy="381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 smtClean="0"/>
              <a:t>Pros –</a:t>
            </a:r>
            <a:r>
              <a:rPr lang="en-US" sz="2400" b="1" dirty="0" smtClean="0"/>
              <a:t> 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Control work schedule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Control teaching methods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Control teaching rates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Control compensation &amp; benefits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Limited issues with tax authorities</a:t>
            </a:r>
            <a:endParaRPr lang="en-US" sz="2400" dirty="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495800" y="1123950"/>
            <a:ext cx="4402248" cy="377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Burden of payroll taxes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Burden of unemployment taxes 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Burden of worker’s comp insurance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Burden of health insurance, retirement and other benefits without discrimination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01687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1219200"/>
            <a:ext cx="76200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SzPct val="105000"/>
              <a:buNone/>
            </a:pPr>
            <a:r>
              <a:rPr lang="en-US" dirty="0"/>
              <a:t>In a 1970 Court Case, the IRS challenged the worker status of music teachers at a music conservatory.  These teachers taught students in accordance with a </a:t>
            </a:r>
            <a:r>
              <a:rPr lang="en-US" b="1" dirty="0"/>
              <a:t>curriculum</a:t>
            </a:r>
            <a:r>
              <a:rPr lang="en-US" dirty="0"/>
              <a:t> provided by the school, as well as provided </a:t>
            </a:r>
            <a:r>
              <a:rPr lang="en-US" b="1" dirty="0"/>
              <a:t>private instruction</a:t>
            </a:r>
            <a:r>
              <a:rPr lang="en-US" dirty="0"/>
              <a:t> to students as part of a lesson program administrated by the school.</a:t>
            </a:r>
          </a:p>
        </p:txBody>
      </p:sp>
    </p:spTree>
    <p:extLst>
      <p:ext uri="{BB962C8B-B14F-4D97-AF65-F5344CB8AC3E}">
        <p14:creationId xmlns:p14="http://schemas.microsoft.com/office/powerpoint/2010/main" val="42766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IRS Guidance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37147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Upon completion of their audit, the IRS issued Revenue Ruling 70-338 which stated 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sz="2800" i="1" dirty="0"/>
              <a:t>Teachers instructing regular classes at a music conservatory for regular </a:t>
            </a:r>
            <a:r>
              <a:rPr lang="en-US" sz="2800" i="1" dirty="0" smtClean="0"/>
              <a:t>remuneration </a:t>
            </a:r>
            <a:r>
              <a:rPr lang="en-US" sz="2800" i="1" dirty="0"/>
              <a:t>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i="1" dirty="0"/>
              <a:t>of the school; however, teachers who instruct pupils in private lessons in return for a percentage of the fees collected by the conservatory are </a:t>
            </a:r>
            <a:r>
              <a:rPr lang="en-US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not employees</a:t>
            </a: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.”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05000"/>
              <a:buFontTx/>
              <a:buChar char="•"/>
            </a:pPr>
            <a:r>
              <a:rPr lang="en-US" sz="2800" dirty="0"/>
              <a:t>Essentially, the determining issue was </a:t>
            </a:r>
            <a:r>
              <a:rPr lang="en-US" sz="2800" i="1" dirty="0" smtClean="0"/>
              <a:t>who</a:t>
            </a:r>
            <a:r>
              <a:rPr lang="en-US" sz="2800" dirty="0" smtClean="0"/>
              <a:t> </a:t>
            </a:r>
            <a:r>
              <a:rPr lang="en-US" sz="2800" dirty="0"/>
              <a:t>had </a:t>
            </a:r>
            <a:r>
              <a:rPr lang="en-US" sz="2800" b="1" dirty="0"/>
              <a:t>control</a:t>
            </a:r>
            <a:r>
              <a:rPr lang="en-US" sz="2800" dirty="0"/>
              <a:t> over </a:t>
            </a:r>
            <a:r>
              <a:rPr lang="en-US" sz="2800" i="1" dirty="0" smtClean="0"/>
              <a:t>how</a:t>
            </a:r>
            <a:r>
              <a:rPr lang="en-US" sz="2800" dirty="0" smtClean="0"/>
              <a:t> </a:t>
            </a:r>
            <a:r>
              <a:rPr lang="en-US" sz="2800" dirty="0"/>
              <a:t>the student was taught</a:t>
            </a:r>
          </a:p>
        </p:txBody>
      </p:sp>
    </p:spTree>
    <p:extLst>
      <p:ext uri="{BB962C8B-B14F-4D97-AF65-F5344CB8AC3E}">
        <p14:creationId xmlns:p14="http://schemas.microsoft.com/office/powerpoint/2010/main" val="9572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52400" y="133350"/>
            <a:ext cx="88392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57165" tIns="28582" rIns="57165" bIns="28582" numCol="1" anchor="t" anchorCtr="0" compatLnSpc="1">
            <a:prstTxWarp prst="textNoShape">
              <a:avLst/>
            </a:prstTxWarp>
          </a:bodyPr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19085"/>
            <a:ext cx="8610600" cy="1136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Shaun Conrad</a:t>
            </a:r>
            <a:r>
              <a:rPr lang="en-US" sz="3600" b="1" dirty="0" smtClean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this seminar</a:t>
            </a:r>
          </a:p>
          <a:p>
            <a:pPr algn="ctr" eaLnBrk="0" hangingPunct="0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5" name="Picture 4" descr="FKCO-LOGO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40" y="1376675"/>
            <a:ext cx="6378575" cy="236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219730"/>
            <a:ext cx="8814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“Independent Contractor” Designation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200150"/>
            <a:ext cx="4724400" cy="36230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 smtClean="0"/>
              <a:t>Pros –</a:t>
            </a:r>
            <a:r>
              <a:rPr lang="en-US" sz="2400" b="1" dirty="0" smtClean="0"/>
              <a:t>  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 payroll </a:t>
            </a:r>
            <a:r>
              <a:rPr lang="en-US" sz="2400" dirty="0"/>
              <a:t>taxes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 insurance </a:t>
            </a:r>
            <a:r>
              <a:rPr lang="en-US" sz="2400" dirty="0"/>
              <a:t>costs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 retirement </a:t>
            </a:r>
            <a:r>
              <a:rPr lang="en-US" sz="2400" dirty="0"/>
              <a:t>benefits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 employment </a:t>
            </a:r>
            <a:r>
              <a:rPr lang="en-US" sz="2400" dirty="0"/>
              <a:t>benefits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 payroll </a:t>
            </a:r>
            <a:r>
              <a:rPr lang="en-US" sz="2400" dirty="0"/>
              <a:t>accounting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Minimized </a:t>
            </a:r>
            <a:r>
              <a:rPr lang="en-US" sz="2400" dirty="0"/>
              <a:t>tax reporting (1099-MISC at year-end)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724400" y="1219765"/>
            <a:ext cx="4191000" cy="286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400" b="1" i="1" dirty="0">
                <a:latin typeface="Century Gothic" pitchFamily="34" charset="0"/>
              </a:rPr>
              <a:t>Cons –  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400" dirty="0" smtClean="0"/>
              <a:t>No control over work </a:t>
            </a:r>
            <a:r>
              <a:rPr lang="en-US" sz="2400" dirty="0"/>
              <a:t>schedule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No control over teaching </a:t>
            </a:r>
            <a:r>
              <a:rPr lang="en-US" sz="2400" dirty="0"/>
              <a:t>methods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Arial"/>
              <a:buChar char="•"/>
            </a:pPr>
            <a:r>
              <a:rPr lang="en-US" sz="2400" dirty="0" smtClean="0"/>
              <a:t>No control over teaching </a:t>
            </a:r>
            <a:r>
              <a:rPr lang="en-US" sz="2400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221326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7150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BEWARE</a:t>
            </a:r>
            <a:r>
              <a:rPr lang="en-US" sz="4400" dirty="0" smtClean="0">
                <a:solidFill>
                  <a:schemeClr val="bg1"/>
                </a:solidFill>
              </a:rPr>
              <a:t>…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219200"/>
            <a:ext cx="9144000" cy="10477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sz="3600" dirty="0" smtClean="0"/>
              <a:t>The incorrect classification can cause you to be held responsible for…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2266950"/>
            <a:ext cx="8382000" cy="1981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2800" dirty="0" smtClean="0"/>
              <a:t> </a:t>
            </a:r>
            <a:r>
              <a:rPr lang="en-US" sz="3400" dirty="0" smtClean="0"/>
              <a:t>All </a:t>
            </a:r>
            <a:r>
              <a:rPr lang="en-US" sz="3400" i="1" dirty="0" smtClean="0"/>
              <a:t>back</a:t>
            </a:r>
            <a:r>
              <a:rPr lang="en-US" sz="3400" dirty="0" smtClean="0"/>
              <a:t> federal &amp; state payroll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unemployment taxes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115000"/>
              <a:buFontTx/>
              <a:buChar char="•"/>
            </a:pPr>
            <a:r>
              <a:rPr lang="en-US" sz="3400" dirty="0" smtClean="0"/>
              <a:t> All </a:t>
            </a:r>
            <a:r>
              <a:rPr lang="en-US" sz="3400" i="1" dirty="0" smtClean="0"/>
              <a:t>back</a:t>
            </a:r>
            <a:r>
              <a:rPr lang="en-US" sz="3400" dirty="0" smtClean="0"/>
              <a:t> employment benefits</a:t>
            </a:r>
            <a:endParaRPr lang="en-US" sz="34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4095750"/>
            <a:ext cx="502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BAD…VERY BAD !!</a:t>
            </a:r>
          </a:p>
        </p:txBody>
      </p:sp>
    </p:spTree>
    <p:extLst>
      <p:ext uri="{BB962C8B-B14F-4D97-AF65-F5344CB8AC3E}">
        <p14:creationId xmlns:p14="http://schemas.microsoft.com/office/powerpoint/2010/main" val="3114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57150"/>
            <a:ext cx="880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IRS Guidelines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04800" y="1100860"/>
            <a:ext cx="5562600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The IRS updates Publication 15A each year with a section entitled “Who Are Employees?”</a:t>
            </a:r>
          </a:p>
          <a:p>
            <a:pPr algn="l">
              <a:lnSpc>
                <a:spcPct val="85000"/>
              </a:lnSpc>
            </a:pPr>
            <a:endParaRPr lang="en-US" sz="2800" dirty="0" smtClean="0"/>
          </a:p>
          <a:p>
            <a:pPr marL="571500" indent="-571500" algn="l">
              <a:lnSpc>
                <a:spcPct val="85000"/>
              </a:lnSpc>
              <a:buFont typeface="Arial" pitchFamily="34" charset="0"/>
              <a:buChar char="•"/>
            </a:pPr>
            <a:r>
              <a:rPr lang="en-US" sz="2800" dirty="0" smtClean="0"/>
              <a:t>Status is determined based on the degree of control in 3 categories: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Behavioral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Financial Control</a:t>
            </a:r>
          </a:p>
          <a:p>
            <a:pPr marL="1485900" lvl="2" indent="-571500">
              <a:lnSpc>
                <a:spcPct val="85000"/>
              </a:lnSpc>
              <a:buFont typeface="+mj-lt"/>
              <a:buAutoNum type="arabicPeriod"/>
            </a:pPr>
            <a:r>
              <a:rPr lang="en-US" sz="2800" dirty="0" smtClean="0"/>
              <a:t>Type of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664">
            <a:off x="5571998" y="974168"/>
            <a:ext cx="3066433" cy="3968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5117421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1352550"/>
            <a:ext cx="4724401" cy="2556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Understanding the Three Categories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2050" name="Picture 2" descr="\\corp.fkco.com\FKCO\UserData\djobe\My Documents\My Pictures\Independent-Contra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1" y="1200150"/>
            <a:ext cx="2278299" cy="369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126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I.  Behavioral Control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971550"/>
            <a:ext cx="4223982" cy="3867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5000"/>
              </a:lnSpc>
            </a:pPr>
            <a:r>
              <a:rPr lang="en-US" sz="3600" dirty="0" smtClean="0">
                <a:latin typeface="+mn-lt"/>
              </a:rPr>
              <a:t>Facts that show whether the business has a right to direct and control how the worker does the tasks for which the worker is hired, such as…</a:t>
            </a:r>
            <a:endParaRPr lang="en-US" sz="4800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1"/>
          <a:stretch/>
        </p:blipFill>
        <p:spPr>
          <a:xfrm>
            <a:off x="4376382" y="970607"/>
            <a:ext cx="4615218" cy="38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33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When and Where to Work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47750"/>
            <a:ext cx="7924800" cy="3409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9900"/>
                </a:solidFill>
              </a:rPr>
              <a:t>Employee:</a:t>
            </a:r>
            <a:r>
              <a:rPr lang="en-US" sz="3600" dirty="0" smtClean="0"/>
              <a:t>  Required to work set hours at a specific assigned location</a:t>
            </a:r>
          </a:p>
          <a:p>
            <a:r>
              <a:rPr lang="en-US" sz="3600" b="1" dirty="0" smtClean="0">
                <a:solidFill>
                  <a:srgbClr val="FF9900"/>
                </a:solidFill>
              </a:rPr>
              <a:t>Contractor:</a:t>
            </a:r>
            <a:r>
              <a:rPr lang="en-US" sz="3600" dirty="0" smtClean="0"/>
              <a:t>  Retains the right to complete work at any time and rents or leases a location where work is performed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471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959</Words>
  <Application>Microsoft Office PowerPoint</Application>
  <PresentationFormat>On-screen Show (16:9)</PresentationFormat>
  <Paragraphs>115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Daniel Jobe</cp:lastModifiedBy>
  <cp:revision>81</cp:revision>
  <cp:lastPrinted>2009-04-21T21:40:57Z</cp:lastPrinted>
  <dcterms:created xsi:type="dcterms:W3CDTF">2011-04-20T16:54:43Z</dcterms:created>
  <dcterms:modified xsi:type="dcterms:W3CDTF">2012-11-30T20:42:42Z</dcterms:modified>
</cp:coreProperties>
</file>