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1pPr>
    <a:lvl2pPr marL="285750" indent="17145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2pPr>
    <a:lvl3pPr marL="571500" indent="3429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3pPr>
    <a:lvl4pPr marL="857250" indent="51435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4pPr>
    <a:lvl5pPr marL="1143000" indent="6858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Lucida Grande" pitchFamily="-65" charset="0"/>
        <a:ea typeface="Geneva" pitchFamily="-65" charset="0"/>
        <a:cs typeface="Geneva" pitchFamily="-6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-17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5CB61FA-2485-474A-B6B5-94ABC7629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52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1pPr>
    <a:lvl2pPr marL="28575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2pPr>
    <a:lvl3pPr marL="5715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3pPr>
    <a:lvl4pPr marL="85725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4pPr>
    <a:lvl5pPr marL="11430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5pPr>
    <a:lvl6pPr marL="142875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1450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025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8600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9pPr>
          </a:lstStyle>
          <a:p>
            <a:fld id="{D7942FC4-105C-4DB0-8609-AED4F6DEFBF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65" charset="0"/>
              <a:ea typeface="Geneva" pitchFamily="-65" charset="0"/>
              <a:cs typeface="Geneva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ucida Grande" pitchFamily="-65" charset="0"/>
                <a:ea typeface="Geneva" pitchFamily="-65" charset="0"/>
                <a:cs typeface="Geneva" pitchFamily="-65" charset="0"/>
              </a:defRPr>
            </a:lvl9pPr>
          </a:lstStyle>
          <a:p>
            <a:fld id="{D44D3FEE-99D9-4334-9333-C0FA602632B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Lucida Grande" pitchFamily="-65" charset="0"/>
              <a:ea typeface="Geneva" pitchFamily="-65" charset="0"/>
              <a:cs typeface="Geneva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B61FA-2485-474A-B6B5-94ABC76297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0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B61FA-2485-474A-B6B5-94ABC76297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2143125"/>
            <a:ext cx="6401594" cy="1313656"/>
          </a:xfrm>
        </p:spPr>
        <p:txBody>
          <a:bodyPr/>
          <a:lstStyle>
            <a:lvl1pPr marL="0" indent="0" algn="ctr">
              <a:buNone/>
              <a:defRPr/>
            </a:lvl1pPr>
            <a:lvl2pPr marL="285750" indent="0" algn="ctr">
              <a:buNone/>
              <a:defRPr/>
            </a:lvl2pPr>
            <a:lvl3pPr marL="571500" indent="0" algn="ctr">
              <a:buNone/>
              <a:defRPr/>
            </a:lvl3pPr>
            <a:lvl4pPr marL="857250" indent="0" algn="ctr">
              <a:buNone/>
              <a:defRPr/>
            </a:lvl4pPr>
            <a:lvl5pPr marL="1143000" indent="0" algn="ctr">
              <a:buNone/>
              <a:defRPr/>
            </a:lvl5pPr>
            <a:lvl6pPr marL="1428750" indent="0" algn="ctr">
              <a:buNone/>
              <a:defRPr/>
            </a:lvl6pPr>
            <a:lvl7pPr marL="1714500" indent="0" algn="ctr">
              <a:buNone/>
              <a:defRPr/>
            </a:lvl7pPr>
            <a:lvl8pPr marL="2000250" indent="0" algn="ctr">
              <a:buNone/>
              <a:defRPr/>
            </a:lvl8pPr>
            <a:lvl9pPr marL="22860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6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524000"/>
            <a:ext cx="8239125" cy="3095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4977"/>
            <a:ext cx="7772797" cy="1021953"/>
          </a:xfrm>
          <a:prstGeom prst="rect">
            <a:avLst/>
          </a:prstGeom>
        </p:spPr>
        <p:txBody>
          <a:bodyPr vert="horz" lIns="57150" tIns="28575" rIns="57150" bIns="28575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836"/>
            <a:ext cx="7772797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750" indent="0">
              <a:buNone/>
              <a:defRPr sz="1100"/>
            </a:lvl2pPr>
            <a:lvl3pPr marL="571500" indent="0">
              <a:buNone/>
              <a:defRPr sz="1000"/>
            </a:lvl3pPr>
            <a:lvl4pPr marL="857250" indent="0">
              <a:buNone/>
              <a:defRPr sz="900"/>
            </a:lvl4pPr>
            <a:lvl5pPr marL="1143000" indent="0">
              <a:buNone/>
              <a:defRPr sz="900"/>
            </a:lvl5pPr>
            <a:lvl6pPr marL="1428750" indent="0">
              <a:buNone/>
              <a:defRPr sz="900"/>
            </a:lvl6pPr>
            <a:lvl7pPr marL="1714500" indent="0">
              <a:buNone/>
              <a:defRPr sz="900"/>
            </a:lvl7pPr>
            <a:lvl8pPr marL="2000250" indent="0">
              <a:buNone/>
              <a:defRPr sz="900"/>
            </a:lvl8pPr>
            <a:lvl9pPr marL="22860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1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4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2" y="1524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556742"/>
            <a:ext cx="4040188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2036961"/>
            <a:ext cx="4040188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556742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2036961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7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809625"/>
            <a:ext cx="3008313" cy="266899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809624"/>
            <a:ext cx="5111750" cy="366712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4"/>
            <a:ext cx="3008313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5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4000500"/>
            <a:ext cx="5486797" cy="424656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0" y="904875"/>
            <a:ext cx="5486797" cy="3086695"/>
          </a:xfrm>
        </p:spPr>
        <p:txBody>
          <a:bodyPr/>
          <a:lstStyle>
            <a:lvl1pPr marL="0" indent="0">
              <a:buNone/>
              <a:defRPr sz="2000"/>
            </a:lvl1pPr>
            <a:lvl2pPr marL="285750" indent="0">
              <a:buNone/>
              <a:defRPr sz="1800"/>
            </a:lvl2pPr>
            <a:lvl3pPr marL="571500" indent="0">
              <a:buNone/>
              <a:defRPr sz="1500"/>
            </a:lvl3pPr>
            <a:lvl4pPr marL="857250" indent="0">
              <a:buNone/>
              <a:defRPr sz="1300"/>
            </a:lvl4pPr>
            <a:lvl5pPr marL="1143000" indent="0">
              <a:buNone/>
              <a:defRPr sz="1300"/>
            </a:lvl5pPr>
            <a:lvl6pPr marL="1428750" indent="0">
              <a:buNone/>
              <a:defRPr sz="1300"/>
            </a:lvl6pPr>
            <a:lvl7pPr marL="1714500" indent="0">
              <a:buNone/>
              <a:defRPr sz="1300"/>
            </a:lvl7pPr>
            <a:lvl8pPr marL="2000250" indent="0">
              <a:buNone/>
              <a:defRPr sz="1300"/>
            </a:lvl8pPr>
            <a:lvl9pPr marL="2286000" indent="0">
              <a:buNone/>
              <a:defRPr sz="1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0" y="4539258"/>
            <a:ext cx="5486797" cy="604242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88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S13IdeaCentertop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3000"/>
            <a:ext cx="8239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5" y="4476750"/>
            <a:ext cx="700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Lucida Grande" pitchFamily="-112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5" r:id="rId9"/>
    <p:sldLayoutId id="2147483693" r:id="rId10"/>
    <p:sldLayoutId id="2147483694" r:id="rId11"/>
  </p:sldLayoutIdLst>
  <p:txStyles>
    <p:titleStyle>
      <a:lvl1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2pPr>
      <a:lvl3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3pPr>
      <a:lvl4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4pPr>
      <a:lvl5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5pPr>
      <a:lvl6pPr marL="28575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57150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85725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14300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306388" indent="-306388" algn="l" defTabSz="815975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3575" indent="-255588" algn="l" defTabSz="8159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0763" indent="-203200" algn="l" defTabSz="8159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3200" algn="l" defTabSz="8159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3200" algn="l" defTabSz="8159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12228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40803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69378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7953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PROCKLEY@AOL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09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entury Gothic" pitchFamily="-65" charset="0"/>
              </a:rPr>
              <a:t>Course Title</a:t>
            </a:r>
          </a:p>
        </p:txBody>
      </p:sp>
      <p:pic>
        <p:nvPicPr>
          <p:cNvPr id="3075" name="Picture 4" descr="NS13IdeaCenter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1200150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1022" y="322986"/>
            <a:ext cx="5583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Why You Should Reinvent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Your Lesson Program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66304"/>
            <a:ext cx="3180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Liane</a:t>
            </a:r>
            <a:r>
              <a:rPr lang="en-US" sz="2400" dirty="0" smtClean="0">
                <a:solidFill>
                  <a:schemeClr val="bg1"/>
                </a:solidFill>
              </a:rPr>
              <a:t> Rockley,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Rockley Music Center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875" y="1524000"/>
            <a:ext cx="8239125" cy="3486150"/>
          </a:xfrm>
        </p:spPr>
        <p:txBody>
          <a:bodyPr/>
          <a:lstStyle/>
          <a:p>
            <a:r>
              <a:rPr lang="en-US" b="1" dirty="0" smtClean="0"/>
              <a:t>Students</a:t>
            </a:r>
          </a:p>
          <a:p>
            <a:pPr marL="457200" indent="-457200">
              <a:buAutoNum type="arabicPeriod" startAt="3"/>
            </a:pPr>
            <a:r>
              <a:rPr lang="en-US" sz="2400" dirty="0" smtClean="0"/>
              <a:t>Invoicing Students/Collecting Money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-Direct Debit/Credit Card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Advertising/Marketing to Students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-Promo packet for parents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-Newspaper coverage</a:t>
            </a:r>
          </a:p>
          <a:p>
            <a:pPr marL="0" indent="0">
              <a:buNone/>
            </a:pPr>
            <a:r>
              <a:rPr lang="en-US" sz="2400" dirty="0" smtClean="0"/>
              <a:t>   (Can often get free press in local papers for promoting music education- Goal #3!)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647700"/>
          </a:xfrm>
        </p:spPr>
        <p:txBody>
          <a:bodyPr/>
          <a:lstStyle/>
          <a:p>
            <a:r>
              <a:rPr lang="en-US" dirty="0"/>
              <a:t>Setting up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6685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875" y="1524000"/>
            <a:ext cx="8239125" cy="3409950"/>
          </a:xfrm>
        </p:spPr>
        <p:txBody>
          <a:bodyPr/>
          <a:lstStyle/>
          <a:p>
            <a:r>
              <a:rPr lang="en-US" b="1" dirty="0" smtClean="0"/>
              <a:t>Students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Advertising/Marketing continued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-Direct Mail Postcard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-Email Blasts to your list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-Music Lesson Gift certificates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dirty="0" err="1" smtClean="0"/>
              <a:t>Groupon</a:t>
            </a:r>
            <a:r>
              <a:rPr lang="en-US" sz="2400" dirty="0" smtClean="0"/>
              <a:t>/Google Ad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-Grassroots efforts with churches/schools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647700"/>
          </a:xfrm>
        </p:spPr>
        <p:txBody>
          <a:bodyPr/>
          <a:lstStyle/>
          <a:p>
            <a:r>
              <a:rPr lang="en-US" dirty="0"/>
              <a:t>Setting up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5768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875" y="1733550"/>
            <a:ext cx="8239125" cy="2886075"/>
          </a:xfrm>
        </p:spPr>
        <p:txBody>
          <a:bodyPr/>
          <a:lstStyle/>
          <a:p>
            <a:r>
              <a:rPr lang="en-US" b="1" dirty="0" err="1" smtClean="0"/>
              <a:t>Misc</a:t>
            </a:r>
            <a:r>
              <a:rPr lang="en-US" b="1" dirty="0" smtClean="0"/>
              <a:t> Things to Remember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Revisit your general liability policy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Register your trade name (if you’ve used a different name in your program) with your Secretary of State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Train your staff to promote your program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647700"/>
          </a:xfrm>
        </p:spPr>
        <p:txBody>
          <a:bodyPr/>
          <a:lstStyle/>
          <a:p>
            <a:r>
              <a:rPr lang="en-US" dirty="0"/>
              <a:t>Setting up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5385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428750"/>
            <a:ext cx="8229203" cy="3200400"/>
          </a:xfrm>
        </p:spPr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Email </a:t>
            </a:r>
            <a:r>
              <a:rPr lang="en-US" dirty="0" err="1" smtClean="0"/>
              <a:t>Liane</a:t>
            </a:r>
            <a:r>
              <a:rPr lang="en-US" dirty="0" smtClean="0"/>
              <a:t> at: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LPROCKLEY@AOL.COM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(or see me afterwards)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1733550"/>
            <a:ext cx="3681413" cy="28860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What do you want to offer?</a:t>
            </a:r>
          </a:p>
          <a:p>
            <a:pPr marL="407987" lvl="1" indent="0">
              <a:buNone/>
            </a:pPr>
            <a:r>
              <a:rPr lang="en-US" dirty="0" smtClean="0"/>
              <a:t>Private Lessons</a:t>
            </a:r>
          </a:p>
          <a:p>
            <a:pPr marL="407987" lvl="1" indent="0">
              <a:buNone/>
            </a:pPr>
            <a:r>
              <a:rPr lang="en-US" dirty="0" smtClean="0"/>
              <a:t>Group Lessons</a:t>
            </a:r>
          </a:p>
          <a:p>
            <a:pPr marL="407987" lvl="1" indent="0">
              <a:buNone/>
            </a:pPr>
            <a:r>
              <a:rPr lang="en-US" dirty="0" smtClean="0"/>
              <a:t>Summer Camps</a:t>
            </a:r>
          </a:p>
          <a:p>
            <a:pPr marL="407987" lvl="1" indent="0">
              <a:buNone/>
            </a:pPr>
            <a:r>
              <a:rPr lang="en-US" dirty="0" smtClean="0"/>
              <a:t>Recitals</a:t>
            </a:r>
          </a:p>
          <a:p>
            <a:pPr marL="407987" lvl="1" indent="0">
              <a:buNone/>
            </a:pPr>
            <a:endParaRPr lang="en-US" dirty="0" smtClean="0"/>
          </a:p>
          <a:p>
            <a:pPr marL="407987" lvl="1" indent="0">
              <a:buNone/>
            </a:pPr>
            <a:r>
              <a:rPr lang="en-US" sz="1800" b="1" dirty="0" smtClean="0"/>
              <a:t>Are you willing to build or invest money in construction?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723900"/>
          </a:xfrm>
        </p:spPr>
        <p:txBody>
          <a:bodyPr/>
          <a:lstStyle/>
          <a:p>
            <a:r>
              <a:rPr lang="en-US" dirty="0" smtClean="0"/>
              <a:t>Establishing </a:t>
            </a:r>
            <a:r>
              <a:rPr lang="en-US" dirty="0" smtClean="0"/>
              <a:t>Your Vision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3" y="1546278"/>
            <a:ext cx="4071937" cy="3051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23875" y="1809750"/>
            <a:ext cx="4071938" cy="28098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 smtClean="0"/>
              <a:t>What Are Your Goals?</a:t>
            </a:r>
          </a:p>
          <a:p>
            <a:pPr marL="0" indent="0">
              <a:buNone/>
            </a:pPr>
            <a:endParaRPr lang="en-US" sz="1200" b="1" i="1" dirty="0" smtClean="0"/>
          </a:p>
          <a:p>
            <a:r>
              <a:rPr lang="en-US" sz="2000" dirty="0" smtClean="0"/>
              <a:t>Money</a:t>
            </a:r>
          </a:p>
          <a:p>
            <a:endParaRPr lang="en-US" sz="2000" dirty="0" smtClean="0"/>
          </a:p>
          <a:p>
            <a:r>
              <a:rPr lang="en-US" sz="2000" dirty="0" smtClean="0"/>
              <a:t>Sell More</a:t>
            </a:r>
          </a:p>
          <a:p>
            <a:endParaRPr lang="en-US" sz="2000" dirty="0" smtClean="0"/>
          </a:p>
          <a:p>
            <a:r>
              <a:rPr lang="en-US" sz="2000" dirty="0" smtClean="0"/>
              <a:t>Promote Music Education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91062" y="1809750"/>
            <a:ext cx="4071938" cy="2809875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 smtClean="0"/>
              <a:t>What Format is Best For You?</a:t>
            </a:r>
          </a:p>
          <a:p>
            <a:pPr marL="0" indent="0" algn="ctr">
              <a:buNone/>
            </a:pPr>
            <a:endParaRPr lang="en-US" sz="1200" b="1" i="1" dirty="0"/>
          </a:p>
          <a:p>
            <a:r>
              <a:rPr lang="en-US" sz="2000" dirty="0" smtClean="0"/>
              <a:t>Landlord- Rent Space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Lessons as an Accessory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Music Education Center or School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647700"/>
          </a:xfrm>
        </p:spPr>
        <p:txBody>
          <a:bodyPr/>
          <a:lstStyle/>
          <a:p>
            <a:r>
              <a:rPr lang="en-US" dirty="0" smtClean="0"/>
              <a:t>Establishing </a:t>
            </a:r>
            <a:r>
              <a:rPr lang="en-US" dirty="0"/>
              <a:t>Your Vision</a:t>
            </a:r>
          </a:p>
        </p:txBody>
      </p:sp>
    </p:spTree>
    <p:extLst>
      <p:ext uri="{BB962C8B-B14F-4D97-AF65-F5344CB8AC3E}">
        <p14:creationId xmlns:p14="http://schemas.microsoft.com/office/powerpoint/2010/main" val="42517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3540" y="894638"/>
            <a:ext cx="6617460" cy="857250"/>
          </a:xfrm>
        </p:spPr>
        <p:txBody>
          <a:bodyPr/>
          <a:lstStyle/>
          <a:p>
            <a:r>
              <a:rPr lang="en-US" dirty="0" smtClean="0"/>
              <a:t>Music Education Center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1051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Policies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 rot="21343661">
            <a:off x="1404378" y="1847872"/>
            <a:ext cx="23303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2553425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Software</a:t>
            </a:r>
            <a:endParaRPr lang="en-US" sz="5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9634" y="211008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024923">
            <a:off x="6099171" y="1692938"/>
            <a:ext cx="2627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Teachers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9634" y="211008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2788" y="1708890"/>
            <a:ext cx="228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4000" b="1" i="0" u="none" strike="noStrike" kern="0" cap="none" spc="0" normalizeH="0" baseline="0" noProof="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Grande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Grande"/>
              </a:rPr>
            </a:b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72465" y="4059909"/>
            <a:ext cx="394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REGISTRATION FORMS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 rot="21261397">
            <a:off x="736937" y="3914504"/>
            <a:ext cx="2356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1099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365979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Contracts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0151" y="2047926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2"/>
                </a:solidFill>
              </a:rPr>
              <a:t>Advertising</a:t>
            </a:r>
            <a:endParaRPr lang="en-US" sz="2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962150"/>
            <a:ext cx="8239125" cy="2657475"/>
          </a:xfrm>
        </p:spPr>
        <p:txBody>
          <a:bodyPr/>
          <a:lstStyle/>
          <a:p>
            <a:r>
              <a:rPr lang="en-US" b="1" dirty="0" smtClean="0"/>
              <a:t>Management-</a:t>
            </a:r>
            <a:r>
              <a:rPr lang="en-US" dirty="0" smtClean="0"/>
              <a:t> Who’s going to run your program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b="1" dirty="0" smtClean="0"/>
              <a:t>Software-</a:t>
            </a:r>
            <a:r>
              <a:rPr lang="en-US" dirty="0" smtClean="0"/>
              <a:t> How are you going to keep track of your schedule and accounting?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971550"/>
            <a:ext cx="8229203" cy="762000"/>
          </a:xfrm>
        </p:spPr>
        <p:txBody>
          <a:bodyPr/>
          <a:lstStyle/>
          <a:p>
            <a:r>
              <a:rPr lang="en-US" dirty="0" smtClean="0"/>
              <a:t>Settin</a:t>
            </a:r>
            <a:r>
              <a:rPr lang="en-US" dirty="0" smtClean="0"/>
              <a:t>g up the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33550"/>
            <a:ext cx="8239125" cy="2809875"/>
          </a:xfrm>
        </p:spPr>
        <p:txBody>
          <a:bodyPr/>
          <a:lstStyle/>
          <a:p>
            <a:r>
              <a:rPr lang="en-US" b="1" dirty="0" smtClean="0"/>
              <a:t>How do you treat your Teachers?</a:t>
            </a:r>
          </a:p>
          <a:p>
            <a:pPr marL="0" indent="0">
              <a:buNone/>
            </a:pPr>
            <a:r>
              <a:rPr lang="en-US" dirty="0" smtClean="0"/>
              <a:t>Employee</a:t>
            </a:r>
          </a:p>
          <a:p>
            <a:pPr marL="0" indent="0">
              <a:buNone/>
            </a:pPr>
            <a:r>
              <a:rPr lang="en-US" dirty="0" smtClean="0"/>
              <a:t>Tenant</a:t>
            </a:r>
          </a:p>
          <a:p>
            <a:pPr marL="0" indent="0">
              <a:buNone/>
            </a:pPr>
            <a:r>
              <a:rPr lang="en-US" dirty="0" smtClean="0"/>
              <a:t>Independent Contractor (1099)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86137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04950"/>
            <a:ext cx="8239125" cy="3352800"/>
          </a:xfrm>
        </p:spPr>
        <p:txBody>
          <a:bodyPr/>
          <a:lstStyle/>
          <a:p>
            <a:r>
              <a:rPr lang="en-US" b="1" dirty="0" smtClean="0"/>
              <a:t>Independent Contractor (1099)</a:t>
            </a:r>
          </a:p>
          <a:p>
            <a:pPr marL="0" indent="0">
              <a:buNone/>
            </a:pPr>
            <a:r>
              <a:rPr lang="en-US" sz="2400" dirty="0" smtClean="0"/>
              <a:t>1.  Common Law Rules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Behavioral, Financial, Type of Relationship</a:t>
            </a:r>
          </a:p>
          <a:p>
            <a:pPr marL="0" indent="0">
              <a:buNone/>
            </a:pPr>
            <a:r>
              <a:rPr lang="en-US" sz="2400" dirty="0" smtClean="0"/>
              <a:t>2.   Draw up a contract based on the Common 		Law Rules </a:t>
            </a:r>
          </a:p>
          <a:p>
            <a:pPr marL="0" indent="0">
              <a:buNone/>
            </a:pPr>
            <a:r>
              <a:rPr lang="en-US" sz="2400" dirty="0" smtClean="0"/>
              <a:t>3.   Get the contract to your attorney to make sure 	you are in compliance with Federal/State law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647700"/>
          </a:xfrm>
        </p:spPr>
        <p:txBody>
          <a:bodyPr/>
          <a:lstStyle/>
          <a:p>
            <a:r>
              <a:rPr lang="en-US" dirty="0"/>
              <a:t>Setting up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9035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875" y="1428750"/>
            <a:ext cx="8239125" cy="3505200"/>
          </a:xfrm>
        </p:spPr>
        <p:txBody>
          <a:bodyPr/>
          <a:lstStyle/>
          <a:p>
            <a:r>
              <a:rPr lang="en-US" b="1" dirty="0" smtClean="0"/>
              <a:t>Teachers</a:t>
            </a:r>
          </a:p>
          <a:p>
            <a:pPr marL="0" indent="0">
              <a:buNone/>
            </a:pPr>
            <a:r>
              <a:rPr lang="en-US" sz="2400" dirty="0" smtClean="0"/>
              <a:t>1.  How do you hire? Resume/Audition/Interview</a:t>
            </a:r>
          </a:p>
          <a:p>
            <a:pPr marL="0" indent="0">
              <a:buNone/>
            </a:pPr>
            <a:r>
              <a:rPr lang="en-US" sz="2400" dirty="0" smtClean="0"/>
              <a:t>2.  Background Checks</a:t>
            </a:r>
          </a:p>
          <a:p>
            <a:pPr marL="457200" indent="-457200">
              <a:buAutoNum type="arabicPeriod" startAt="3"/>
            </a:pPr>
            <a:r>
              <a:rPr lang="en-US" sz="2400" dirty="0" smtClean="0"/>
              <a:t>Teacher Registration Form (different from Contract)</a:t>
            </a:r>
          </a:p>
          <a:p>
            <a:pPr marL="457200" indent="-457200">
              <a:buAutoNum type="arabicPeriod" startAt="3"/>
            </a:pPr>
            <a:r>
              <a:rPr lang="en-US" sz="2400" dirty="0" smtClean="0"/>
              <a:t>What is your fee per 30 minute lesson?</a:t>
            </a:r>
          </a:p>
          <a:p>
            <a:pPr marL="0" indent="0">
              <a:buNone/>
            </a:pPr>
            <a:r>
              <a:rPr lang="en-US" sz="2400" dirty="0" smtClean="0"/>
              <a:t>  (This is critical to the </a:t>
            </a:r>
            <a:r>
              <a:rPr lang="en-US" sz="2400" u="sng" dirty="0" smtClean="0"/>
              <a:t>#1 Goal- Money </a:t>
            </a:r>
            <a:r>
              <a:rPr lang="en-US" sz="2400" dirty="0" smtClean="0"/>
              <a:t>and </a:t>
            </a:r>
            <a:r>
              <a:rPr lang="en-US" sz="2400" u="sng" dirty="0" smtClean="0"/>
              <a:t>#3 Goal Promoting Music Education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5.  Advertise for Teachers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8011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Students</a:t>
            </a:r>
          </a:p>
          <a:p>
            <a:pPr marL="0" indent="0">
              <a:buNone/>
            </a:pPr>
            <a:r>
              <a:rPr lang="en-US" sz="2400" dirty="0" smtClean="0"/>
              <a:t>1.  Student Contract/Policies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Registration (Critical to </a:t>
            </a:r>
            <a:r>
              <a:rPr lang="en-US" sz="2400" u="sng" dirty="0" smtClean="0"/>
              <a:t>#2 Goal- Sell More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-Part of your registration is rental/sale of 	instruments/accessories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-Registration Fee (important in marketing)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-Cancellation Policy</a:t>
            </a:r>
          </a:p>
          <a:p>
            <a:pPr marL="457200" indent="-457200">
              <a:buAutoNum type="arabicPeriod" startAt="2"/>
            </a:pPr>
            <a:endParaRPr lang="en-US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5374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283</Words>
  <Application>Microsoft Office PowerPoint</Application>
  <PresentationFormat>On-screen Show (16:9)</PresentationFormat>
  <Paragraphs>95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Course Title</vt:lpstr>
      <vt:lpstr>Establishing Your Vision</vt:lpstr>
      <vt:lpstr>Establishing Your Vision</vt:lpstr>
      <vt:lpstr>Music Education Center</vt:lpstr>
      <vt:lpstr>Setting up the Infrastructure</vt:lpstr>
      <vt:lpstr>Setting up the Infrastructure</vt:lpstr>
      <vt:lpstr>Setting up the Infrastructure</vt:lpstr>
      <vt:lpstr>Setting up the Infrastructure</vt:lpstr>
      <vt:lpstr>Setting up the Infrastructure</vt:lpstr>
      <vt:lpstr>Setting up the Infrastructure</vt:lpstr>
      <vt:lpstr>Setting up the Infrastructure</vt:lpstr>
      <vt:lpstr>Setting up the Infrastructure</vt:lpstr>
      <vt:lpstr>QUESTIONS? Email Liane at: LPROCKLEY@AOL.COM (or see me afterwards)</vt:lpstr>
    </vt:vector>
  </TitlesOfParts>
  <Company>jonathan moyer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jonathan moyer</dc:creator>
  <cp:lastModifiedBy>Owner</cp:lastModifiedBy>
  <cp:revision>36</cp:revision>
  <dcterms:created xsi:type="dcterms:W3CDTF">2009-10-26T16:46:21Z</dcterms:created>
  <dcterms:modified xsi:type="dcterms:W3CDTF">2012-12-10T00:59:21Z</dcterms:modified>
</cp:coreProperties>
</file>