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90" r:id="rId4"/>
    <p:sldId id="291" r:id="rId5"/>
    <p:sldId id="295" r:id="rId6"/>
    <p:sldId id="292" r:id="rId7"/>
    <p:sldId id="293" r:id="rId8"/>
    <p:sldId id="294" r:id="rId9"/>
    <p:sldId id="273" r:id="rId10"/>
    <p:sldId id="296" r:id="rId11"/>
    <p:sldId id="297" r:id="rId12"/>
    <p:sldId id="298" r:id="rId13"/>
    <p:sldId id="280" r:id="rId14"/>
    <p:sldId id="299" r:id="rId15"/>
    <p:sldId id="288" r:id="rId16"/>
    <p:sldId id="276" r:id="rId17"/>
    <p:sldId id="300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1560" y="-6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S13_NAMMU_PP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0"/>
            <a:ext cx="9192257" cy="51783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8751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127000">
                    <a:schemeClr val="bg2">
                      <a:lumMod val="50000"/>
                    </a:schemeClr>
                  </a:glow>
                </a:effectLst>
                <a:latin typeface="Eras Medium ITC" panose="020B0602030504020804" pitchFamily="34" charset="0"/>
              </a:rPr>
              <a:t>Good Debt is a Good Thing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127000">
                  <a:schemeClr val="bg2">
                    <a:lumMod val="50000"/>
                  </a:schemeClr>
                </a:glow>
              </a:effectLst>
              <a:latin typeface="Eras Medium ITC" panose="020B06020305040208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197" y="4247135"/>
            <a:ext cx="91783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Medium ITC" panose="020B0602030504020804" pitchFamily="34" charset="0"/>
              </a:rPr>
              <a:t>Alan </a:t>
            </a:r>
            <a:r>
              <a:rPr lang="en-U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Medium ITC" panose="020B0602030504020804" pitchFamily="34" charset="0"/>
              </a:rPr>
              <a:t>Friedman &amp; Daniel Jobe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Medium ITC" panose="020B0602030504020804" pitchFamily="34" charset="0"/>
            </a:endParaRPr>
          </a:p>
          <a:p>
            <a:pPr algn="ctr"/>
            <a:r>
              <a:rPr lang="en-US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Light ITC" panose="020B0402030504020804" pitchFamily="34" charset="0"/>
              </a:rPr>
              <a:t>Friedman</a:t>
            </a:r>
            <a:r>
              <a:rPr 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Light ITC" panose="020B0402030504020804" pitchFamily="34" charset="0"/>
              </a:rPr>
              <a:t>, </a:t>
            </a:r>
            <a:r>
              <a:rPr lang="en-US" sz="2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Light ITC" panose="020B0402030504020804" pitchFamily="34" charset="0"/>
              </a:rPr>
              <a:t>Kannenberg</a:t>
            </a:r>
            <a:r>
              <a:rPr lang="en-US" sz="2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ras Light ITC" panose="020B0402030504020804" pitchFamily="34" charset="0"/>
              </a:rPr>
              <a:t> &amp; Company, PC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110" y="902873"/>
            <a:ext cx="8923505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You’re buying 10 grand pianos at </a:t>
            </a:r>
            <a:r>
              <a:rPr lang="en-US" sz="3000" dirty="0"/>
              <a:t>$10,000 </a:t>
            </a:r>
            <a:r>
              <a:rPr lang="en-US" sz="3000" dirty="0" smtClean="0"/>
              <a:t>each (</a:t>
            </a:r>
            <a:r>
              <a:rPr lang="en-US" sz="3000" dirty="0"/>
              <a:t>totaling $100k</a:t>
            </a:r>
            <a:r>
              <a:rPr lang="en-US" sz="3000" dirty="0" smtClean="0"/>
              <a:t>), with a selling price of $15,000 each; you know you can sell </a:t>
            </a:r>
            <a:r>
              <a:rPr lang="en-US" sz="3000" dirty="0"/>
              <a:t>all 10 pianos within 6 months</a:t>
            </a:r>
            <a:r>
              <a:rPr lang="en-US" sz="3000" dirty="0" smtClean="0"/>
              <a:t>.</a:t>
            </a:r>
          </a:p>
          <a:p>
            <a:pPr marL="274320"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Your have a $100,000 bank line of credit at 6%</a:t>
            </a:r>
            <a:endParaRPr lang="en-US" sz="3000" dirty="0"/>
          </a:p>
          <a:p>
            <a:pPr marL="274320"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/>
              <a:t>Your supplier offers you free flooring for 180 days; after that it costs </a:t>
            </a:r>
            <a:r>
              <a:rPr lang="en-US" sz="3000" dirty="0"/>
              <a:t>12% interest on unsold goods</a:t>
            </a:r>
          </a:p>
          <a:p>
            <a:pPr marL="274320"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How do you pay for the pianos – </a:t>
            </a:r>
            <a:r>
              <a:rPr lang="en-US" sz="3200" b="1" dirty="0">
                <a:solidFill>
                  <a:srgbClr val="FF0000"/>
                </a:solidFill>
              </a:rPr>
              <a:t>LOC</a:t>
            </a:r>
            <a:r>
              <a:rPr lang="en-US" sz="3200" b="1" dirty="0" smtClean="0">
                <a:solidFill>
                  <a:srgbClr val="FF0000"/>
                </a:solidFill>
              </a:rPr>
              <a:t> or </a:t>
            </a:r>
            <a:r>
              <a:rPr lang="en-US" sz="3200" b="1" dirty="0">
                <a:solidFill>
                  <a:srgbClr val="FF0000"/>
                </a:solidFill>
              </a:rPr>
              <a:t>flooring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984837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937622"/>
              </p:ext>
            </p:extLst>
          </p:nvPr>
        </p:nvGraphicFramePr>
        <p:xfrm>
          <a:off x="1185705" y="1135468"/>
          <a:ext cx="7002331" cy="3628913"/>
        </p:xfrm>
        <a:graphic>
          <a:graphicData uri="http://schemas.openxmlformats.org/drawingml/2006/table">
            <a:tbl>
              <a:tblPr/>
              <a:tblGrid>
                <a:gridCol w="3450715"/>
                <a:gridCol w="1775808"/>
                <a:gridCol w="1775808"/>
              </a:tblGrid>
              <a:tr h="44830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EXAMPLE:  Bank LOC or Flooring?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122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baseline="0">
                        <a:solidFill>
                          <a:schemeClr val="tx1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26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dbl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LOC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dbl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Flooring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 $        150,000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 $        150,000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COST OF GOODS SOLD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n-US" sz="1800" b="0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100,000</a:t>
                      </a:r>
                      <a:r>
                        <a:rPr lang="en-US" sz="1800" b="0" i="0" u="sng" strike="noStrike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</a:rPr>
                        <a:t> </a:t>
                      </a:r>
                      <a:endParaRPr lang="en-US" sz="1800" b="0" i="0" u="sng" strike="noStrike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</a:rPr>
                        <a:t>           </a:t>
                      </a:r>
                      <a:r>
                        <a:rPr lang="en-US" sz="1800" b="0" i="0" u="sng" strike="noStrike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</a:rPr>
                        <a:t>100,000 </a:t>
                      </a:r>
                      <a:endParaRPr lang="en-US" sz="1800" b="0" i="0" u="sng" strike="noStrike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0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GROSS PROFIT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             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             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04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Less interest cost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(3,000) </a:t>
                      </a:r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Less 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LOC fee (1%)</a:t>
                      </a:r>
                      <a:endParaRPr lang="en-US" sz="1800" b="0" i="0" u="none" strike="noStrike" baseline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chemeClr val="bg1"/>
                          </a:solidFill>
                        </a:uFill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</a:rPr>
                        <a:t>             (</a:t>
                      </a:r>
                      <a:r>
                        <a:rPr lang="en-US" sz="1800" b="0" i="0" u="sng" strike="noStrike" kern="1200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1,000)</a:t>
                      </a:r>
                      <a:endParaRPr lang="en-US" sz="1800" b="0" i="0" u="sng" strike="noStrike" kern="120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sng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0" u="sng" strike="noStrike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</a:rPr>
                        <a:t>                        </a:t>
                      </a:r>
                      <a:r>
                        <a:rPr lang="en-US" sz="1800" b="0" i="0" u="sng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</a:rPr>
                        <a:t>-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204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</a:rPr>
                        <a:t>NET PROFIT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dbl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</a:rPr>
                        <a:t> $         </a:t>
                      </a:r>
                      <a:r>
                        <a:rPr lang="en-US" sz="1800" b="0" i="0" u="dbl" strike="noStrike" baseline="0" dirty="0" smtClean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</a:rPr>
                        <a:t>46,000  </a:t>
                      </a:r>
                      <a:endParaRPr lang="en-US" sz="1800" b="0" i="0" u="dbl" strike="noStrike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dbl" strike="noStrike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</a:rPr>
                        <a:t> $          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563898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4013"/>
            <a:ext cx="9144000" cy="43094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19340" y="1224262"/>
            <a:ext cx="47401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4800" dirty="0" smtClean="0">
                <a:solidFill>
                  <a:srgbClr val="FFFF00"/>
                </a:solidFill>
                <a:latin typeface="Candy Round BTN" panose="020F0604020102040306" pitchFamily="34" charset="0"/>
                <a:cs typeface="Microsoft New Tai Lue" panose="020B0502040204020203" pitchFamily="34" charset="0"/>
              </a:rPr>
              <a:t>Debt</a:t>
            </a:r>
            <a:r>
              <a:rPr lang="en-US" sz="4000" dirty="0" smtClean="0">
                <a:solidFill>
                  <a:schemeClr val="bg1"/>
                </a:solidFill>
                <a:latin typeface="Candy Round BTN" panose="020F0604020102040306" pitchFamily="34" charset="0"/>
                <a:cs typeface="Microsoft New Tai Lue" panose="020B0502040204020203" pitchFamily="34" charset="0"/>
              </a:rPr>
              <a:t> is a great tool to make potential profits </a:t>
            </a:r>
            <a:r>
              <a:rPr lang="en-US" sz="4400" dirty="0" smtClean="0">
                <a:solidFill>
                  <a:srgbClr val="00B050"/>
                </a:solidFill>
                <a:latin typeface="Candy Round BTN" panose="020F0604020102040306" pitchFamily="34" charset="0"/>
                <a:cs typeface="Microsoft New Tai Lue" panose="020B0502040204020203" pitchFamily="34" charset="0"/>
              </a:rPr>
              <a:t>(an investment) </a:t>
            </a:r>
            <a:r>
              <a:rPr lang="en-US" sz="4000" dirty="0" smtClean="0">
                <a:solidFill>
                  <a:schemeClr val="bg1"/>
                </a:solidFill>
                <a:latin typeface="Candy Round BTN" panose="020F0604020102040306" pitchFamily="34" charset="0"/>
                <a:cs typeface="Microsoft New Tai Lue" panose="020B0502040204020203" pitchFamily="34" charset="0"/>
              </a:rPr>
              <a:t>a reality!</a:t>
            </a:r>
            <a:endParaRPr lang="en-US" sz="4000" dirty="0">
              <a:solidFill>
                <a:schemeClr val="accent2"/>
              </a:solidFill>
              <a:latin typeface="Candy Round BTN" panose="020F0604020102040306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689457"/>
            <a:ext cx="3413183" cy="274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59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19" y="914130"/>
            <a:ext cx="7956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elvetica Neue Light"/>
                <a:cs typeface="Helvetica Neue Light"/>
              </a:rPr>
              <a:t>A quick </a:t>
            </a:r>
            <a:r>
              <a:rPr lang="en-US" sz="3200" dirty="0" smtClean="0">
                <a:latin typeface="Helvetica Neue Light"/>
                <a:cs typeface="Helvetica Neue Light"/>
              </a:rPr>
              <a:t>test …</a:t>
            </a:r>
            <a:endParaRPr lang="en-US" sz="3200" dirty="0" smtClean="0">
              <a:latin typeface="Helvetica Neue Light"/>
              <a:cs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472" y="1492075"/>
            <a:ext cx="74581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4400" dirty="0" smtClean="0">
                <a:latin typeface="Candy Round BTN" panose="020F0604020102040306" pitchFamily="34" charset="0"/>
                <a:cs typeface="Microsoft New Tai Lue" panose="020B0502040204020203" pitchFamily="34" charset="0"/>
              </a:rPr>
              <a:t>Which one is ultimately most important </a:t>
            </a:r>
            <a:r>
              <a:rPr lang="en-US" sz="4400" dirty="0" smtClean="0">
                <a:latin typeface="Candy Round BTN" panose="020F0604020102040306" pitchFamily="34" charset="0"/>
                <a:cs typeface="Microsoft New Tai Lue" panose="020B0502040204020203" pitchFamily="34" charset="0"/>
              </a:rPr>
              <a:t> . </a:t>
            </a:r>
            <a:r>
              <a:rPr lang="en-US" sz="4400" dirty="0" smtClean="0">
                <a:latin typeface="Candy Round BTN" panose="020F0604020102040306" pitchFamily="34" charset="0"/>
                <a:cs typeface="Microsoft New Tai Lue" panose="020B0502040204020203" pitchFamily="34" charset="0"/>
              </a:rPr>
              <a:t>. </a:t>
            </a:r>
            <a:r>
              <a:rPr lang="en-US" sz="4400" dirty="0" smtClean="0">
                <a:latin typeface="Candy Round BTN" panose="020F0604020102040306" pitchFamily="34" charset="0"/>
                <a:cs typeface="Microsoft New Tai Lue" panose="020B0502040204020203" pitchFamily="34" charset="0"/>
              </a:rPr>
              <a:t>. </a:t>
            </a:r>
            <a:r>
              <a:rPr lang="en-US" sz="4400" dirty="0" smtClean="0">
                <a:latin typeface="Candy Round BTN" panose="020F0604020102040306" pitchFamily="34" charset="0"/>
                <a:cs typeface="Microsoft New Tai Lue" panose="020B0502040204020203" pitchFamily="34" charset="0"/>
              </a:rPr>
              <a:t>profitability </a:t>
            </a:r>
            <a:r>
              <a:rPr lang="en-US" sz="4400" dirty="0" smtClean="0">
                <a:latin typeface="Candy Round BTN" panose="020F0604020102040306" pitchFamily="34" charset="0"/>
                <a:cs typeface="Microsoft New Tai Lue" panose="020B0502040204020203" pitchFamily="34" charset="0"/>
              </a:rPr>
              <a:t>or cash flow?</a:t>
            </a:r>
            <a:endParaRPr lang="en-US" sz="4400" dirty="0">
              <a:latin typeface="Candy Round BTN" panose="020F0604020102040306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019" y="3615733"/>
            <a:ext cx="7773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8800" dirty="0" smtClean="0">
                <a:solidFill>
                  <a:srgbClr val="00B050"/>
                </a:solidFill>
                <a:latin typeface="Candy Round BTN" panose="020F0604020102040306" pitchFamily="34" charset="0"/>
                <a:cs typeface="Microsoft New Tai Lue" panose="020B0502040204020203" pitchFamily="34" charset="0"/>
              </a:rPr>
              <a:t>“Profitability”</a:t>
            </a:r>
            <a:endParaRPr lang="en-US" sz="8800" dirty="0">
              <a:solidFill>
                <a:srgbClr val="00B050"/>
              </a:solidFill>
              <a:latin typeface="Candy Round BTN" panose="020F0604020102040306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3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2" y="1153127"/>
            <a:ext cx="44214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4000" dirty="0">
                <a:latin typeface="Candy Round BTN" panose="020F0604020102040306" pitchFamily="34" charset="0"/>
                <a:cs typeface="Microsoft New Tai Lue" panose="020B0502040204020203" pitchFamily="34" charset="0"/>
              </a:rPr>
              <a:t>Is poor </a:t>
            </a:r>
            <a:r>
              <a:rPr lang="en-US" sz="4000" dirty="0" smtClean="0">
                <a:latin typeface="Candy Round BTN" panose="020F0604020102040306" pitchFamily="34" charset="0"/>
                <a:cs typeface="Microsoft New Tai Lue" panose="020B0502040204020203" pitchFamily="34" charset="0"/>
              </a:rPr>
              <a:t>cash flow </a:t>
            </a:r>
            <a:r>
              <a:rPr lang="en-US" sz="4000" dirty="0">
                <a:latin typeface="Candy Round BTN" panose="020F0604020102040306" pitchFamily="34" charset="0"/>
                <a:cs typeface="Microsoft New Tai Lue" panose="020B0502040204020203" pitchFamily="34" charset="0"/>
              </a:rPr>
              <a:t>a </a:t>
            </a:r>
            <a:r>
              <a:rPr lang="en-US" sz="4400" dirty="0">
                <a:latin typeface="Candy Round BTN" panose="020F0604020102040306" pitchFamily="34" charset="0"/>
                <a:cs typeface="Microsoft New Tai Lue" panose="020B0502040204020203" pitchFamily="34" charset="0"/>
              </a:rPr>
              <a:t>“problem”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851" y="2538122"/>
            <a:ext cx="46089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US" sz="4000" dirty="0" smtClean="0">
                <a:latin typeface="Candy Round BTN" panose="020F0604020102040306" pitchFamily="34" charset="0"/>
                <a:cs typeface="Microsoft New Tai Lue" panose="020B0502040204020203" pitchFamily="34" charset="0"/>
              </a:rPr>
              <a:t>No ... it’s </a:t>
            </a:r>
            <a:r>
              <a:rPr lang="en-US" sz="4000" dirty="0" smtClean="0">
                <a:latin typeface="Candy Round BTN" panose="020F0604020102040306" pitchFamily="34" charset="0"/>
                <a:cs typeface="Microsoft New Tai Lue" panose="020B0502040204020203" pitchFamily="34" charset="0"/>
              </a:rPr>
              <a:t>a </a:t>
            </a:r>
            <a:r>
              <a:rPr lang="en-US" sz="6000" dirty="0" smtClean="0">
                <a:solidFill>
                  <a:srgbClr val="FF0000"/>
                </a:solidFill>
                <a:latin typeface="Candy Round BTN" panose="020F0604020102040306" pitchFamily="34" charset="0"/>
                <a:cs typeface="Microsoft New Tai Lue" panose="020B0502040204020203" pitchFamily="34" charset="0"/>
              </a:rPr>
              <a:t>“symptom” </a:t>
            </a:r>
            <a:r>
              <a:rPr lang="en-US" sz="4000" dirty="0" smtClean="0">
                <a:latin typeface="Candy Round BTN" panose="020F0604020102040306" pitchFamily="34" charset="0"/>
                <a:cs typeface="Microsoft New Tai Lue" panose="020B0502040204020203" pitchFamily="34" charset="0"/>
              </a:rPr>
              <a:t>of a problem</a:t>
            </a:r>
            <a:r>
              <a:rPr lang="en-US" sz="5400" dirty="0" smtClean="0">
                <a:latin typeface="Candy Round BTN" panose="020F0604020102040306" pitchFamily="34" charset="0"/>
                <a:cs typeface="Microsoft New Tai Lue" panose="020B0502040204020203" pitchFamily="34" charset="0"/>
              </a:rPr>
              <a:t>.</a:t>
            </a:r>
            <a:endParaRPr lang="en-US" sz="5400" dirty="0">
              <a:latin typeface="Candy Round BTN" panose="020F0604020102040306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21" y="969561"/>
            <a:ext cx="3883689" cy="388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33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j043317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3" y="2216638"/>
            <a:ext cx="3159600" cy="292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209" y="917035"/>
            <a:ext cx="7956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 Neue Light"/>
                <a:cs typeface="Helvetica Neue Light"/>
              </a:rPr>
              <a:t>Takeaways</a:t>
            </a:r>
            <a:r>
              <a:rPr lang="en-US" sz="3200" b="1" dirty="0" smtClean="0">
                <a:latin typeface="Helvetica Neue Light"/>
                <a:cs typeface="Helvetica Neue Light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821" y="1697112"/>
            <a:ext cx="718457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latin typeface="Helvetica Neue Light"/>
                <a:cs typeface="Helvetica Neue Light"/>
              </a:rPr>
              <a:t>Match inventory turn with financing term</a:t>
            </a:r>
            <a:endParaRPr lang="en-US" sz="2800" dirty="0">
              <a:latin typeface="Helvetica Neue Light"/>
              <a:cs typeface="Helvetica Neue Light"/>
            </a:endParaRPr>
          </a:p>
          <a:p>
            <a:pPr marL="461963" indent="-461963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Neue Light"/>
                <a:cs typeface="Helvetica Neue Light"/>
              </a:rPr>
              <a:t>Manage your inventory, avoid </a:t>
            </a:r>
            <a:r>
              <a:rPr lang="en-US" sz="2800" dirty="0" smtClean="0">
                <a:latin typeface="Helvetica Neue Light"/>
                <a:cs typeface="Helvetica Neue Light"/>
              </a:rPr>
              <a:t>aging</a:t>
            </a:r>
          </a:p>
          <a:p>
            <a:pPr marL="461963" indent="-461963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latin typeface="Helvetica Neue Light"/>
                <a:cs typeface="Helvetica Neue Light"/>
              </a:rPr>
              <a:t>Pay </a:t>
            </a:r>
            <a:r>
              <a:rPr lang="en-US" sz="2800" dirty="0">
                <a:latin typeface="Helvetica Neue Light"/>
                <a:cs typeface="Helvetica Neue Light"/>
              </a:rPr>
              <a:t>your supplier or your financier according to the </a:t>
            </a:r>
            <a:r>
              <a:rPr lang="en-US" sz="2800" dirty="0" smtClean="0">
                <a:latin typeface="Helvetica Neue Light"/>
                <a:cs typeface="Helvetica Neue Light"/>
              </a:rPr>
              <a:t>terms</a:t>
            </a:r>
            <a:endParaRPr lang="en-US" sz="2800" dirty="0">
              <a:latin typeface="Helvetica Neue Light"/>
              <a:cs typeface="Helvetica Neue Ligh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85130" y="4525005"/>
            <a:ext cx="30620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4880"/>
              </a:buClr>
            </a:pPr>
            <a:r>
              <a:rPr lang="en-US" sz="2400" dirty="0">
                <a:latin typeface="Helvetica Neue Light"/>
              </a:rPr>
              <a:t>Unlock your </a:t>
            </a:r>
            <a:r>
              <a:rPr lang="en-US" sz="2400" dirty="0" smtClean="0">
                <a:latin typeface="Helvetica Neue Light"/>
              </a:rPr>
              <a:t>potential</a:t>
            </a:r>
            <a:endParaRPr lang="en-US" sz="2400" dirty="0">
              <a:latin typeface="Helvetica Neue Light"/>
            </a:endParaRPr>
          </a:p>
        </p:txBody>
      </p: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856204" y="4039889"/>
            <a:ext cx="1555750" cy="760414"/>
            <a:chOff x="2628" y="3213"/>
            <a:chExt cx="980" cy="479"/>
          </a:xfrm>
        </p:grpSpPr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 rot="20393541">
              <a:off x="2628" y="3213"/>
              <a:ext cx="9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9pPr>
            </a:lstStyle>
            <a:p>
              <a:r>
                <a:rPr lang="en-US" sz="2400" b="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 Neue Light"/>
                </a:rPr>
                <a:t>Cash-flow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6045052">
              <a:off x="3004" y="3432"/>
              <a:ext cx="2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1pPr>
              <a:lvl2pPr marL="742950" indent="-285750"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2pPr>
              <a:lvl3pPr marL="1143000" indent="-228600"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3pPr>
              <a:lvl4pPr marL="1600200" indent="-228600"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4pPr>
              <a:lvl5pPr marL="2057400" indent="-228600"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chemeClr val="tx1"/>
                  </a:solidFill>
                  <a:latin typeface="GE Inspira" pitchFamily="34" charset="0"/>
                </a:defRPr>
              </a:lvl9pPr>
            </a:lstStyle>
            <a:p>
              <a:r>
                <a:rPr lang="en-US" sz="2400" b="0" dirty="0">
                  <a:solidFill>
                    <a:srgbClr val="FF0000"/>
                  </a:solidFill>
                  <a:latin typeface="Helvetica Neue Light"/>
                </a:rPr>
                <a:t>&lt;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56193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8" b="13260"/>
          <a:stretch/>
        </p:blipFill>
        <p:spPr>
          <a:xfrm>
            <a:off x="0" y="1055073"/>
            <a:ext cx="9144000" cy="39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79488"/>
            <a:ext cx="914400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Consulting Meetings</a:t>
            </a:r>
            <a:endParaRPr lang="en-US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-80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3776663"/>
            <a:ext cx="83820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Contact Jen </a:t>
            </a:r>
            <a:r>
              <a:rPr lang="en-US" sz="3200" dirty="0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outside the Idea </a:t>
            </a:r>
            <a:r>
              <a:rPr lang="en-US" sz="3200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Center </a:t>
            </a:r>
            <a:r>
              <a:rPr lang="en-US" sz="3200" dirty="0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entrance</a:t>
            </a:r>
          </a:p>
          <a:p>
            <a:pPr algn="ctr"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after this session to set up a meeting time</a:t>
            </a:r>
            <a:endParaRPr lang="en-US" sz="3200" dirty="0">
              <a:solidFill>
                <a:srgbClr val="79001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-80" charset="-128"/>
            </a:endParaRPr>
          </a:p>
        </p:txBody>
      </p:sp>
      <p:pic>
        <p:nvPicPr>
          <p:cNvPr id="4" name="Picture 4" descr="FKCO-LOGO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26713"/>
            <a:ext cx="4229100" cy="16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5039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19" y="892185"/>
            <a:ext cx="795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 Neue Light"/>
                <a:cs typeface="Helvetica Neue Light"/>
              </a:rPr>
              <a:t>OBJECTIVES</a:t>
            </a:r>
            <a:endParaRPr lang="en-US" sz="2800" b="1" dirty="0">
              <a:latin typeface="Helvetica Neue Ligh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726" y="1415405"/>
            <a:ext cx="855511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/>
                <a:cs typeface="Helvetica Neue Light"/>
              </a:rPr>
              <a:t>Define “debt” and kind of debt found in music retailing today</a:t>
            </a: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/>
                <a:cs typeface="Helvetica Neue Light"/>
              </a:rPr>
              <a:t>Discuss </a:t>
            </a:r>
            <a:r>
              <a:rPr lang="en-US" sz="2800" dirty="0" smtClean="0">
                <a:latin typeface="Helvetica Neue Light"/>
                <a:cs typeface="Helvetica Neue Light"/>
              </a:rPr>
              <a:t>the “pros” &amp; “cons” of carrying debt</a:t>
            </a:r>
            <a:endParaRPr lang="en-US" sz="2800" dirty="0">
              <a:latin typeface="Helvetica Neue Light"/>
              <a:cs typeface="Helvetica Neue Light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/>
                <a:cs typeface="Helvetica Neue Light"/>
              </a:rPr>
              <a:t>Illustrate how </a:t>
            </a:r>
            <a:r>
              <a:rPr lang="en-US" sz="2800" dirty="0" smtClean="0">
                <a:latin typeface="Helvetica Neue Light"/>
                <a:cs typeface="Helvetica Neue Light"/>
              </a:rPr>
              <a:t>the “right</a:t>
            </a:r>
            <a:r>
              <a:rPr lang="en-US" sz="2800" dirty="0">
                <a:latin typeface="Helvetica Neue Light"/>
                <a:cs typeface="Helvetica Neue Light"/>
              </a:rPr>
              <a:t>” debt creates </a:t>
            </a:r>
            <a:r>
              <a:rPr lang="en-US" sz="2800" dirty="0" smtClean="0">
                <a:latin typeface="Helvetica Neue Light"/>
                <a:cs typeface="Helvetica Neue Light"/>
              </a:rPr>
              <a:t>positive cash </a:t>
            </a:r>
            <a:r>
              <a:rPr lang="en-US" sz="2800" dirty="0">
                <a:latin typeface="Helvetica Neue Light"/>
                <a:cs typeface="Helvetica Neue Light"/>
              </a:rPr>
              <a:t>flow</a:t>
            </a:r>
          </a:p>
          <a:p>
            <a:pPr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Helvetica Neue Light"/>
                <a:cs typeface="Helvetica Neue Light"/>
              </a:rPr>
              <a:t>Q&amp;A  </a:t>
            </a:r>
          </a:p>
        </p:txBody>
      </p:sp>
    </p:spTree>
    <p:extLst>
      <p:ext uri="{BB962C8B-B14F-4D97-AF65-F5344CB8AC3E}">
        <p14:creationId xmlns:p14="http://schemas.microsoft.com/office/powerpoint/2010/main" val="15966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5" y="1754552"/>
            <a:ext cx="3337096" cy="3182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319" y="1157554"/>
            <a:ext cx="59583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Debt (“</a:t>
            </a:r>
            <a:r>
              <a:rPr lang="en-US" sz="3200" dirty="0" err="1" smtClean="0"/>
              <a:t>det</a:t>
            </a:r>
            <a:r>
              <a:rPr lang="en-US" sz="3200" dirty="0" smtClean="0"/>
              <a:t>”); </a:t>
            </a:r>
            <a:r>
              <a:rPr lang="en-US" sz="3200" i="1" dirty="0" smtClean="0"/>
              <a:t>noun</a:t>
            </a:r>
            <a:r>
              <a:rPr lang="en-US" sz="3200" dirty="0" smtClean="0"/>
              <a:t>… Something that </a:t>
            </a:r>
            <a:r>
              <a:rPr lang="en-US" sz="3200" dirty="0"/>
              <a:t>is owed or due</a:t>
            </a:r>
          </a:p>
          <a:p>
            <a:pPr marL="274320"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Something that is typically </a:t>
            </a:r>
            <a:r>
              <a:rPr lang="en-US" sz="3200" dirty="0"/>
              <a:t>money</a:t>
            </a:r>
          </a:p>
          <a:p>
            <a:pPr marL="274320"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Something that </a:t>
            </a:r>
            <a:r>
              <a:rPr lang="en-US" sz="3200" dirty="0"/>
              <a:t>scares </a:t>
            </a:r>
            <a:r>
              <a:rPr lang="en-US" sz="3200" dirty="0" smtClean="0"/>
              <a:t>most business owners</a:t>
            </a:r>
            <a:endParaRPr lang="en-US" sz="32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72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0019203\AppData\Local\Microsoft\Windows\Temporary Internet Files\Content.IE5\Y45H7KHK\MC9004413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7" y="1698171"/>
            <a:ext cx="2727951" cy="27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51013" y="4688702"/>
            <a:ext cx="5425496" cy="410782"/>
            <a:chOff x="1751013" y="4668606"/>
            <a:chExt cx="5893089" cy="410782"/>
          </a:xfrm>
        </p:grpSpPr>
        <p:sp>
          <p:nvSpPr>
            <p:cNvPr id="9" name="Rectangle 8"/>
            <p:cNvSpPr/>
            <p:nvPr/>
          </p:nvSpPr>
          <p:spPr>
            <a:xfrm>
              <a:off x="1751013" y="4668606"/>
              <a:ext cx="5858189" cy="410782"/>
            </a:xfrm>
            <a:prstGeom prst="rect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1497" y="4684825"/>
              <a:ext cx="5792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Best suited for </a:t>
              </a:r>
              <a:r>
                <a:rPr lang="en-US" i="1" dirty="0" smtClean="0"/>
                <a:t>quick-turning </a:t>
              </a:r>
              <a:r>
                <a:rPr lang="en-US" i="1" dirty="0" smtClean="0"/>
                <a:t>inventory or consumables</a:t>
              </a:r>
              <a:endParaRPr lang="en-US" i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125" y="908386"/>
            <a:ext cx="658506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smtClean="0"/>
              <a:t>Accounts Payable </a:t>
            </a:r>
            <a:endParaRPr lang="en-US" sz="28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Trade, credit card &amp; other debt incurred to purchase goods for resale and services needed to run your business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B050"/>
                </a:solidFill>
              </a:rPr>
              <a:t>Pros</a:t>
            </a:r>
            <a:r>
              <a:rPr lang="en-US" sz="2200" dirty="0" smtClean="0"/>
              <a:t>:  Time to pay bill, early pay discounts, little punishment for late </a:t>
            </a:r>
            <a:r>
              <a:rPr lang="en-US" sz="2200" dirty="0" err="1" smtClean="0"/>
              <a:t>pmt</a:t>
            </a:r>
            <a:endParaRPr lang="en-US" sz="2200" dirty="0" smtClean="0"/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Cons</a:t>
            </a:r>
            <a:r>
              <a:rPr lang="en-US" sz="2200" dirty="0" smtClean="0"/>
              <a:t>:  Steady impact on cash flow, may have to pay for product before item is sold, credit hold, lose line for non-payment</a:t>
            </a:r>
            <a:endParaRPr lang="en-US" sz="22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750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125" y="908386"/>
            <a:ext cx="570472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800" b="1" dirty="0" smtClean="0"/>
              <a:t>Floor Planning (Asset Based Lending)</a:t>
            </a:r>
            <a:endParaRPr lang="en-US" sz="28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A financing arrangement between a retailer, supplier &amp; financing company; used to finance large ticket items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B050"/>
                </a:solidFill>
              </a:rPr>
              <a:t>Pros</a:t>
            </a:r>
            <a:r>
              <a:rPr lang="en-US" sz="2200" dirty="0" smtClean="0"/>
              <a:t>:  Least impact on cash flow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Cons</a:t>
            </a:r>
            <a:r>
              <a:rPr lang="en-US" sz="2200" dirty="0" smtClean="0"/>
              <a:t>:  Aging inventory will erode profitability with interest charges; easy to </a:t>
            </a:r>
            <a:r>
              <a:rPr lang="en-US" sz="2200" dirty="0" smtClean="0"/>
              <a:t>spend a </a:t>
            </a:r>
            <a:r>
              <a:rPr lang="en-US" sz="2200" dirty="0" smtClean="0"/>
              <a:t>flooring </a:t>
            </a:r>
            <a:r>
              <a:rPr lang="en-US" sz="2200" dirty="0" smtClean="0"/>
              <a:t>company’s </a:t>
            </a:r>
            <a:r>
              <a:rPr lang="en-US" sz="2200" dirty="0" smtClean="0"/>
              <a:t>money on other items (business  or non-business)</a:t>
            </a:r>
            <a:endParaRPr lang="en-US" sz="2200" dirty="0">
              <a:latin typeface="Helvetica Neue Light"/>
              <a:cs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18" y="1997583"/>
            <a:ext cx="3333554" cy="27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124" y="908386"/>
            <a:ext cx="6036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 smtClean="0"/>
              <a:t>Accrued Expenses</a:t>
            </a:r>
            <a:endParaRPr lang="en-US" sz="32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Non-invoiced liabilities, such as customer deposits, unpaid taxes, unearned lesson income, etc.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Pros</a:t>
            </a:r>
            <a:r>
              <a:rPr lang="en-US" sz="2400" dirty="0" smtClean="0"/>
              <a:t>:  Other people’s money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Cons</a:t>
            </a:r>
            <a:r>
              <a:rPr lang="en-US" sz="2400" dirty="0" smtClean="0"/>
              <a:t>:  Severe impact on cash flow, given the limited time to pay debt without incurring punitive charges for late or non-payment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445" y="1479510"/>
            <a:ext cx="2727399" cy="328791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1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5" r="23666"/>
          <a:stretch/>
        </p:blipFill>
        <p:spPr>
          <a:xfrm>
            <a:off x="5556739" y="1341095"/>
            <a:ext cx="3386294" cy="3425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24" y="908386"/>
            <a:ext cx="6036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 smtClean="0"/>
              <a:t>Lines of Credit</a:t>
            </a:r>
            <a:endParaRPr lang="en-US" sz="32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A constant availability of bank funds to finance A/R and purchase inventory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Pros</a:t>
            </a:r>
            <a:r>
              <a:rPr lang="en-US" sz="2400" dirty="0" smtClean="0"/>
              <a:t>:  Little impact on cash flow via “interest-only” cost each month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Cons</a:t>
            </a:r>
            <a:r>
              <a:rPr lang="en-US" sz="2400" dirty="0" smtClean="0"/>
              <a:t>:  Severe impact on cash flow when due, as </a:t>
            </a:r>
            <a:r>
              <a:rPr lang="en-US" sz="2400" dirty="0" err="1" smtClean="0"/>
              <a:t>LOC’s</a:t>
            </a:r>
            <a:r>
              <a:rPr lang="en-US" sz="2400" dirty="0" smtClean="0"/>
              <a:t> need to be paid off (in full) for 30 days during the year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472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124" y="908386"/>
            <a:ext cx="60363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 smtClean="0"/>
              <a:t>Amortizing Notes</a:t>
            </a:r>
            <a:endParaRPr lang="en-US" sz="3200" b="1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Typically, </a:t>
            </a:r>
            <a:r>
              <a:rPr lang="en-US" sz="2400" dirty="0" smtClean="0"/>
              <a:t>a bank loan that calls for a set amount (including principal &amp; interest), at a set rate for a set number of months; used to finance fixed and rental assets (long-term)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Pros</a:t>
            </a:r>
            <a:r>
              <a:rPr lang="en-US" sz="2400" dirty="0" smtClean="0"/>
              <a:t>:  Modest impact on cash flow</a:t>
            </a:r>
          </a:p>
          <a:p>
            <a:pPr marL="274320" lvl="1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Cons</a:t>
            </a:r>
            <a:r>
              <a:rPr lang="en-US" sz="2400" dirty="0" smtClean="0"/>
              <a:t>:  Paid monthly, can mask profitability problems in your business, usually has a personal </a:t>
            </a:r>
            <a:r>
              <a:rPr lang="en-US" sz="2400" dirty="0" smtClean="0"/>
              <a:t>guarantee &amp; </a:t>
            </a:r>
            <a:r>
              <a:rPr lang="en-US" sz="2400" dirty="0" smtClean="0"/>
              <a:t>loan covenants</a:t>
            </a:r>
            <a:endParaRPr lang="en-US" sz="2400" dirty="0">
              <a:latin typeface="Helvetica Neue Light"/>
              <a:cs typeface="Helvetica Neue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959" y="2228927"/>
            <a:ext cx="2737927" cy="27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10019203\AppData\Local\Microsoft\Windows\Temporary Internet Files\Content.IE5\B1PPLPGK\MP90030577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76" y="1003258"/>
            <a:ext cx="2483293" cy="3303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421" y="1100741"/>
            <a:ext cx="795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 Neue Light"/>
                <a:cs typeface="Helvetica Neue Light"/>
              </a:rPr>
              <a:t>Debt is good when you…..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937" y="1635770"/>
            <a:ext cx="6310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 Light"/>
                <a:cs typeface="Helvetica Neue Light"/>
              </a:rPr>
              <a:t>Manage your </a:t>
            </a:r>
            <a:r>
              <a:rPr lang="en-US" sz="2800" b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inventory</a:t>
            </a:r>
            <a:endParaRPr lang="en-US" sz="2800" b="1" dirty="0">
              <a:solidFill>
                <a:srgbClr val="FF0000"/>
              </a:solidFill>
              <a:latin typeface="Helvetica Neue Light"/>
              <a:cs typeface="Helvetica Neue Light"/>
            </a:endParaRPr>
          </a:p>
          <a:p>
            <a:pPr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 Light"/>
                <a:cs typeface="Helvetica Neue Light"/>
              </a:rPr>
              <a:t>Monitor </a:t>
            </a:r>
            <a:r>
              <a:rPr lang="en-US" sz="2800" b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profitability</a:t>
            </a:r>
            <a:endParaRPr lang="en-US" sz="2800" b="1" dirty="0">
              <a:solidFill>
                <a:srgbClr val="FF0000"/>
              </a:solidFill>
              <a:latin typeface="Helvetica Neue Light"/>
              <a:cs typeface="Helvetica Neue Light"/>
            </a:endParaRPr>
          </a:p>
          <a:p>
            <a:pPr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 Neue Light"/>
                <a:cs typeface="Helvetica Neue Light"/>
              </a:rPr>
              <a:t>Build </a:t>
            </a:r>
            <a:r>
              <a:rPr lang="en-US" sz="2800" b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retained earnings</a:t>
            </a:r>
            <a:endParaRPr lang="en-US" sz="2400" b="1" dirty="0" smtClean="0">
              <a:solidFill>
                <a:srgbClr val="FF0000"/>
              </a:solidFill>
              <a:latin typeface="Helvetica Neue Light"/>
              <a:cs typeface="Helvetica Neue Light"/>
            </a:endParaRPr>
          </a:p>
          <a:p>
            <a:pPr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 Light"/>
                <a:cs typeface="Helvetica Neue Light"/>
              </a:rPr>
              <a:t>Are </a:t>
            </a:r>
            <a:r>
              <a:rPr lang="en-US" sz="2800" b="1" dirty="0">
                <a:solidFill>
                  <a:srgbClr val="FF0000"/>
                </a:solidFill>
                <a:latin typeface="Helvetica Neue Light"/>
                <a:cs typeface="Helvetica Neue Light"/>
              </a:rPr>
              <a:t>involved</a:t>
            </a:r>
            <a:r>
              <a:rPr lang="en-US" sz="2400" dirty="0">
                <a:latin typeface="Helvetica Neue Light"/>
                <a:cs typeface="Helvetica Neue Light"/>
              </a:rPr>
              <a:t> in the </a:t>
            </a:r>
            <a:r>
              <a:rPr lang="en-US" sz="2400" dirty="0" smtClean="0">
                <a:latin typeface="Helvetica Neue Light"/>
                <a:cs typeface="Helvetica Neue Light"/>
              </a:rPr>
              <a:t>business</a:t>
            </a:r>
          </a:p>
          <a:p>
            <a:pPr indent="-27432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Helvetica Neue Light"/>
              <a:cs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638" y="4553260"/>
            <a:ext cx="8239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Successful businesses use other people’s money to </a:t>
            </a:r>
            <a:r>
              <a:rPr lang="en-US" sz="2000" b="1" dirty="0" smtClean="0"/>
              <a:t>grow</a:t>
            </a:r>
            <a:r>
              <a:rPr lang="en-US" sz="2000" dirty="0" smtClean="0"/>
              <a:t> their business!!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12956" y="4411225"/>
            <a:ext cx="7909013" cy="684181"/>
          </a:xfrm>
          <a:prstGeom prst="rect">
            <a:avLst/>
          </a:prstGeom>
          <a:noFill/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6885</TotalTime>
  <Words>680</Words>
  <Application>Microsoft Macintosh PowerPoint</Application>
  <PresentationFormat>On-screen Show (16:9)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Zach Phillips</cp:lastModifiedBy>
  <cp:revision>121</cp:revision>
  <dcterms:created xsi:type="dcterms:W3CDTF">2011-12-21T23:54:18Z</dcterms:created>
  <dcterms:modified xsi:type="dcterms:W3CDTF">2014-12-10T02:01:15Z</dcterms:modified>
</cp:coreProperties>
</file>