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</p:sldMasterIdLst>
  <p:notesMasterIdLst>
    <p:notesMasterId r:id="rId23"/>
  </p:notesMasterIdLst>
  <p:sldIdLst>
    <p:sldId id="256" r:id="rId3"/>
    <p:sldId id="257" r:id="rId4"/>
    <p:sldId id="258" r:id="rId5"/>
    <p:sldId id="270" r:id="rId6"/>
    <p:sldId id="260" r:id="rId7"/>
    <p:sldId id="262" r:id="rId8"/>
    <p:sldId id="263" r:id="rId9"/>
    <p:sldId id="264" r:id="rId10"/>
    <p:sldId id="267" r:id="rId11"/>
    <p:sldId id="265" r:id="rId12"/>
    <p:sldId id="268" r:id="rId13"/>
    <p:sldId id="271" r:id="rId14"/>
    <p:sldId id="272" r:id="rId15"/>
    <p:sldId id="269" r:id="rId16"/>
    <p:sldId id="274" r:id="rId17"/>
    <p:sldId id="273" r:id="rId18"/>
    <p:sldId id="275" r:id="rId19"/>
    <p:sldId id="276" r:id="rId20"/>
    <p:sldId id="278" r:id="rId21"/>
    <p:sldId id="277" r:id="rId22"/>
  </p:sldIdLst>
  <p:sldSz cx="9144000" cy="5143500" type="screen16x9"/>
  <p:notesSz cx="6858000" cy="9144000"/>
  <p:custDataLst>
    <p:tags r:id="rId2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21" d="100"/>
          <a:sy n="121" d="100"/>
        </p:scale>
        <p:origin x="-856" y="-24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notesMaster" Target="notesMasters/notesMaster1.xml"/><Relationship Id="rId24" Type="http://schemas.openxmlformats.org/officeDocument/2006/relationships/printerSettings" Target="printerSettings/printerSettings1.bin"/><Relationship Id="rId25" Type="http://schemas.openxmlformats.org/officeDocument/2006/relationships/tags" Target="tags/tag1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841E40-740A-4FC1-A109-4DC5D087EDA1}" type="datetimeFigureOut">
              <a:rPr lang="en-US" smtClean="0"/>
              <a:t>6/12/15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98DC00-E7E3-40F3-87CC-5F2ACCEF1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861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8DC00-E7E3-40F3-87CC-5F2ACCEF153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028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88F-3DAF-B949-9980-F0CBD7E41EC9}" type="datetimeFigureOut">
              <a:rPr lang="en-US" smtClean="0"/>
              <a:pPr/>
              <a:t>6/12/15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DD27-D245-054C-BE5F-CC77FACBCE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88F-3DAF-B949-9980-F0CBD7E41EC9}" type="datetimeFigureOut">
              <a:rPr lang="en-US" smtClean="0"/>
              <a:pPr/>
              <a:t>6/12/15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DD27-D245-054C-BE5F-CC77FACBCE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88F-3DAF-B949-9980-F0CBD7E41EC9}" type="datetimeFigureOut">
              <a:rPr lang="en-US" smtClean="0"/>
              <a:pPr/>
              <a:t>6/12/15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DD27-D245-054C-BE5F-CC77FACBCE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88F-3DAF-B949-9980-F0CBD7E41EC9}" type="datetimeFigureOut">
              <a:rPr lang="en-US" smtClean="0"/>
              <a:pPr/>
              <a:t>6/12/15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DD27-D245-054C-BE5F-CC77FACBCE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208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AD6E88F-3DAF-B949-9980-F0CBD7E41EC9}" type="datetimeFigureOut">
              <a:rPr lang="en-US" smtClean="0"/>
              <a:pPr/>
              <a:t>6/12/15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B1CDD27-D245-054C-BE5F-CC77FACBCE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330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AD6E88F-3DAF-B949-9980-F0CBD7E41EC9}" type="datetimeFigureOut">
              <a:rPr lang="en-US" smtClean="0"/>
              <a:pPr/>
              <a:t>6/12/15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B1CDD27-D245-054C-BE5F-CC77FACBCE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088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AD6E88F-3DAF-B949-9980-F0CBD7E41EC9}" type="datetimeFigureOut">
              <a:rPr lang="en-US" smtClean="0"/>
              <a:pPr/>
              <a:t>6/12/15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B1CDD27-D245-054C-BE5F-CC77FACBCE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154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AD6E88F-3DAF-B949-9980-F0CBD7E41EC9}" type="datetimeFigureOut">
              <a:rPr lang="en-US" smtClean="0"/>
              <a:pPr/>
              <a:t>6/12/15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B1CDD27-D245-054C-BE5F-CC77FACBCE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248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AD6E88F-3DAF-B949-9980-F0CBD7E41EC9}" type="datetimeFigureOut">
              <a:rPr lang="en-US" smtClean="0"/>
              <a:pPr/>
              <a:t>6/12/15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B1CDD27-D245-054C-BE5F-CC77FACBCE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1797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AD6E88F-3DAF-B949-9980-F0CBD7E41EC9}" type="datetimeFigureOut">
              <a:rPr lang="en-US" smtClean="0"/>
              <a:pPr/>
              <a:t>6/12/15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B1CDD27-D245-054C-BE5F-CC77FACBCE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2882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AD6E88F-3DAF-B949-9980-F0CBD7E41EC9}" type="datetimeFigureOut">
              <a:rPr lang="en-US" smtClean="0"/>
              <a:pPr/>
              <a:t>6/12/15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B1CDD27-D245-054C-BE5F-CC77FACBCE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770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88F-3DAF-B949-9980-F0CBD7E41EC9}" type="datetimeFigureOut">
              <a:rPr lang="en-US" smtClean="0"/>
              <a:pPr/>
              <a:t>6/12/15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DD27-D245-054C-BE5F-CC77FACBCE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AD6E88F-3DAF-B949-9980-F0CBD7E41EC9}" type="datetimeFigureOut">
              <a:rPr lang="en-US" smtClean="0"/>
              <a:pPr/>
              <a:t>6/12/15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B1CDD27-D245-054C-BE5F-CC77FACBCE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4454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AD6E88F-3DAF-B949-9980-F0CBD7E41EC9}" type="datetimeFigureOut">
              <a:rPr lang="en-US" smtClean="0"/>
              <a:pPr/>
              <a:t>6/12/15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B1CDD27-D245-054C-BE5F-CC77FACBCE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4068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AD6E88F-3DAF-B949-9980-F0CBD7E41EC9}" type="datetimeFigureOut">
              <a:rPr lang="en-US" smtClean="0"/>
              <a:pPr/>
              <a:t>6/12/15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B1CDD27-D245-054C-BE5F-CC77FACBCE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3042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AD6E88F-3DAF-B949-9980-F0CBD7E41EC9}" type="datetimeFigureOut">
              <a:rPr lang="en-US" smtClean="0"/>
              <a:pPr/>
              <a:t>6/12/15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B1CDD27-D245-054C-BE5F-CC77FACBCE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283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AD6E88F-3DAF-B949-9980-F0CBD7E41EC9}" type="datetimeFigureOut">
              <a:rPr lang="en-US" smtClean="0"/>
              <a:pPr/>
              <a:t>6/12/15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B1CDD27-D245-054C-BE5F-CC77FACBCE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711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88F-3DAF-B949-9980-F0CBD7E41EC9}" type="datetimeFigureOut">
              <a:rPr lang="en-US" smtClean="0"/>
              <a:pPr/>
              <a:t>6/12/15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DD27-D245-054C-BE5F-CC77FACBCE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88F-3DAF-B949-9980-F0CBD7E41EC9}" type="datetimeFigureOut">
              <a:rPr lang="en-US" smtClean="0"/>
              <a:pPr/>
              <a:t>6/12/15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DD27-D245-054C-BE5F-CC77FACBCE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88F-3DAF-B949-9980-F0CBD7E41EC9}" type="datetimeFigureOut">
              <a:rPr lang="en-US" smtClean="0"/>
              <a:pPr/>
              <a:t>6/12/15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DD27-D245-054C-BE5F-CC77FACBCE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88F-3DAF-B949-9980-F0CBD7E41EC9}" type="datetimeFigureOut">
              <a:rPr lang="en-US" smtClean="0"/>
              <a:pPr/>
              <a:t>6/12/15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DD27-D245-054C-BE5F-CC77FACBCE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88F-3DAF-B949-9980-F0CBD7E41EC9}" type="datetimeFigureOut">
              <a:rPr lang="en-US" smtClean="0"/>
              <a:pPr/>
              <a:t>6/12/15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DD27-D245-054C-BE5F-CC77FACBCE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88F-3DAF-B949-9980-F0CBD7E41EC9}" type="datetimeFigureOut">
              <a:rPr lang="en-US" smtClean="0"/>
              <a:pPr/>
              <a:t>6/12/15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DD27-D245-054C-BE5F-CC77FACBCE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88F-3DAF-B949-9980-F0CBD7E41EC9}" type="datetimeFigureOut">
              <a:rPr lang="en-US" smtClean="0"/>
              <a:pPr/>
              <a:t>6/12/15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DD27-D245-054C-BE5F-CC77FACBCE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6E88F-3DAF-B949-9980-F0CBD7E41EC9}" type="datetimeFigureOut">
              <a:rPr lang="en-US" smtClean="0"/>
              <a:pPr/>
              <a:t>6/12/15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1CDD27-D245-054C-BE5F-CC77FACBCEA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9399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jp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tags" Target="../tags/tag11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2.jp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Relationship Id="rId3" Type="http://schemas.openxmlformats.org/officeDocument/2006/relationships/image" Target="../media/image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Relationship Id="rId3" Type="http://schemas.openxmlformats.org/officeDocument/2006/relationships/image" Target="../media/image2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tags" Target="../tags/tag12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tags" Target="../tags/tag13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20.jpg"/><Relationship Id="rId5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2.jpg"/><Relationship Id="rId1" Type="http://schemas.openxmlformats.org/officeDocument/2006/relationships/tags" Target="../tags/tag14.x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2.jpg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2.jpg"/><Relationship Id="rId5" Type="http://schemas.openxmlformats.org/officeDocument/2006/relationships/hyperlink" Target="http://event.nammyp.com" TargetMode="External"/><Relationship Id="rId6" Type="http://schemas.openxmlformats.org/officeDocument/2006/relationships/hyperlink" Target="http://nammyp.com" TargetMode="External"/><Relationship Id="rId1" Type="http://schemas.openxmlformats.org/officeDocument/2006/relationships/tags" Target="../tags/tag15.xml"/><Relationship Id="rId2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5.jpg"/><Relationship Id="rId5" Type="http://schemas.openxmlformats.org/officeDocument/2006/relationships/image" Target="../media/image3.jpg"/><Relationship Id="rId6" Type="http://schemas.openxmlformats.org/officeDocument/2006/relationships/image" Target="../media/image2.jpg"/><Relationship Id="rId1" Type="http://schemas.openxmlformats.org/officeDocument/2006/relationships/tags" Target="../tags/tag4.x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2.jpg"/><Relationship Id="rId5" Type="http://schemas.openxmlformats.org/officeDocument/2006/relationships/image" Target="../media/image6.jpg"/><Relationship Id="rId1" Type="http://schemas.openxmlformats.org/officeDocument/2006/relationships/tags" Target="../tags/tag5.x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jpg"/><Relationship Id="rId5" Type="http://schemas.openxmlformats.org/officeDocument/2006/relationships/image" Target="../media/image3.jpg"/><Relationship Id="rId6" Type="http://schemas.openxmlformats.org/officeDocument/2006/relationships/image" Target="../media/image2.jpg"/><Relationship Id="rId1" Type="http://schemas.openxmlformats.org/officeDocument/2006/relationships/tags" Target="../tags/tag6.x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3.jpg"/><Relationship Id="rId5" Type="http://schemas.openxmlformats.org/officeDocument/2006/relationships/image" Target="../media/image2.jpg"/><Relationship Id="rId1" Type="http://schemas.openxmlformats.org/officeDocument/2006/relationships/tags" Target="../tags/tag7.xml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2.jpg"/><Relationship Id="rId1" Type="http://schemas.openxmlformats.org/officeDocument/2006/relationships/tags" Target="../tags/tag8.x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tags" Target="../tags/tag9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tags" Target="../tags/tag10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S13_NAMMU_PP16x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324" y="-21075"/>
            <a:ext cx="9192257" cy="51783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982" y="3287110"/>
            <a:ext cx="3152480" cy="176967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mail.google.com/mail/u/0/?ui=2&amp;ik=2d1a35b156&amp;view=fimg&amp;th=14d9cb29e95f29d1&amp;attid=0.1.1&amp;disp=emb&amp;attbid=ANGjdJ9F77bb07UjA7XiUJi2XSYhA2dq6SFsQ8zelG02mF6D7MHcexxqUoU8v_p1KxspvDtml-RV8_Re8Aqr_A4ayEYfVXpaGge68xdCYKyNXYOnT4j7lWUWw-z9wqE&amp;sz=s0-l75-ft&amp;ats=1432853127859&amp;rm=14d9cb29e95f29d1&amp;zw&amp;atsh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 descr="C:\Users\Peter Dods\AppData\Local\Microsoft\Windows\INetCache\Content.Word\IMG_988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190" y="992443"/>
            <a:ext cx="5341620" cy="353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C:\Users\Peter Dods\AppData\Local\Microsoft\Windows\INetCache\Content.Word\IMG_988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8" y="1"/>
            <a:ext cx="9089292" cy="514350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04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S13_NAMMU_PP_TitleBa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0865" cy="8479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814" y="55461"/>
            <a:ext cx="1312985" cy="73705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9875" y="963883"/>
            <a:ext cx="9155725" cy="15855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ACCEPT,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LEARN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THEN MOVE ON…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EMC that was the Kapolei store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Backtracked – was bleeding us from a talent perspective, good only, and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cannibalization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NOT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COMPETE WITH THE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INTERNET … this mistake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could have buried us if we let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 …</a:t>
            </a:r>
            <a:endParaRPr lang="en-US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5" y="2594634"/>
            <a:ext cx="4384431" cy="23877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263" y="2594634"/>
            <a:ext cx="4384430" cy="239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283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S13_NAMMU_PP_TitleBa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0865" cy="8479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814" y="55461"/>
            <a:ext cx="1312985" cy="73705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1475" y="1049851"/>
            <a:ext cx="8678985" cy="35089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3200"/>
              </a:spcAft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LOW GMROI sections and product</a:t>
            </a:r>
          </a:p>
          <a:p>
            <a:pPr>
              <a:lnSpc>
                <a:spcPct val="107000"/>
              </a:lnSpc>
              <a:spcAft>
                <a:spcPts val="3200"/>
              </a:spcAft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Electric Guitar, Bass, and Amplification: </a:t>
            </a:r>
          </a:p>
          <a:p>
            <a:pPr>
              <a:lnSpc>
                <a:spcPct val="107000"/>
              </a:lnSpc>
              <a:spcAft>
                <a:spcPts val="3200"/>
              </a:spcAft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While we didn’t scale back a ton, we didn’t expand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here … by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proportion, it is a smaller part of our business now</a:t>
            </a:r>
          </a:p>
          <a:p>
            <a:pPr>
              <a:lnSpc>
                <a:spcPct val="107000"/>
              </a:lnSpc>
              <a:spcAft>
                <a:spcPts val="3200"/>
              </a:spcAft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freed up more resources for growing product categories</a:t>
            </a:r>
          </a:p>
          <a:p>
            <a:pPr>
              <a:lnSpc>
                <a:spcPct val="107000"/>
              </a:lnSpc>
              <a:spcAft>
                <a:spcPts val="3200"/>
              </a:spcAft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Pared it back, GMROI is coming back and our capital is now better allocated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075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S13_NAMMU_PP_TitleBa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0865" cy="8479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814" y="55461"/>
            <a:ext cx="1312985" cy="73705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63978" y="1062298"/>
            <a:ext cx="8395299" cy="3833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4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PPE – storage was a huge limitation to growth</a:t>
            </a:r>
          </a:p>
          <a:p>
            <a:pPr>
              <a:lnSpc>
                <a:spcPct val="107000"/>
              </a:lnSpc>
              <a:spcAft>
                <a:spcPts val="14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Large storage =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Containers,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better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freight and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margins, more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effective physical inventory, and reduce need for more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workers</a:t>
            </a:r>
          </a:p>
          <a:p>
            <a:pPr>
              <a:lnSpc>
                <a:spcPct val="107000"/>
              </a:lnSpc>
              <a:spcAft>
                <a:spcPts val="1400"/>
              </a:spcAft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do you compete with the internet?  In stock all the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time …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400"/>
              </a:spcAft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converted old offices and old stage to a huge storeroom</a:t>
            </a:r>
          </a:p>
          <a:p>
            <a:pPr>
              <a:lnSpc>
                <a:spcPct val="107000"/>
              </a:lnSpc>
              <a:spcAft>
                <a:spcPts val="14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New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stage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made into things we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sell</a:t>
            </a:r>
          </a:p>
          <a:p>
            <a:pPr>
              <a:lnSpc>
                <a:spcPct val="107000"/>
              </a:lnSpc>
              <a:spcAft>
                <a:spcPts val="1400"/>
              </a:spcAft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New “bullpen” helped increase communication and fostered better relationships, creating a better environment for team work</a:t>
            </a:r>
          </a:p>
          <a:p>
            <a:pPr>
              <a:lnSpc>
                <a:spcPct val="107000"/>
              </a:lnSpc>
              <a:spcAft>
                <a:spcPts val="1400"/>
              </a:spcAft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DIY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DIY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DIY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950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New Storage Room Replaced Offices and Old Stag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6745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mail.google.com/mail/u/0/?ui=2&amp;ik=2d1a35b156&amp;view=fimg&amp;th=14d9cb29e95f29d1&amp;attid=0.1.1&amp;disp=emb&amp;attbid=ANGjdJ9F77bb07UjA7XiUJi2XSYhA2dq6SFsQ8zelG02mF6D7MHcexxqUoU8v_p1KxspvDtml-RV8_Re8Aqr_A4ayEYfVXpaGge68xdCYKyNXYOnT4j7lWUWw-z9wqE&amp;sz=s0-l75-ft&amp;ats=1432853127859&amp;rm=14d9cb29e95f29d1&amp;zw&amp;atsh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 descr="C:\Users\Peter Dods\AppData\Local\Microsoft\Windows\INetCache\Content.Word\More Display = more product offered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6517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mail.google.com/mail/u/0/?ui=2&amp;ik=2d1a35b156&amp;view=fimg&amp;th=14d9cb29e95f29d1&amp;attid=0.1.1&amp;disp=emb&amp;attbid=ANGjdJ9F77bb07UjA7XiUJi2XSYhA2dq6SFsQ8zelG02mF6D7MHcexxqUoU8v_p1KxspvDtml-RV8_Re8Aqr_A4ayEYfVXpaGge68xdCYKyNXYOnT4j7lWUWw-z9wqE&amp;sz=s0-l75-ft&amp;ats=1432853127859&amp;rm=14d9cb29e95f29d1&amp;zw&amp;atsh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799"/>
            <a:ext cx="9144000" cy="51586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0143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S13_NAMMU_PP_TitleBa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0865" cy="8479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814" y="55461"/>
            <a:ext cx="1312985" cy="73705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2399" y="938631"/>
            <a:ext cx="5271477" cy="2782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Sought out repair technicians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Vendors were not going to do this for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 …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Helped foster new relationships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Promote them!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They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will promote you!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Facebook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Email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blast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Great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business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Good deeds: word gets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around … BR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in our corner!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508" y="903441"/>
            <a:ext cx="2216411" cy="41110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399" y="3676875"/>
            <a:ext cx="5136859" cy="1337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28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S13_NAMMU_PP_TitleBa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0865" cy="8479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814" y="55461"/>
            <a:ext cx="1312985" cy="73705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3324" y="1036452"/>
            <a:ext cx="4403969" cy="3896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6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OEM</a:t>
            </a:r>
          </a:p>
          <a:p>
            <a:pPr>
              <a:lnSpc>
                <a:spcPct val="107000"/>
              </a:lnSpc>
              <a:spcAft>
                <a:spcPts val="16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10-15% of our bottom line</a:t>
            </a:r>
          </a:p>
          <a:p>
            <a:pPr>
              <a:lnSpc>
                <a:spcPct val="107000"/>
              </a:lnSpc>
              <a:spcAft>
                <a:spcPts val="1600"/>
              </a:spcAft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“Beggars Lounge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Get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down there!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6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Tuners, capos,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bags, etc.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6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Create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BRANDED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product that only you have</a:t>
            </a:r>
          </a:p>
          <a:p>
            <a:pPr>
              <a:lnSpc>
                <a:spcPct val="107000"/>
              </a:lnSpc>
              <a:spcAft>
                <a:spcPts val="16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Bags … guy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walking down the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street</a:t>
            </a:r>
          </a:p>
          <a:p>
            <a:pPr>
              <a:lnSpc>
                <a:spcPct val="107000"/>
              </a:lnSpc>
              <a:spcAft>
                <a:spcPts val="1600"/>
              </a:spcAft>
            </a:pPr>
            <a:r>
              <a:rPr lang="en-US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GP through the roof!</a:t>
            </a:r>
          </a:p>
          <a:p>
            <a:pPr>
              <a:lnSpc>
                <a:spcPct val="107000"/>
              </a:lnSpc>
              <a:spcAft>
                <a:spcPts val="1600"/>
              </a:spcAft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Great giveaways and BUYOFFS!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580" y="980991"/>
            <a:ext cx="4332898" cy="20044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445" y="3118488"/>
            <a:ext cx="4395420" cy="184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615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mail.google.com/mail/u/0/?ui=2&amp;ik=2d1a35b156&amp;view=fimg&amp;th=14d9cb29e95f29d1&amp;attid=0.1.1&amp;disp=emb&amp;attbid=ANGjdJ9F77bb07UjA7XiUJi2XSYhA2dq6SFsQ8zelG02mF6D7MHcexxqUoU8v_p1KxspvDtml-RV8_Re8Aqr_A4ayEYfVXpaGge68xdCYKyNXYOnT4j7lWUWw-z9wqE&amp;sz=s0-l75-ft&amp;ats=1432853127859&amp;rm=14d9cb29e95f29d1&amp;zw&amp;atsh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78792" y="1150211"/>
            <a:ext cx="8662007" cy="3691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600"/>
              </a:spcAft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2009-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2012: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Hunkered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down … put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more and more into it, and seemed to be getting less out of it</a:t>
            </a:r>
          </a:p>
          <a:p>
            <a:pPr>
              <a:lnSpc>
                <a:spcPct val="107000"/>
              </a:lnSpc>
              <a:spcAft>
                <a:spcPts val="1600"/>
              </a:spcAft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2012: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Foot traffic started to bounce back</a:t>
            </a:r>
          </a:p>
          <a:p>
            <a:pPr>
              <a:lnSpc>
                <a:spcPct val="107000"/>
              </a:lnSpc>
              <a:spcAft>
                <a:spcPts val="16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Increase in PPE is noticed</a:t>
            </a:r>
          </a:p>
          <a:p>
            <a:pPr>
              <a:lnSpc>
                <a:spcPct val="107000"/>
              </a:lnSpc>
              <a:spcAft>
                <a:spcPts val="16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Gross Profit per employee is at a record high</a:t>
            </a:r>
          </a:p>
          <a:p>
            <a:pPr>
              <a:lnSpc>
                <a:spcPct val="107000"/>
              </a:lnSpc>
              <a:spcAft>
                <a:spcPts val="1600"/>
              </a:spcAft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2013: A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strong year</a:t>
            </a:r>
          </a:p>
          <a:p>
            <a:pPr>
              <a:lnSpc>
                <a:spcPct val="107000"/>
              </a:lnSpc>
              <a:spcAft>
                <a:spcPts val="1600"/>
              </a:spcAft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2014: A record-breaker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600"/>
              </a:spcAft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2015: Looking to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 the strongest year yet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NS13_NAMMU_PP_TitleBa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0865" cy="8479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814" y="55461"/>
            <a:ext cx="1312985" cy="7370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9526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58799" y="982702"/>
            <a:ext cx="8014063" cy="3932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2000"/>
              </a:spcAft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Invest in your infrastructure – 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continually! 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 is your future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2000"/>
              </a:spcAft>
            </a:pP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PPE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Better 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shelving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fixtures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better transport, lifts, storage facilities…</a:t>
            </a:r>
          </a:p>
          <a:p>
            <a:pPr>
              <a:lnSpc>
                <a:spcPct val="107000"/>
              </a:lnSpc>
              <a:spcAft>
                <a:spcPts val="2000"/>
              </a:spcAft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Improved PPE = 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Cost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savings on wages and increased sales 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 head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2000"/>
              </a:spcAft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more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 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less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2000"/>
              </a:spcAft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Over 1/3 of net profits for 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2009–2012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2000"/>
              </a:spcAft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we still have a ways to 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 …</a:t>
            </a:r>
            <a:endParaRPr lang="en-US" sz="20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2000"/>
              </a:spcAft>
            </a:pP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is your ARX moment?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NS13_NAMMU_PP_TitleBa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0865" cy="8479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814" y="55461"/>
            <a:ext cx="1312985" cy="73705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S13_NAMMU_PP_TitleBa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0865" cy="8479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814" y="55461"/>
            <a:ext cx="1312985" cy="73705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8831" y="1048546"/>
            <a:ext cx="10034953" cy="3537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Find a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mentor…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AIMM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Participate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NAMM: </a:t>
            </a:r>
          </a:p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NAMMU and Retail Boot Camp</a:t>
            </a:r>
          </a:p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Bring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employees to the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show</a:t>
            </a:r>
          </a:p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NYP – NAMM Young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Professionals Event: Friday, July 10, 4–6 PM, Music City Center Room 205</a:t>
            </a:r>
          </a:p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More info at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http://event.nammyp.com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or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nammyp.com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industry is more than your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store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44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mail.google.com/mail/u/0/?ui=2&amp;ik=2d1a35b156&amp;view=fimg&amp;th=14d9cb29e95f29d1&amp;attid=0.1.1&amp;disp=emb&amp;attbid=ANGjdJ9F77bb07UjA7XiUJi2XSYhA2dq6SFsQ8zelG02mF6D7MHcexxqUoU8v_p1KxspvDtml-RV8_Re8Aqr_A4ayEYfVXpaGge68xdCYKyNXYOnT4j7lWUWw-z9wqE&amp;sz=s0-l75-ft&amp;ats=1432853127859&amp;rm=14d9cb29e95f29d1&amp;zw&amp;atsh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75" y="2071078"/>
            <a:ext cx="3476380" cy="26072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69" y="973911"/>
            <a:ext cx="8925169" cy="81544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075723" y="1903153"/>
            <a:ext cx="4990123" cy="2782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Gibson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booth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…this is why you go to trade shows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Bought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six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them –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over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3K investment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Buying Tascam CD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racks,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well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Lots of money upfront for something you can’t sell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BUT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think of the time saved for demos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Think of the extra sales you will make and: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Save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sanity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 Priceless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NS13_NAMMU_PP_TitleBa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0865" cy="8479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814" y="55461"/>
            <a:ext cx="1312985" cy="73705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508370" y="2980042"/>
            <a:ext cx="2211753" cy="91201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2973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11" grpId="0" animBg="1"/>
      <p:bldP spid="1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mail.google.com/mail/u/0/?ui=2&amp;ik=2d1a35b156&amp;view=fimg&amp;th=14d9cb29e95f29d1&amp;attid=0.1.1&amp;disp=emb&amp;attbid=ANGjdJ9F77bb07UjA7XiUJi2XSYhA2dq6SFsQ8zelG02mF6D7MHcexxqUoU8v_p1KxspvDtml-RV8_Re8Aqr_A4ayEYfVXpaGge68xdCYKyNXYOnT4j7lWUWw-z9wqE&amp;sz=s0-l75-ft&amp;ats=1432853127859&amp;rm=14d9cb29e95f29d1&amp;zw&amp;atsh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 descr="NS13_NAMMU_PP_TitleBa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0865" cy="8479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814" y="55461"/>
            <a:ext cx="1312985" cy="7370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2443"/>
            <a:ext cx="9144000" cy="405861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642708" y="3149600"/>
            <a:ext cx="1383323" cy="78935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3574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mail.google.com/mail/u/0/?ui=2&amp;ik=2d1a35b156&amp;view=fimg&amp;th=14d9cb29e95f29d1&amp;attid=0.1.1&amp;disp=emb&amp;attbid=ANGjdJ9F77bb07UjA7XiUJi2XSYhA2dq6SFsQ8zelG02mF6D7MHcexxqUoU8v_p1KxspvDtml-RV8_Re8Aqr_A4ayEYfVXpaGge68xdCYKyNXYOnT4j7lWUWw-z9wqE&amp;sz=s0-l75-ft&amp;ats=1432853127859&amp;rm=14d9cb29e95f29d1&amp;zw&amp;atsh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75" y="949677"/>
            <a:ext cx="5359399" cy="40195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943" y="949678"/>
            <a:ext cx="3014662" cy="4019550"/>
          </a:xfrm>
          <a:prstGeom prst="rect">
            <a:avLst/>
          </a:prstGeom>
        </p:spPr>
      </p:pic>
      <p:pic>
        <p:nvPicPr>
          <p:cNvPr id="7" name="Picture 6" descr="NS13_NAMMU_PP_TitleBa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0865" cy="8479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814" y="55461"/>
            <a:ext cx="1312985" cy="7370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95021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mail.google.com/mail/u/0/?ui=2&amp;ik=2d1a35b156&amp;view=fimg&amp;th=14d9cb29e95f29d1&amp;attid=0.1.1&amp;disp=emb&amp;attbid=ANGjdJ9F77bb07UjA7XiUJi2XSYhA2dq6SFsQ8zelG02mF6D7MHcexxqUoU8v_p1KxspvDtml-RV8_Re8Aqr_A4ayEYfVXpaGge68xdCYKyNXYOnT4j7lWUWw-z9wqE&amp;sz=s0-l75-ft&amp;ats=1432853127859&amp;rm=14d9cb29e95f29d1&amp;zw&amp;atsh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94653" y="1110882"/>
            <a:ext cx="8058394" cy="35803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Better PPE = Lower payroll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Switched from fully managed Payroll Outsourcer to ADP and doing it in house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Check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your rates –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shop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around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Savings =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Clerical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worker to do payroll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Great Success – Able to leverage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 – Work on my business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83" y="1940659"/>
            <a:ext cx="3103232" cy="1498112"/>
          </a:xfrm>
          <a:prstGeom prst="rect">
            <a:avLst/>
          </a:prstGeom>
        </p:spPr>
      </p:pic>
      <p:pic>
        <p:nvPicPr>
          <p:cNvPr id="7" name="Picture 6" descr="NS13_NAMMU_PP_TitleBa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0865" cy="8479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814" y="55461"/>
            <a:ext cx="1312985" cy="7370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4432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mail.google.com/mail/u/0/?ui=2&amp;ik=2d1a35b156&amp;view=fimg&amp;th=14d9cb29e95f29d1&amp;attid=0.1.1&amp;disp=emb&amp;attbid=ANGjdJ9F77bb07UjA7XiUJi2XSYhA2dq6SFsQ8zelG02mF6D7MHcexxqUoU8v_p1KxspvDtml-RV8_Re8Aqr_A4ayEYfVXpaGge68xdCYKyNXYOnT4j7lWUWw-z9wqE&amp;sz=s0-l75-ft&amp;ats=1432853127859&amp;rm=14d9cb29e95f29d1&amp;zw&amp;atsh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46294" y="1165837"/>
            <a:ext cx="8825768" cy="35345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2600"/>
              </a:spcAft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PUT YOUR MONEY WHERE THE PROFIT IS!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26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Ukulele Quadruple Down –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increased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SKU,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capital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allocation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stocking by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 times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26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More custom photos and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eBay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2600"/>
              </a:spcAft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Studio – credible threat</a:t>
            </a:r>
          </a:p>
          <a:p>
            <a:pPr>
              <a:lnSpc>
                <a:spcPct val="107000"/>
              </a:lnSpc>
              <a:spcAft>
                <a:spcPts val="2600"/>
              </a:spcAft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PA, DJ and Lighting – huge increases in offerings – can’t seem to go wrong here yet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2600"/>
              </a:spcAft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Acoustics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doubled down…</a:t>
            </a:r>
          </a:p>
        </p:txBody>
      </p:sp>
      <p:pic>
        <p:nvPicPr>
          <p:cNvPr id="6" name="Picture 5" descr="NS13_NAMMU_PP_TitleBa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0865" cy="8479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814" y="55461"/>
            <a:ext cx="1312985" cy="7370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6475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mail.google.com/mail/u/0/?ui=2&amp;ik=2d1a35b156&amp;view=fimg&amp;th=14d9cb29e95f29d1&amp;attid=0.1.1&amp;disp=emb&amp;attbid=ANGjdJ9F77bb07UjA7XiUJi2XSYhA2dq6SFsQ8zelG02mF6D7MHcexxqUoU8v_p1KxspvDtml-RV8_Re8Aqr_A4ayEYfVXpaGge68xdCYKyNXYOnT4j7lWUWw-z9wqE&amp;sz=s0-l75-ft&amp;ats=1432853127859&amp;rm=14d9cb29e95f29d1&amp;zw&amp;atsh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 descr="Old Ukulele Wall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1214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mail.google.com/mail/u/0/?ui=2&amp;ik=2d1a35b156&amp;view=fimg&amp;th=14d9cb29e95f29d1&amp;attid=0.1.1&amp;disp=emb&amp;attbid=ANGjdJ9F77bb07UjA7XiUJi2XSYhA2dq6SFsQ8zelG02mF6D7MHcexxqUoU8v_p1KxspvDtml-RV8_Re8Aqr_A4ayEYfVXpaGge68xdCYKyNXYOnT4j7lWUWw-z9wqE&amp;sz=s0-l75-ft&amp;ats=1432853127859&amp;rm=14d9cb29e95f29d1&amp;zw&amp;atsh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294766" y="1100795"/>
            <a:ext cx="8949624" cy="45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049" name="Picture 1" descr="New Ukulele W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9144000" cy="5143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8445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2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4238</TotalTime>
  <Words>643</Words>
  <Application>Microsoft Macintosh PowerPoint</Application>
  <PresentationFormat>On-screen Show (16:9)</PresentationFormat>
  <Paragraphs>76</Paragraphs>
  <Slides>20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NAMM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Megan Nelson</dc:creator>
  <cp:lastModifiedBy>Zach Phillips</cp:lastModifiedBy>
  <cp:revision>75</cp:revision>
  <cp:lastPrinted>2015-05-29T02:59:49Z</cp:lastPrinted>
  <dcterms:created xsi:type="dcterms:W3CDTF">2011-12-21T23:54:18Z</dcterms:created>
  <dcterms:modified xsi:type="dcterms:W3CDTF">2015-06-12T21:41:11Z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2A944515-6EB9-4683-AB0C-7C60202913F1</vt:lpwstr>
  </property>
  <property fmtid="{D5CDD505-2E9C-101B-9397-08002B2CF9AE}" pid="3" name="ArticulatePath">
    <vt:lpwstr>NS15 NAMMU PowerPoint 16x9 Template</vt:lpwstr>
  </property>
</Properties>
</file>