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tags/tag26.xml" ContentType="application/vnd.openxmlformats-officedocument.presentationml.tags+xml"/>
  <Override PartName="/ppt/notesSlides/notesSlide29.xml" ContentType="application/vnd.openxmlformats-officedocument.presentationml.notesSlide+xml"/>
  <Override PartName="/ppt/tags/tag27.xml" ContentType="application/vnd.openxmlformats-officedocument.presentationml.tags+xml"/>
  <Override PartName="/ppt/notesSlides/notesSlide30.xml" ContentType="application/vnd.openxmlformats-officedocument.presentationml.notesSlide+xml"/>
  <Override PartName="/ppt/tags/tag28.xml" ContentType="application/vnd.openxmlformats-officedocument.presentationml.tags+xml"/>
  <Override PartName="/ppt/notesSlides/notesSlide31.xml" ContentType="application/vnd.openxmlformats-officedocument.presentationml.notesSlide+xml"/>
  <Override PartName="/ppt/tags/tag29.xml" ContentType="application/vnd.openxmlformats-officedocument.presentationml.tags+xml"/>
  <Override PartName="/ppt/notesSlides/notesSlide32.xml" ContentType="application/vnd.openxmlformats-officedocument.presentationml.notesSlide+xml"/>
  <Override PartName="/ppt/tags/tag30.xml" ContentType="application/vnd.openxmlformats-officedocument.presentationml.tags+xml"/>
  <Override PartName="/ppt/notesSlides/notesSlide33.xml" ContentType="application/vnd.openxmlformats-officedocument.presentationml.notesSlide+xml"/>
  <Override PartName="/ppt/tags/tag31.xml" ContentType="application/vnd.openxmlformats-officedocument.presentationml.tags+xml"/>
  <Override PartName="/ppt/notesSlides/notesSlide34.xml" ContentType="application/vnd.openxmlformats-officedocument.presentationml.notesSlide+xml"/>
  <Override PartName="/ppt/tags/tag32.xml" ContentType="application/vnd.openxmlformats-officedocument.presentationml.tags+xml"/>
  <Override PartName="/ppt/notesSlides/notesSlide35.xml" ContentType="application/vnd.openxmlformats-officedocument.presentationml.notesSlide+xml"/>
  <Override PartName="/ppt/tags/tag33.xml" ContentType="application/vnd.openxmlformats-officedocument.presentationml.tags+xml"/>
  <Override PartName="/ppt/notesSlides/notesSlide36.xml" ContentType="application/vnd.openxmlformats-officedocument.presentationml.notesSlide+xml"/>
  <Override PartName="/ppt/tags/tag34.xml" ContentType="application/vnd.openxmlformats-officedocument.presentationml.tags+xml"/>
  <Override PartName="/ppt/notesSlides/notesSlide37.xml" ContentType="application/vnd.openxmlformats-officedocument.presentationml.notesSlide+xml"/>
  <Override PartName="/ppt/tags/tag35.xml" ContentType="application/vnd.openxmlformats-officedocument.presentationml.tags+xml"/>
  <Override PartName="/ppt/notesSlides/notesSlide38.xml" ContentType="application/vnd.openxmlformats-officedocument.presentationml.notesSlide+xml"/>
  <Override PartName="/ppt/tags/tag36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5143500" type="screen16x9"/>
  <p:notesSz cx="6858000" cy="9144000"/>
  <p:custDataLst>
    <p:tags r:id="rId44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4" autoAdjust="0"/>
    <p:restoredTop sz="94660"/>
  </p:normalViewPr>
  <p:slideViewPr>
    <p:cSldViewPr>
      <p:cViewPr varScale="1">
        <p:scale>
          <a:sx n="131" d="100"/>
          <a:sy n="131" d="100"/>
        </p:scale>
        <p:origin x="-592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tags" Target="tags/tag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2075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Helvetica Neue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Helvetica Neue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Helvetica Neue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Helvetica Neue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Helvetica Neue"/>
              <a:buNone/>
              <a:defRPr/>
            </a:lvl2pPr>
            <a:lvl3pPr marL="914400" indent="0" rtl="0">
              <a:spcBef>
                <a:spcPts val="0"/>
              </a:spcBef>
              <a:buFont typeface="Helvetica Neue"/>
              <a:buNone/>
              <a:defRPr/>
            </a:lvl3pPr>
            <a:lvl4pPr marL="1371600" indent="0" rtl="0">
              <a:spcBef>
                <a:spcPts val="0"/>
              </a:spcBef>
              <a:buFont typeface="Helvetica Neue"/>
              <a:buNone/>
              <a:defRPr/>
            </a:lvl4pPr>
            <a:lvl5pPr marL="1828800" indent="0" rtl="0">
              <a:spcBef>
                <a:spcPts val="0"/>
              </a:spcBef>
              <a:buFont typeface="Helvetica Neue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Helvetica Neue"/>
              <a:buNone/>
              <a:defRPr/>
            </a:lvl2pPr>
            <a:lvl3pPr marL="914400" indent="0" rtl="0">
              <a:spcBef>
                <a:spcPts val="0"/>
              </a:spcBef>
              <a:buFont typeface="Helvetica Neue"/>
              <a:buNone/>
              <a:defRPr/>
            </a:lvl3pPr>
            <a:lvl4pPr marL="1371600" indent="0" rtl="0">
              <a:spcBef>
                <a:spcPts val="0"/>
              </a:spcBef>
              <a:buFont typeface="Helvetica Neue"/>
              <a:buNone/>
              <a:defRPr/>
            </a:lvl4pPr>
            <a:lvl5pPr marL="1828800" indent="0" rtl="0">
              <a:spcBef>
                <a:spcPts val="0"/>
              </a:spcBef>
              <a:buFont typeface="Helvetica Neue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Helvetica Neue"/>
              <a:buNone/>
              <a:defRPr/>
            </a:lvl2pPr>
            <a:lvl3pPr marL="914400" indent="0" rtl="0">
              <a:spcBef>
                <a:spcPts val="0"/>
              </a:spcBef>
              <a:buFont typeface="Helvetica Neue"/>
              <a:buNone/>
              <a:defRPr/>
            </a:lvl3pPr>
            <a:lvl4pPr marL="1371600" indent="0" rtl="0">
              <a:spcBef>
                <a:spcPts val="0"/>
              </a:spcBef>
              <a:buFont typeface="Helvetica Neue"/>
              <a:buNone/>
              <a:defRPr/>
            </a:lvl4pPr>
            <a:lvl5pPr marL="1828800" indent="0" rtl="0">
              <a:spcBef>
                <a:spcPts val="0"/>
              </a:spcBef>
              <a:buFont typeface="Helvetica Neue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Helvetica Neue"/>
              <a:buNone/>
              <a:defRPr/>
            </a:lvl2pPr>
            <a:lvl3pPr marL="914400" indent="0" rtl="0">
              <a:spcBef>
                <a:spcPts val="0"/>
              </a:spcBef>
              <a:buFont typeface="Helvetica Neue"/>
              <a:buNone/>
              <a:defRPr/>
            </a:lvl3pPr>
            <a:lvl4pPr marL="1371600" indent="0" rtl="0">
              <a:spcBef>
                <a:spcPts val="0"/>
              </a:spcBef>
              <a:buFont typeface="Helvetica Neue"/>
              <a:buNone/>
              <a:defRPr/>
            </a:lvl4pPr>
            <a:lvl5pPr marL="1828800" indent="0" rtl="0">
              <a:spcBef>
                <a:spcPts val="0"/>
              </a:spcBef>
              <a:buFont typeface="Helvetica Neue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Helvetica Neue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Helvetica Neue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Helvetica Neue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Helvetica Neue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Helvetica Neue"/>
              <a:buNone/>
              <a:defRPr/>
            </a:lvl2pPr>
            <a:lvl3pPr marL="914400" indent="0" rtl="0">
              <a:spcBef>
                <a:spcPts val="0"/>
              </a:spcBef>
              <a:buFont typeface="Helvetica Neue"/>
              <a:buNone/>
              <a:defRPr/>
            </a:lvl3pPr>
            <a:lvl4pPr marL="1371600" indent="0" rtl="0">
              <a:spcBef>
                <a:spcPts val="0"/>
              </a:spcBef>
              <a:buFont typeface="Helvetica Neue"/>
              <a:buNone/>
              <a:defRPr/>
            </a:lvl4pPr>
            <a:lvl5pPr marL="1828800" indent="0" rtl="0">
              <a:spcBef>
                <a:spcPts val="0"/>
              </a:spcBef>
              <a:buFont typeface="Helvetica Neue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Helvetica Neue"/>
              <a:buNone/>
              <a:defRPr/>
            </a:lvl2pPr>
            <a:lvl3pPr marL="914400" indent="0" rtl="0">
              <a:spcBef>
                <a:spcPts val="0"/>
              </a:spcBef>
              <a:buFont typeface="Helvetica Neue"/>
              <a:buNone/>
              <a:defRPr/>
            </a:lvl3pPr>
            <a:lvl4pPr marL="1371600" indent="0" rtl="0">
              <a:spcBef>
                <a:spcPts val="0"/>
              </a:spcBef>
              <a:buFont typeface="Helvetica Neue"/>
              <a:buNone/>
              <a:defRPr/>
            </a:lvl4pPr>
            <a:lvl5pPr marL="1828800" indent="0" rtl="0">
              <a:spcBef>
                <a:spcPts val="0"/>
              </a:spcBef>
              <a:buFont typeface="Helvetica Neue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Helvetica Neue"/>
              <a:buNone/>
              <a:defRPr/>
            </a:lvl2pPr>
            <a:lvl3pPr marL="914400" indent="0" rtl="0">
              <a:spcBef>
                <a:spcPts val="0"/>
              </a:spcBef>
              <a:buFont typeface="Helvetica Neue"/>
              <a:buNone/>
              <a:defRPr/>
            </a:lvl3pPr>
            <a:lvl4pPr marL="1371600" indent="0" rtl="0">
              <a:spcBef>
                <a:spcPts val="0"/>
              </a:spcBef>
              <a:buFont typeface="Helvetica Neue"/>
              <a:buNone/>
              <a:defRPr/>
            </a:lvl4pPr>
            <a:lvl5pPr marL="1828800" indent="0" rtl="0">
              <a:spcBef>
                <a:spcPts val="0"/>
              </a:spcBef>
              <a:buFont typeface="Helvetica Neue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Helvetica Neue"/>
              <a:buNone/>
              <a:defRPr/>
            </a:lvl2pPr>
            <a:lvl3pPr marL="914400" indent="0" rtl="0">
              <a:spcBef>
                <a:spcPts val="0"/>
              </a:spcBef>
              <a:buFont typeface="Helvetica Neue"/>
              <a:buNone/>
              <a:defRPr/>
            </a:lvl3pPr>
            <a:lvl4pPr marL="1371600" indent="0" rtl="0">
              <a:spcBef>
                <a:spcPts val="0"/>
              </a:spcBef>
              <a:buFont typeface="Helvetica Neue"/>
              <a:buNone/>
              <a:defRPr/>
            </a:lvl4pPr>
            <a:lvl5pPr marL="1828800" indent="0" rtl="0">
              <a:spcBef>
                <a:spcPts val="0"/>
              </a:spcBef>
              <a:buFont typeface="Helvetica Neue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50865" cy="8479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50899" cy="8481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1.jp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6.jp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7.jp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8.jp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9.jp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20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24.jpeg"/><Relationship Id="rId5" Type="http://schemas.openxmlformats.org/officeDocument/2006/relationships/image" Target="../media/image25.jp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28.jpe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31.jp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32.jp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jp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33.jp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34.jp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35.jpg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36.jp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37.jpg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38.jp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39.jp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40.jpg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31.jpg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41.png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jp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7.jp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4323" y="-21075"/>
            <a:ext cx="9192257" cy="517830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508122" y="1428750"/>
            <a:ext cx="8122499" cy="33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96900" lvl="0" indent="-3175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Droid Sans"/>
              <a:buAutoNum type="arabicPeriod"/>
            </a:pP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Set your date</a:t>
            </a:r>
          </a:p>
          <a:p>
            <a:pPr marL="596900" lvl="0" indent="-3175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Droid Sans"/>
              <a:buAutoNum type="arabicPeriod"/>
            </a:pP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Contact your string provider and ask them to donate strings</a:t>
            </a:r>
          </a:p>
          <a:p>
            <a:pPr marL="596900" lvl="0" indent="-3175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Droid Sans"/>
              <a:buAutoNum type="arabicPeriod"/>
            </a:pP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Ask other vendors for giveaway items</a:t>
            </a:r>
          </a:p>
          <a:p>
            <a:pPr marL="596900" lvl="0" indent="-3175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Droid Sans"/>
              <a:buAutoNum type="arabicPeriod"/>
            </a:pP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Line up your volunteers – restring personnel, check-in, photos and video, jam session host</a:t>
            </a:r>
          </a:p>
          <a:p>
            <a:pPr marL="596900" lvl="0" indent="-3175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Droid Sans"/>
              <a:buAutoNum type="arabicPeriod"/>
            </a:pP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Decide what guitar items to put on sale that day and stock up - Cases, Tuners, </a:t>
            </a:r>
            <a:r>
              <a:rPr lang="en-US" sz="1800" dirty="0" smtClean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etc.</a:t>
            </a:r>
            <a:endParaRPr lang="en-US" sz="1800" dirty="0">
              <a:solidFill>
                <a:srgbClr val="222222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596900" lvl="0" indent="-3175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Droid Sans"/>
              <a:buAutoNum type="arabicPeriod"/>
            </a:pP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Start marketing – social media, email list, etc.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308793" y="1047750"/>
            <a:ext cx="4281599" cy="33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1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6 Things Before Your Event: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614675" y="1088050"/>
            <a:ext cx="5397899" cy="44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1" dirty="0">
                <a:latin typeface="Droid Sans"/>
                <a:ea typeface="Droid Sans"/>
                <a:cs typeface="Droid Sans"/>
                <a:sym typeface="Droid Sans"/>
              </a:rPr>
              <a:t>10 Things </a:t>
            </a:r>
            <a:r>
              <a:rPr lang="en-US" sz="1800" b="1" dirty="0" smtClean="0">
                <a:latin typeface="Droid Sans"/>
                <a:ea typeface="Droid Sans"/>
                <a:cs typeface="Droid Sans"/>
                <a:sym typeface="Droid Sans"/>
              </a:rPr>
              <a:t>on </a:t>
            </a:r>
            <a:r>
              <a:rPr lang="en-US" sz="1800" b="1" dirty="0">
                <a:latin typeface="Droid Sans"/>
                <a:ea typeface="Droid Sans"/>
                <a:cs typeface="Droid Sans"/>
                <a:sym typeface="Droid Sans"/>
              </a:rPr>
              <a:t>the Day of the Event: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42950" y="1660325"/>
            <a:ext cx="7312500" cy="316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96900" lvl="0" indent="-3429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Droid Sans"/>
              <a:buAutoNum type="arabicPeriod"/>
            </a:pP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Setup restring stations and check-in table</a:t>
            </a:r>
          </a:p>
          <a:p>
            <a:pPr marL="596900" lvl="0" indent="-3429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Droid Sans"/>
              <a:buAutoNum type="arabicPeriod"/>
            </a:pP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Take care of volunteers – maybe donuts and coffee</a:t>
            </a:r>
          </a:p>
          <a:p>
            <a:pPr marL="596900" lvl="0" indent="-3429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Droid Sans"/>
              <a:buAutoNum type="arabicPeriod"/>
            </a:pP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Set up a scale to weigh the food</a:t>
            </a:r>
          </a:p>
          <a:p>
            <a:pPr marL="596900" lvl="0" indent="-3429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Droid Sans"/>
              <a:buAutoNum type="arabicPeriod"/>
            </a:pP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Do sequential numbers on the guitars to keep them in order</a:t>
            </a:r>
          </a:p>
          <a:p>
            <a:pPr marL="596900" lvl="0" indent="-3429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Droid Sans"/>
              <a:buAutoNum type="arabicPeriod"/>
            </a:pP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Hand out tickets for drawings</a:t>
            </a:r>
          </a:p>
          <a:p>
            <a:pPr marL="596900" lvl="0" indent="-3429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Droid Sans"/>
              <a:buAutoNum type="arabicPeriod"/>
            </a:pP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Be ready to write work orders for additional repairs needed on guitars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960875" y="1130450"/>
            <a:ext cx="6372900" cy="5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>
                <a:latin typeface="Droid Sans"/>
                <a:ea typeface="Droid Sans"/>
                <a:cs typeface="Droid Sans"/>
                <a:sym typeface="Droid Sans"/>
              </a:rPr>
              <a:t>7. </a:t>
            </a:r>
            <a:r>
              <a:rPr lang="en-US" sz="180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Organize and start jam session 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7476" y="1885950"/>
            <a:ext cx="4182449" cy="278829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381000" y="1031500"/>
            <a:ext cx="8047199" cy="92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8. </a:t>
            </a:r>
            <a:r>
              <a:rPr lang="en-US" sz="1800" dirty="0" smtClean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Videotape </a:t>
            </a: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and take photos of the event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9. STREAM the event live - </a:t>
            </a:r>
            <a:r>
              <a:rPr lang="en-US" sz="1800" dirty="0" err="1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Livestream.com</a:t>
            </a: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 or Google Hangouts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200" y="2114549"/>
            <a:ext cx="4955350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9200" y="1985246"/>
            <a:ext cx="5230924" cy="294237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473350" y="996200"/>
            <a:ext cx="6916799" cy="59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10. When it's </a:t>
            </a:r>
            <a:r>
              <a:rPr lang="en-US" sz="1800" dirty="0" smtClean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over, </a:t>
            </a: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stack up the food and take a group photo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4749" y="1525314"/>
            <a:ext cx="5334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0" name="Shape 2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1200" y="1585140"/>
            <a:ext cx="3962400" cy="328847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1078200" y="1411425"/>
            <a:ext cx="4761899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Droid Sans"/>
                <a:ea typeface="Droid Sans"/>
                <a:cs typeface="Droid Sans"/>
                <a:sym typeface="Droid Sans"/>
              </a:rPr>
              <a:t>3 Things After the Event: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1078200" y="1960250"/>
            <a:ext cx="7277099" cy="150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96900" lvl="0" indent="-3429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Droid Sans"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Post photos and videos to social media</a:t>
            </a:r>
          </a:p>
          <a:p>
            <a:pPr marL="596900" lvl="0" indent="-3429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Droid Sans"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Write and send a press release to local news outlets</a:t>
            </a:r>
          </a:p>
          <a:p>
            <a:pPr marL="596900" lvl="0" indent="-342900" rtl="0">
              <a:lnSpc>
                <a:spcPct val="15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Droid Sans"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THANK THE VOLUNTEERS</a:t>
            </a:r>
          </a:p>
        </p:txBody>
      </p:sp>
      <p:sp>
        <p:nvSpPr>
          <p:cNvPr id="229" name="Shape 229"/>
          <p:cNvSpPr/>
          <p:nvPr/>
        </p:nvSpPr>
        <p:spPr>
          <a:xfrm>
            <a:off x="8635525" y="206550"/>
            <a:ext cx="332399" cy="46649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553000" y="1066000"/>
            <a:ext cx="7835100" cy="67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 b="1" dirty="0">
                <a:latin typeface="Droid Sans"/>
                <a:ea typeface="Droid Sans"/>
                <a:cs typeface="Droid Sans"/>
                <a:sym typeface="Droid Sans"/>
              </a:rPr>
              <a:t>How to Turn a Vendor Rep Visit </a:t>
            </a:r>
            <a:r>
              <a:rPr lang="en-US" sz="2400" b="1" dirty="0" smtClean="0">
                <a:latin typeface="Droid Sans"/>
                <a:ea typeface="Droid Sans"/>
                <a:cs typeface="Droid Sans"/>
                <a:sym typeface="Droid Sans"/>
              </a:rPr>
              <a:t>Into </a:t>
            </a:r>
            <a:r>
              <a:rPr lang="en-US" sz="2400" b="1" dirty="0">
                <a:latin typeface="Droid Sans"/>
                <a:ea typeface="Droid Sans"/>
                <a:cs typeface="Droid Sans"/>
                <a:sym typeface="Droid Sans"/>
              </a:rPr>
              <a:t>a Store Event</a:t>
            </a:r>
          </a:p>
          <a:p>
            <a:pPr rtl="0">
              <a:spcBef>
                <a:spcPts val="0"/>
              </a:spcBef>
              <a:buNone/>
            </a:pPr>
            <a:endParaRPr sz="1800" dirty="0">
              <a:latin typeface="Droid Sans"/>
              <a:ea typeface="Droid Sans"/>
              <a:cs typeface="Droid Sans"/>
              <a:sym typeface="Droid Sans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1800" dirty="0">
                <a:latin typeface="Droid Sans"/>
                <a:ea typeface="Droid Sans"/>
                <a:cs typeface="Droid Sans"/>
                <a:sym typeface="Droid Sans"/>
              </a:rPr>
              <a:t>Allen McBroom: Backstage Music Company - Starkville, MS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err="1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AllenMcBroom@backstagemusic.com</a:t>
            </a:r>
            <a:endParaRPr lang="en-US" sz="1600" dirty="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0375" y="2147844"/>
            <a:ext cx="3333399" cy="257982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1152125" y="1690900"/>
            <a:ext cx="6436499" cy="23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221304"/>
              </a:buClr>
              <a:buSzPct val="100000"/>
              <a:buFont typeface="Droid Sans"/>
              <a:buChar char="●"/>
            </a:pP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Arrange with one of your reps to do a four-hour afternoon event showing off new or cool gear.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221304"/>
              </a:buClr>
              <a:buSzPct val="100000"/>
              <a:buFont typeface="Droid Sans"/>
              <a:buChar char="●"/>
            </a:pP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Ask rep to donate a </a:t>
            </a:r>
            <a:r>
              <a:rPr lang="en-US" sz="1800" i="1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good</a:t>
            </a: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  <a:r>
              <a:rPr lang="en-US" sz="1800" dirty="0" smtClean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giveaway </a:t>
            </a: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product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221304"/>
              </a:buClr>
              <a:buSzPct val="100000"/>
              <a:buFont typeface="Droid Sans"/>
              <a:buChar char="●"/>
            </a:pP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Get the word out. Start pushing the event on social media </a:t>
            </a:r>
            <a:r>
              <a:rPr lang="en-US" sz="1800" dirty="0" smtClean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and </a:t>
            </a: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email two weeks prior to the </a:t>
            </a:r>
            <a:r>
              <a:rPr lang="en-US" sz="1800" dirty="0" smtClean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event</a:t>
            </a:r>
            <a:endParaRPr lang="en-US" sz="1800" dirty="0">
              <a:solidFill>
                <a:srgbClr val="221304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" name="Shape 234"/>
          <p:cNvSpPr txBox="1"/>
          <p:nvPr/>
        </p:nvSpPr>
        <p:spPr>
          <a:xfrm>
            <a:off x="609600" y="1066000"/>
            <a:ext cx="7835100" cy="67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 b="1" dirty="0">
                <a:latin typeface="Droid Sans"/>
                <a:ea typeface="Droid Sans"/>
                <a:cs typeface="Droid Sans"/>
                <a:sym typeface="Droid Sans"/>
              </a:rPr>
              <a:t>How to Turn a Vendor Rep Visit </a:t>
            </a:r>
            <a:r>
              <a:rPr lang="en-US" sz="2400" b="1" dirty="0" smtClean="0">
                <a:latin typeface="Droid Sans"/>
                <a:ea typeface="Droid Sans"/>
                <a:cs typeface="Droid Sans"/>
                <a:sym typeface="Droid Sans"/>
              </a:rPr>
              <a:t>Into </a:t>
            </a:r>
            <a:r>
              <a:rPr lang="en-US" sz="2400" b="1" dirty="0">
                <a:latin typeface="Droid Sans"/>
                <a:ea typeface="Droid Sans"/>
                <a:cs typeface="Droid Sans"/>
                <a:sym typeface="Droid Sans"/>
              </a:rPr>
              <a:t>a Store </a:t>
            </a:r>
            <a:r>
              <a:rPr lang="en-US" sz="2400" b="1" dirty="0" smtClean="0">
                <a:latin typeface="Droid Sans"/>
                <a:ea typeface="Droid Sans"/>
                <a:cs typeface="Droid Sans"/>
                <a:sym typeface="Droid Sans"/>
              </a:rPr>
              <a:t>Event</a:t>
            </a:r>
            <a:endParaRPr lang="en-US" sz="1600" dirty="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812501" y="1066850"/>
            <a:ext cx="4292899" cy="341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Boost your Facebook promos.</a:t>
            </a:r>
          </a:p>
          <a:p>
            <a:pPr lvl="0" algn="l" rtl="0">
              <a:spcBef>
                <a:spcPts val="0"/>
              </a:spcBef>
              <a:buNone/>
            </a:pPr>
            <a:endParaRPr sz="2400" dirty="0">
              <a:solidFill>
                <a:srgbClr val="221304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algn="l" rtl="0">
              <a:spcBef>
                <a:spcPts val="0"/>
              </a:spcBef>
              <a:buNone/>
            </a:pPr>
            <a:endParaRPr sz="2400" dirty="0">
              <a:solidFill>
                <a:srgbClr val="221304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algn="l" rtl="0">
              <a:spcBef>
                <a:spcPts val="0"/>
              </a:spcBef>
              <a:buClr>
                <a:srgbClr val="221304"/>
              </a:buClr>
              <a:buSzPct val="25000"/>
              <a:buFont typeface="Droid Sans Mono"/>
              <a:buNone/>
            </a:pPr>
            <a:r>
              <a:rPr lang="en-US" sz="24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Use photos of the giveaway item. </a:t>
            </a:r>
          </a:p>
          <a:p>
            <a:pPr>
              <a:spcBef>
                <a:spcPts val="0"/>
              </a:spcBef>
              <a:buNone/>
            </a:pPr>
            <a:endParaRPr sz="2400" dirty="0"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499173"/>
            <a:ext cx="3085499" cy="4356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332075" y="1059775"/>
            <a:ext cx="8026200" cy="372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221304"/>
              </a:buClr>
              <a:buSzPct val="100000"/>
              <a:buFont typeface="Droid Sans"/>
              <a:buChar char="●"/>
            </a:pP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Get the rep to come early on the event day. Get you and your staff up to speed on what the demos will be, how the products work.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221304"/>
              </a:buClr>
              <a:buSzPct val="100000"/>
              <a:buFont typeface="Droid Sans"/>
              <a:buChar char="●"/>
            </a:pP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At the event: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rgbClr val="221304"/>
              </a:buClr>
              <a:buSzPct val="100000"/>
              <a:buFont typeface="Droid Sans"/>
              <a:buChar char="○"/>
            </a:pP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Take lots of clear photos.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rgbClr val="221304"/>
              </a:buClr>
              <a:buSzPct val="100000"/>
              <a:buFont typeface="Droid Sans"/>
              <a:buChar char="○"/>
            </a:pP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Video the demos.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rgbClr val="221304"/>
              </a:buClr>
              <a:buSzPct val="100000"/>
              <a:buFont typeface="Droid Sans"/>
              <a:buChar char="○"/>
            </a:pP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Have a drawing.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221304"/>
              </a:buClr>
              <a:buSzPct val="100000"/>
              <a:buFont typeface="Droid Sans"/>
              <a:buChar char="●"/>
            </a:pP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When it is over, send the rep a thank you letter.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528595" y="1173891"/>
            <a:ext cx="79563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lnSpc>
                <a:spcPct val="106857"/>
              </a:lnSpc>
              <a:spcBef>
                <a:spcPts val="0"/>
              </a:spcBef>
              <a:spcAft>
                <a:spcPts val="2900"/>
              </a:spcAft>
              <a:buSzPct val="30555"/>
              <a:buNone/>
            </a:pPr>
            <a:r>
              <a:rPr lang="en-US" sz="3600" b="1" dirty="0">
                <a:latin typeface="Droid Sans"/>
                <a:ea typeface="Droid Sans"/>
                <a:cs typeface="Droid Sans"/>
                <a:sym typeface="Droid Sans"/>
              </a:rPr>
              <a:t>5 Proven Events to </a:t>
            </a:r>
            <a:r>
              <a:rPr lang="en-US" sz="3600" b="1" dirty="0" smtClean="0">
                <a:latin typeface="Droid Sans"/>
                <a:ea typeface="Droid Sans"/>
                <a:cs typeface="Droid Sans"/>
                <a:sym typeface="Droid Sans"/>
              </a:rPr>
              <a:t>Increase Traffic </a:t>
            </a:r>
            <a:r>
              <a:rPr lang="en-US" sz="3600" b="1" dirty="0">
                <a:latin typeface="Droid Sans"/>
                <a:ea typeface="Droid Sans"/>
                <a:cs typeface="Droid Sans"/>
                <a:sym typeface="Droid Sans"/>
              </a:rPr>
              <a:t>and Sales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49049" y="3192283"/>
            <a:ext cx="79563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Donovan Bankhead - Springfield Music, </a:t>
            </a:r>
            <a:r>
              <a:rPr lang="en-US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</a:t>
            </a:r>
            <a:endParaRPr lang="en-US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Gordon </a:t>
            </a:r>
            <a:r>
              <a:rPr lang="en-US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Wilcher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Owensboro Music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 </a:t>
            </a:r>
            <a:r>
              <a:rPr lang="en-US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Tegeler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</a:t>
            </a:r>
            <a:r>
              <a:rPr lang="en-US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Tegeler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Music Center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Allen McBroom - Backstage Music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Jim </a:t>
            </a:r>
            <a:r>
              <a:rPr lang="en-US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Destafney</a:t>
            </a: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Blues Angel Music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723150" y="3258000"/>
            <a:ext cx="2558400" cy="101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4943625" y="3258000"/>
            <a:ext cx="2931599" cy="1012799"/>
          </a:xfrm>
          <a:prstGeom prst="ellipse">
            <a:avLst/>
          </a:prstGeom>
          <a:solidFill>
            <a:srgbClr val="07376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Proud Members of </a:t>
            </a:r>
          </a:p>
          <a:p>
            <a:pPr algn="ctr" rtl="0">
              <a:spcBef>
                <a:spcPts val="0"/>
              </a:spcBef>
              <a:buNone/>
            </a:pPr>
            <a:endParaRPr sz="1200" i="1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200" b="1" i="1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MusicStoreOwners.com!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438050" y="895350"/>
            <a:ext cx="7785899" cy="1200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221304"/>
              </a:buClr>
              <a:buSzPct val="25000"/>
              <a:buFont typeface="Droid Sans Mono"/>
              <a:buNone/>
            </a:pP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Write an article for the trade journals, and email it, with several photos.  </a:t>
            </a:r>
            <a:b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/>
            </a:r>
            <a:b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Make sure the rep is in the photos</a:t>
            </a:r>
            <a:r>
              <a:rPr lang="en-US" sz="1800" dirty="0" smtClean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.</a:t>
            </a:r>
            <a:endParaRPr sz="1800" dirty="0"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3825" y="2019525"/>
            <a:ext cx="4648499" cy="303629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487500" y="1582625"/>
            <a:ext cx="3935400" cy="14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rgbClr val="221304"/>
              </a:buClr>
              <a:buSzPct val="25000"/>
              <a:buFont typeface="Droid Sans Mono"/>
              <a:buNone/>
            </a:pP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Make brief product demo videos</a:t>
            </a:r>
            <a:r>
              <a:rPr lang="en-US" sz="1800" dirty="0" smtClean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, and </a:t>
            </a: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post them on </a:t>
            </a:r>
            <a:r>
              <a:rPr lang="en-US" sz="1800" dirty="0" smtClean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YouTube</a:t>
            </a:r>
            <a:r>
              <a:rPr lang="en-US" sz="18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, Facebook, your website, etc.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sz="1800" dirty="0"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7300" y="261425"/>
            <a:ext cx="4123200" cy="46065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741850" y="2017050"/>
            <a:ext cx="7376099" cy="110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221304"/>
              </a:buClr>
              <a:buSzPct val="25000"/>
              <a:buFont typeface="Droid Sans Mono"/>
              <a:buNone/>
            </a:pPr>
            <a:r>
              <a:rPr lang="en-US" sz="24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Total cost of a relatively high-profile event: </a:t>
            </a:r>
            <a:r>
              <a:rPr lang="en-US" sz="2400" dirty="0" smtClean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$</a:t>
            </a:r>
            <a:r>
              <a:rPr lang="en-US" sz="24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128</a:t>
            </a:r>
            <a:br>
              <a:rPr lang="en-US" sz="24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-US" sz="24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/>
            </a:r>
            <a:br>
              <a:rPr lang="en-US" sz="24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-US" sz="24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That’s Facebook boosts, posters, </a:t>
            </a:r>
            <a:r>
              <a:rPr lang="en-US" sz="2400" dirty="0" smtClean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refreshments </a:t>
            </a:r>
            <a:r>
              <a:rPr lang="en-US" sz="2400" dirty="0">
                <a:solidFill>
                  <a:srgbClr val="221304"/>
                </a:solidFill>
                <a:latin typeface="Droid Sans"/>
                <a:ea typeface="Droid Sans"/>
                <a:cs typeface="Droid Sans"/>
                <a:sym typeface="Droid Sans"/>
              </a:rPr>
              <a:t>and the rep’s lunch. </a:t>
            </a:r>
          </a:p>
          <a:p>
            <a:pPr>
              <a:spcBef>
                <a:spcPts val="0"/>
              </a:spcBef>
              <a:buNone/>
            </a:pPr>
            <a:endParaRPr sz="2400" dirty="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8635525" y="206550"/>
            <a:ext cx="332399" cy="46649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/>
        </p:nvSpPr>
        <p:spPr>
          <a:xfrm>
            <a:off x="779525" y="1219250"/>
            <a:ext cx="6515999" cy="204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 txBox="1"/>
          <p:nvPr/>
        </p:nvSpPr>
        <p:spPr>
          <a:xfrm>
            <a:off x="275550" y="1448350"/>
            <a:ext cx="8577300" cy="140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900" b="1" dirty="0">
                <a:solidFill>
                  <a:srgbClr val="222222"/>
                </a:solidFill>
                <a:latin typeface="+mn-lt"/>
                <a:ea typeface="Droid Sans"/>
                <a:cs typeface="Droid Sans"/>
                <a:sym typeface="Droid Sans"/>
              </a:rPr>
              <a:t>Get OUT of Your Store and Get IN FRONT of Your Customers!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222222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Donovan Bankhead: Springfield Music - Springfield, MO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donovan@springfieldmusic.com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222222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276" name="Shape 2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0" y="3486150"/>
            <a:ext cx="4572000" cy="88955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220494" y="215050"/>
            <a:ext cx="5410200" cy="4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/>
              <a:t>Use the Power of Other People’s Marketing and Draw!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5575" y="186562"/>
            <a:ext cx="2683324" cy="477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000" y="1276350"/>
            <a:ext cx="5867400" cy="3680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0600" y="1276350"/>
            <a:ext cx="6172200" cy="368058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KpgpiGfMqNsd-_hWS6RB450H7x8RvYUPrPXIzLwlXq7H2YyxG_SqO_4SpRyvfJ1Rsgq23jmnMu622pMaLTmaI5x4BgAUBFRBiSNFk8hRdL3wFjt8Cuda9EgehWVVGWAK_WBc-94ng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20" y="971550"/>
            <a:ext cx="5396817" cy="37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" name="Shape 289"/>
          <p:cNvSpPr txBox="1"/>
          <p:nvPr/>
        </p:nvSpPr>
        <p:spPr>
          <a:xfrm>
            <a:off x="304800" y="971550"/>
            <a:ext cx="2714625" cy="4465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/>
              <a:t>Use Career Day as an Opportunity to Educate &amp; Promote!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9483" y="1105976"/>
            <a:ext cx="2672088" cy="183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https://lh6.googleusercontent.com/vArN_raKtbb7FcXzEllnCl5z7hHPIuE6ITvt195O_KBthXeUpH4yYZxde3ZaI2yvXTSvrJ4ppTf4rI68SukCAfOL8OHF5gr0LOrrVdfVnt0L0uxc1D2QYGN9tVbJmzV5CmzvSN-pB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20" y="959380"/>
            <a:ext cx="5468980" cy="39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5Vj2ixj5AwtyAf4GnxMGuGtjjQINO-_Kf04XamkAn8dSi8cKfjyYXOh9lXng3NugU57Ot1ErVYFyfFmgnNQNvwa152oOlfZ1H9YE_w-_QhObCAV8a4iWg0y9IxwWD7BiuGeCBwkag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94" y="994457"/>
            <a:ext cx="5641082" cy="389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1219200" y="1885950"/>
            <a:ext cx="38862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/>
              <a:t>Sponsor an Instrument Petting Zoo</a:t>
            </a:r>
          </a:p>
        </p:txBody>
      </p:sp>
      <p:pic>
        <p:nvPicPr>
          <p:cNvPr id="2050" name="Picture 2" descr="https://lh4.googleusercontent.com/b5raJfA9k8dY0zuMsxSi2OVPqjOXITgbQUTYk5Hh6YWdpQi5TvpmRtP_YUyo8QIb9-1jeS_j_A8IJo39XqwE76tpTP-7kIfKe-EN8n-fvOD5Ya9rGFD-TiU_7QqICrWYe-jlSPC-D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898"/>
            <a:ext cx="2790704" cy="49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/>
        </p:nvSpPr>
        <p:spPr>
          <a:xfrm>
            <a:off x="304800" y="1352550"/>
            <a:ext cx="2716100" cy="60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/>
              <a:t>Holiday Mall Cart</a:t>
            </a:r>
          </a:p>
        </p:txBody>
      </p:sp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600" y="298608"/>
            <a:ext cx="2667000" cy="456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1445" y="298608"/>
            <a:ext cx="2564625" cy="45638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/>
        </p:nvSpPr>
        <p:spPr>
          <a:xfrm>
            <a:off x="528595" y="943058"/>
            <a:ext cx="79563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baseline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Ukulele Events Program</a:t>
            </a: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7765" y="1635557"/>
            <a:ext cx="5178900" cy="2739300"/>
          </a:xfrm>
          <a:prstGeom prst="rect">
            <a:avLst/>
          </a:prstGeom>
          <a:noFill/>
          <a:ln w="889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3" name="Shape 313"/>
          <p:cNvSpPr txBox="1"/>
          <p:nvPr/>
        </p:nvSpPr>
        <p:spPr>
          <a:xfrm>
            <a:off x="2168324" y="4491317"/>
            <a:ext cx="46770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Jim DeStafney, Owner, Blues Angel Music, Inc.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57200" y="1092574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Ukulele Product Selection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Ukulele Merchandising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Ukulele Events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06153" y="2250140"/>
            <a:ext cx="4576500" cy="2733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480425" y="1024450"/>
            <a:ext cx="8160299" cy="140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Musician’s </a:t>
            </a:r>
            <a:r>
              <a:rPr lang="en-US" sz="30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Flea Market &amp; Swap Meet</a:t>
            </a:r>
          </a:p>
          <a:p>
            <a:pPr rtl="0">
              <a:spcBef>
                <a:spcPts val="0"/>
              </a:spcBef>
              <a:buNone/>
            </a:pPr>
            <a:endParaRPr sz="1800" dirty="0">
              <a:solidFill>
                <a:srgbClr val="222222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Gordy </a:t>
            </a:r>
            <a:r>
              <a:rPr lang="en-US" sz="1800" dirty="0" err="1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Wilcher</a:t>
            </a:r>
            <a:r>
              <a:rPr lang="en-US" sz="1800" dirty="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: Owensboro Music Center - Owensboro, KY</a:t>
            </a:r>
          </a:p>
          <a:p>
            <a:pPr rtl="0">
              <a:spcBef>
                <a:spcPts val="0"/>
              </a:spcBef>
              <a:buNone/>
            </a:pPr>
            <a:r>
              <a:rPr lang="en-US" dirty="0" err="1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owensboromusic@yahoo.com</a:t>
            </a:r>
            <a:r>
              <a:rPr lang="en-US" dirty="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sz="1800" dirty="0">
              <a:solidFill>
                <a:srgbClr val="222222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3800" y="2526212"/>
            <a:ext cx="3714750" cy="18573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54069" y="1200150"/>
            <a:ext cx="4132799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950" b="1" i="0" u="sng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 Selection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100+ </a:t>
            </a:r>
            <a:r>
              <a:rPr lang="en-US" sz="2950" b="0" i="0" u="none" strike="noStrike" cap="none" baseline="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Ukes</a:t>
            </a:r>
            <a:endParaRPr lang="en-US" sz="2950" b="0" i="0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Accessories are Important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Brand Choices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Hot Button </a:t>
            </a:r>
            <a:r>
              <a:rPr lang="en-US" sz="2950" b="0" i="0" u="none" strike="noStrike" cap="none" baseline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Price</a:t>
            </a:r>
            <a:r>
              <a:rPr lang="en-US" sz="2950" b="0" i="0" u="none" strike="noStrike" cap="none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95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lang="en-US" sz="2950" b="0" i="0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247" y="1446784"/>
            <a:ext cx="3868199" cy="2901300"/>
          </a:xfrm>
          <a:prstGeom prst="rect">
            <a:avLst/>
          </a:prstGeom>
          <a:noFill/>
          <a:ln w="2286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537881" y="1334621"/>
            <a:ext cx="4078799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b="1" i="0" u="sng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Merchandising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Fun…Fun…Fun!!!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Colorful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Strategic Location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1669" y="1334621"/>
            <a:ext cx="3285599" cy="328559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Shape 3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556249" y="986117"/>
            <a:ext cx="5570699" cy="4087200"/>
          </a:xfrm>
          <a:prstGeom prst="rect">
            <a:avLst/>
          </a:prstGeom>
          <a:noFill/>
          <a:ln w="889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103949" y="1025999"/>
            <a:ext cx="5081399" cy="3810900"/>
          </a:xfrm>
          <a:prstGeom prst="rect">
            <a:avLst/>
          </a:prstGeom>
          <a:noFill/>
          <a:ln w="889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5118848" y="1165517"/>
            <a:ext cx="3908699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sng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Events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Arial"/>
              <a:buChar char="•"/>
            </a:pPr>
            <a:r>
              <a:rPr lang="en-US" sz="225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Ukulele Lessons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Arial"/>
              <a:buChar char="•"/>
            </a:pPr>
            <a:r>
              <a:rPr lang="en-US" sz="225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Ukulele Group/Club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Arial"/>
              <a:buChar char="–"/>
            </a:pPr>
            <a:r>
              <a:rPr lang="en-US" sz="195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Started as </a:t>
            </a:r>
            <a:r>
              <a:rPr lang="en-US" sz="1950" b="0" i="0" u="none" strike="noStrike" cap="none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Jam, </a:t>
            </a:r>
            <a:r>
              <a:rPr lang="en-US" sz="195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Became Club/Group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Arial"/>
              <a:buChar char="–"/>
            </a:pPr>
            <a:r>
              <a:rPr lang="en-US" sz="195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it Seriously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Arial"/>
              <a:buChar char="–"/>
            </a:pPr>
            <a:r>
              <a:rPr lang="en-US" sz="195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 Media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Arial"/>
              <a:buChar char="–"/>
            </a:pPr>
            <a:r>
              <a:rPr lang="en-US" sz="195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Outreach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buClr>
                <a:schemeClr val="dk1"/>
              </a:buClr>
              <a:buSzPct val="97500"/>
              <a:buFont typeface="Arial"/>
              <a:buChar char="–"/>
            </a:pPr>
            <a:r>
              <a:rPr lang="en-US" sz="195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Ukulele Clinic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Arial"/>
              <a:buChar char="•"/>
            </a:pPr>
            <a:r>
              <a:rPr lang="en-US" sz="2250" b="0" i="0" u="none" strike="noStrike" cap="none" baseline="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Your Own Ukulele</a:t>
            </a: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543" y="1412153"/>
            <a:ext cx="3868199" cy="2901300"/>
          </a:xfrm>
          <a:prstGeom prst="rect">
            <a:avLst/>
          </a:prstGeom>
          <a:solidFill>
            <a:srgbClr val="EEEEEE"/>
          </a:solidFill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744508" y="1029820"/>
            <a:ext cx="5238899" cy="39291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602987" y="1002926"/>
            <a:ext cx="6008100" cy="397409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Shape 36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981200" y="971550"/>
            <a:ext cx="5150699" cy="3940200"/>
          </a:xfrm>
          <a:prstGeom prst="rect">
            <a:avLst/>
          </a:prstGeom>
          <a:solidFill>
            <a:srgbClr val="EEEEEE"/>
          </a:solidFill>
          <a:ln w="88900" cap="sq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/>
        </p:nvSpPr>
        <p:spPr>
          <a:xfrm>
            <a:off x="528595" y="943058"/>
            <a:ext cx="79563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baseline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Ukulele Events Program</a:t>
            </a:r>
          </a:p>
        </p:txBody>
      </p:sp>
      <p:pic>
        <p:nvPicPr>
          <p:cNvPr id="369" name="Shape 3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7765" y="1635557"/>
            <a:ext cx="5178900" cy="2739300"/>
          </a:xfrm>
          <a:prstGeom prst="rect">
            <a:avLst/>
          </a:prstGeom>
          <a:noFill/>
          <a:ln w="889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70" name="Shape 370"/>
          <p:cNvSpPr txBox="1"/>
          <p:nvPr/>
        </p:nvSpPr>
        <p:spPr>
          <a:xfrm>
            <a:off x="2168324" y="4491317"/>
            <a:ext cx="46770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Jim DeStafney, Owner, Blues Angel Music, Inc.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1112650" y="1132625"/>
            <a:ext cx="6829200" cy="143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BONUS TIP:    Join the Independent Music Store Owner’s Group!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-US"/>
              <a:t>It’s free, and you can connect with hundreds of other store owners like yourself to share ideas, strategies and stories!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-US"/>
              <a:t>http://musicstoreowners.com/</a:t>
            </a:r>
          </a:p>
        </p:txBody>
      </p:sp>
      <p:pic>
        <p:nvPicPr>
          <p:cNvPr id="378" name="Shape 3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9175" y="2019300"/>
            <a:ext cx="291465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/>
          <p:nvPr/>
        </p:nvSpPr>
        <p:spPr>
          <a:xfrm>
            <a:off x="2132050" y="3504500"/>
            <a:ext cx="4790399" cy="11859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/>
              <a:t>Download this presentation at</a:t>
            </a:r>
          </a:p>
          <a:p>
            <a:pPr algn="ctr">
              <a:spcBef>
                <a:spcPts val="0"/>
              </a:spcBef>
              <a:buNone/>
            </a:pPr>
            <a:r>
              <a:rPr lang="en-US"/>
              <a:t>http://musicstoreowners.com/2015.ppt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150" y="1163374"/>
            <a:ext cx="4690500" cy="3517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5164400" y="1369500"/>
            <a:ext cx="3429000" cy="31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Droid Sans"/>
                <a:ea typeface="Droid Sans"/>
                <a:cs typeface="Droid Sans"/>
                <a:sym typeface="Droid Sans"/>
              </a:rPr>
              <a:t>How does a </a:t>
            </a:r>
            <a:r>
              <a:rPr lang="en-US" sz="2400" dirty="0" smtClean="0">
                <a:latin typeface="Droid Sans"/>
                <a:ea typeface="Droid Sans"/>
                <a:cs typeface="Droid Sans"/>
                <a:sym typeface="Droid Sans"/>
              </a:rPr>
              <a:t>Musician’s </a:t>
            </a:r>
            <a:r>
              <a:rPr lang="en-US" sz="2400" dirty="0">
                <a:latin typeface="Droid Sans"/>
                <a:ea typeface="Droid Sans"/>
                <a:cs typeface="Droid Sans"/>
                <a:sym typeface="Droid Sans"/>
              </a:rPr>
              <a:t>Swap Meet benefit my store?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5153975" y="2549750"/>
            <a:ext cx="3868199" cy="76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>
                <a:latin typeface="Droid Sans"/>
                <a:ea typeface="Droid Sans"/>
                <a:cs typeface="Droid Sans"/>
                <a:sym typeface="Droid Sans"/>
              </a:rPr>
              <a:t>Typical objections...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48" y="1233600"/>
            <a:ext cx="4316099" cy="34475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5174875" y="1798125"/>
            <a:ext cx="3669299" cy="254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>
                <a:latin typeface="Droid Sans"/>
                <a:ea typeface="Droid Sans"/>
                <a:cs typeface="Droid Sans"/>
                <a:sym typeface="Droid Sans"/>
              </a:rPr>
              <a:t>Some tips on selecting a good date and location...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50" y="988000"/>
            <a:ext cx="4597500" cy="36722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262" y="1053074"/>
            <a:ext cx="4962299" cy="3963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5551225" y="1693650"/>
            <a:ext cx="3408000" cy="175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Droid Sans"/>
                <a:ea typeface="Droid Sans"/>
                <a:cs typeface="Droid Sans"/>
                <a:sym typeface="Droid Sans"/>
              </a:rPr>
              <a:t>How to </a:t>
            </a:r>
            <a:r>
              <a:rPr lang="en-US" sz="2400" dirty="0" smtClean="0">
                <a:latin typeface="Droid Sans"/>
                <a:ea typeface="Droid Sans"/>
                <a:cs typeface="Droid Sans"/>
                <a:sym typeface="Droid Sans"/>
              </a:rPr>
              <a:t>prepare </a:t>
            </a:r>
            <a:r>
              <a:rPr lang="en-US" sz="2400" dirty="0">
                <a:latin typeface="Droid Sans"/>
                <a:ea typeface="Droid Sans"/>
                <a:cs typeface="Droid Sans"/>
                <a:sym typeface="Droid Sans"/>
              </a:rPr>
              <a:t>for your Musician’s Swap Meet...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62" y="990324"/>
            <a:ext cx="4962299" cy="3963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5143525" y="2663725"/>
            <a:ext cx="3492000" cy="61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>
                <a:latin typeface="Droid Sans"/>
                <a:ea typeface="Droid Sans"/>
                <a:cs typeface="Droid Sans"/>
                <a:sym typeface="Droid Sans"/>
              </a:rPr>
              <a:t>Lessons learned...</a:t>
            </a:r>
          </a:p>
        </p:txBody>
      </p:sp>
      <p:sp>
        <p:nvSpPr>
          <p:cNvPr id="182" name="Shape 182"/>
          <p:cNvSpPr/>
          <p:nvPr/>
        </p:nvSpPr>
        <p:spPr>
          <a:xfrm>
            <a:off x="8635525" y="206550"/>
            <a:ext cx="332399" cy="46649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366450" y="1066000"/>
            <a:ext cx="8777699" cy="20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Food for Strings - </a:t>
            </a:r>
            <a:r>
              <a:rPr lang="en-US" sz="3600" i="1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Now with LIVE Video Streaming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rgbClr val="222222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>
                <a:solidFill>
                  <a:srgbClr val="222222"/>
                </a:solidFill>
                <a:latin typeface="Droid Sans"/>
                <a:ea typeface="Droid Sans"/>
                <a:cs typeface="Droid Sans"/>
                <a:sym typeface="Droid Sans"/>
              </a:rPr>
              <a:t>Don Tegeler: Tegeler Music - Clinton, IA</a:t>
            </a:r>
          </a:p>
          <a:p>
            <a:pPr>
              <a:spcBef>
                <a:spcPts val="0"/>
              </a:spcBef>
              <a:buNone/>
            </a:pPr>
            <a:r>
              <a:rPr lang="en-US">
                <a:solidFill>
                  <a:srgbClr val="555555"/>
                </a:solidFill>
                <a:latin typeface="Droid Sans"/>
                <a:ea typeface="Droid Sans"/>
                <a:cs typeface="Droid Sans"/>
                <a:sym typeface="Droid Sans"/>
              </a:rPr>
              <a:t>don@tegelermusic.com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425" y="1851095"/>
            <a:ext cx="4481825" cy="29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950" y="3129999"/>
            <a:ext cx="2915523" cy="1709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742</Words>
  <Application>Microsoft Macintosh PowerPoint</Application>
  <PresentationFormat>On-screen Show (16:9)</PresentationFormat>
  <Paragraphs>108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Duarte</dc:creator>
  <cp:lastModifiedBy>Zach Phillips</cp:lastModifiedBy>
  <cp:revision>16</cp:revision>
  <dcterms:modified xsi:type="dcterms:W3CDTF">2015-07-07T17:11:39Z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02740E6C-EDA6-4CA3-BC13-BEF2566F41C9</vt:lpwstr>
  </property>
  <property fmtid="{D5CDD505-2E9C-101B-9397-08002B2CF9AE}" pid="3" name="ArticulatePath">
    <vt:lpwstr>SN15 NAMMU 5 Events Panel</vt:lpwstr>
  </property>
</Properties>
</file>