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Lst>
  <p:notesMasterIdLst>
    <p:notesMasterId r:id="rId22"/>
  </p:notesMasterIdLst>
  <p:handoutMasterIdLst>
    <p:handoutMasterId r:id="rId23"/>
  </p:handoutMasterIdLst>
  <p:sldIdLst>
    <p:sldId id="259" r:id="rId3"/>
    <p:sldId id="264" r:id="rId4"/>
    <p:sldId id="265" r:id="rId5"/>
    <p:sldId id="266" r:id="rId6"/>
    <p:sldId id="281" r:id="rId7"/>
    <p:sldId id="268" r:id="rId8"/>
    <p:sldId id="269" r:id="rId9"/>
    <p:sldId id="270" r:id="rId10"/>
    <p:sldId id="271" r:id="rId11"/>
    <p:sldId id="280" r:id="rId12"/>
    <p:sldId id="272" r:id="rId13"/>
    <p:sldId id="274" r:id="rId14"/>
    <p:sldId id="275" r:id="rId15"/>
    <p:sldId id="273" r:id="rId16"/>
    <p:sldId id="284" r:id="rId17"/>
    <p:sldId id="277" r:id="rId18"/>
    <p:sldId id="282" r:id="rId19"/>
    <p:sldId id="283" r:id="rId20"/>
    <p:sldId id="279" r:id="rId2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4EA7"/>
    <a:srgbClr val="FF0000"/>
    <a:srgbClr val="3C61C8"/>
    <a:srgbClr val="4971F1"/>
    <a:srgbClr val="3366FF"/>
    <a:srgbClr val="0066FF"/>
    <a:srgbClr val="006600"/>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58" autoAdjust="0"/>
  </p:normalViewPr>
  <p:slideViewPr>
    <p:cSldViewPr snapToObjects="1">
      <p:cViewPr>
        <p:scale>
          <a:sx n="100" d="100"/>
          <a:sy n="100" d="100"/>
        </p:scale>
        <p:origin x="-1104" y="-121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Calibri"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CCB48EC-B0D3-4A7C-BBD4-E298449A7467}" type="datetimeFigureOut">
              <a:rPr lang="en-US"/>
              <a:pPr>
                <a:defRPr/>
              </a:pPr>
              <a:t>1/14/2013</a:t>
            </a:fld>
            <a:endParaRPr lang="en-US" dirty="0"/>
          </a:p>
        </p:txBody>
      </p:sp>
      <p:sp>
        <p:nvSpPr>
          <p:cNvPr id="2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Calibri"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8089306-000D-4D3B-B6EF-E1E605DC3241}" type="slidenum">
              <a:rPr lang="en-US"/>
              <a:pPr>
                <a:defRPr/>
              </a:pPr>
              <a:t>‹#›</a:t>
            </a:fld>
            <a:endParaRPr lang="en-US" dirty="0"/>
          </a:p>
        </p:txBody>
      </p:sp>
    </p:spTree>
    <p:extLst>
      <p:ext uri="{BB962C8B-B14F-4D97-AF65-F5344CB8AC3E}">
        <p14:creationId xmlns:p14="http://schemas.microsoft.com/office/powerpoint/2010/main" xmlns="" val="3326801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112E517-0103-46F4-93F2-5E90BEFB59A5}" type="datetimeFigureOut">
              <a:rPr lang="en-US"/>
              <a:pPr>
                <a:defRPr/>
              </a:pPr>
              <a:t>1/14/2013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CD65DA7-83CC-4A57-8A15-D412965F6361}" type="slidenum">
              <a:rPr lang="en-US"/>
              <a:pPr>
                <a:defRPr/>
              </a:pPr>
              <a:t>‹#›</a:t>
            </a:fld>
            <a:endParaRPr lang="en-US"/>
          </a:p>
        </p:txBody>
      </p:sp>
    </p:spTree>
    <p:extLst>
      <p:ext uri="{BB962C8B-B14F-4D97-AF65-F5344CB8AC3E}">
        <p14:creationId xmlns:p14="http://schemas.microsoft.com/office/powerpoint/2010/main" xmlns="" val="5195500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0"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2"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0"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8"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6"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0"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4"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8"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8"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6"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2"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0"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8"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6"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4" name="Rectangle 3"/>
          <p:cNvSpPr>
            <a:spLocks noGrp="1" noRot="1" noChangeAspect="1" noChangeArrowheads="1" noTextEdit="1"/>
          </p:cNvSpPr>
          <p:nvPr>
            <p:ph type="sldImg"/>
          </p:nvPr>
        </p:nvSpPr>
        <p:spPr bwMode="auto">
          <a:xfrm>
            <a:off x="393700" y="692150"/>
            <a:ext cx="6070600" cy="3416300"/>
          </a:xfrm>
          <a:noFill/>
          <a:ln cap="flat">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809625"/>
            <a:ext cx="3008313" cy="266899"/>
          </a:xfrm>
          <a:prstGeom prst="rect">
            <a:avLst/>
          </a:prstGeom>
        </p:spPr>
        <p:txBody>
          <a:bodyPr vert="horz" lIns="57150" tIns="28575" rIns="57150" bIns="28575"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3574852" y="809624"/>
            <a:ext cx="5111750" cy="3667126"/>
          </a:xfrm>
        </p:spPr>
        <p:txBody>
          <a:bodyPr/>
          <a:lstStyle>
            <a:lvl1pPr>
              <a:defRPr sz="2000">
                <a:solidFill>
                  <a:schemeClr val="tx1"/>
                </a:solidFill>
              </a:defRPr>
            </a:lvl1pPr>
            <a:lvl2pPr>
              <a:defRPr sz="1800">
                <a:solidFill>
                  <a:schemeClr val="tx1"/>
                </a:solidFill>
              </a:defRPr>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399" y="1076524"/>
            <a:ext cx="3008313" cy="3518297"/>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4500" y="4000500"/>
            <a:ext cx="5486797" cy="424656"/>
          </a:xfrm>
          <a:prstGeom prst="rect">
            <a:avLst/>
          </a:prstGeom>
        </p:spPr>
        <p:txBody>
          <a:bodyPr vert="horz" lIns="57150" tIns="28575" rIns="57150" bIns="28575"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14500" y="904875"/>
            <a:ext cx="5486797" cy="3086695"/>
          </a:xfrm>
        </p:spPr>
        <p:txBody>
          <a:bodyPr/>
          <a:lstStyle>
            <a:lvl1pPr marL="0" indent="0">
              <a:buNone/>
              <a:defRPr sz="2000"/>
            </a:lvl1pPr>
            <a:lvl2pPr marL="285750" indent="0">
              <a:buNone/>
              <a:defRPr sz="1800"/>
            </a:lvl2pPr>
            <a:lvl3pPr marL="571500" indent="0">
              <a:buNone/>
              <a:defRPr sz="1500"/>
            </a:lvl3pPr>
            <a:lvl4pPr marL="857250" indent="0">
              <a:buNone/>
              <a:defRPr sz="1300"/>
            </a:lvl4pPr>
            <a:lvl5pPr marL="1143000" indent="0">
              <a:buNone/>
              <a:defRPr sz="1300"/>
            </a:lvl5pPr>
            <a:lvl6pPr marL="1428750" indent="0">
              <a:buNone/>
              <a:defRPr sz="1300"/>
            </a:lvl6pPr>
            <a:lvl7pPr marL="1714500" indent="0">
              <a:buNone/>
              <a:defRPr sz="1300"/>
            </a:lvl7pPr>
            <a:lvl8pPr marL="2000250" indent="0">
              <a:buNone/>
              <a:defRPr sz="1300"/>
            </a:lvl8pPr>
            <a:lvl9pPr marL="2286000" indent="0">
              <a:buNone/>
              <a:defRPr sz="1300"/>
            </a:lvl9pPr>
          </a:lstStyle>
          <a:p>
            <a:pPr lvl="0"/>
            <a:endParaRPr lang="en-US" noProof="0" dirty="0" smtClean="0"/>
          </a:p>
        </p:txBody>
      </p:sp>
      <p:sp>
        <p:nvSpPr>
          <p:cNvPr id="4" name="Text Placeholder 3"/>
          <p:cNvSpPr>
            <a:spLocks noGrp="1"/>
          </p:cNvSpPr>
          <p:nvPr>
            <p:ph type="body" sz="half" idx="2"/>
          </p:nvPr>
        </p:nvSpPr>
        <p:spPr>
          <a:xfrm>
            <a:off x="1714500" y="4539258"/>
            <a:ext cx="5486797" cy="604242"/>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399" y="206375"/>
            <a:ext cx="8229203" cy="857250"/>
          </a:xfrm>
          <a:prstGeom prst="rect">
            <a:avLst/>
          </a:prstGeom>
        </p:spPr>
        <p:txBody>
          <a:bodyPr vert="horz" lIns="57150" tIns="28575" rIns="57150" bIns="28575"/>
          <a:lstStyle>
            <a:lvl1pPr>
              <a:defRPr>
                <a:solidFill>
                  <a:schemeClr val="bg1"/>
                </a:solidFill>
              </a:defRPr>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203" y="2143125"/>
            <a:ext cx="6401594" cy="1313656"/>
          </a:xfrm>
        </p:spPr>
        <p:txBody>
          <a:bodyPr/>
          <a:lstStyle>
            <a:lvl1pPr marL="0" indent="0" algn="ctr">
              <a:buNone/>
              <a:defRPr/>
            </a:lvl1pPr>
            <a:lvl2pPr marL="285750" indent="0" algn="ctr">
              <a:buNone/>
              <a:defRPr/>
            </a:lvl2pPr>
            <a:lvl3pPr marL="571500" indent="0" algn="ctr">
              <a:buNone/>
              <a:defRPr/>
            </a:lvl3pPr>
            <a:lvl4pPr marL="857250" indent="0" algn="ctr">
              <a:buNone/>
              <a:defRPr/>
            </a:lvl4pPr>
            <a:lvl5pPr marL="1143000" indent="0" algn="ctr">
              <a:buNone/>
              <a:defRPr/>
            </a:lvl5pPr>
            <a:lvl6pPr marL="1428750" indent="0" algn="ctr">
              <a:buNone/>
              <a:defRPr/>
            </a:lvl6pPr>
            <a:lvl7pPr marL="1714500" indent="0" algn="ctr">
              <a:buNone/>
              <a:defRPr/>
            </a:lvl7pPr>
            <a:lvl8pPr marL="2000250" indent="0" algn="ctr">
              <a:buNone/>
              <a:defRPr/>
            </a:lvl8pPr>
            <a:lvl9pPr marL="2286000" indent="0" algn="ctr">
              <a:buNone/>
              <a:defRPr/>
            </a:lvl9pPr>
          </a:lstStyle>
          <a:p>
            <a:r>
              <a:rPr lang="en-US" smtClean="0"/>
              <a:t>Click to edit Master subtitle style</a:t>
            </a:r>
            <a:endParaRPr lang="en-US"/>
          </a:p>
        </p:txBody>
      </p:sp>
      <p:sp>
        <p:nvSpPr>
          <p:cNvPr id="5" name="Title 1"/>
          <p:cNvSpPr>
            <a:spLocks noGrp="1"/>
          </p:cNvSpPr>
          <p:nvPr>
            <p:ph type="title"/>
          </p:nvPr>
        </p:nvSpPr>
        <p:spPr>
          <a:xfrm>
            <a:off x="457399" y="857250"/>
            <a:ext cx="8229203" cy="857250"/>
          </a:xfrm>
          <a:prstGeom prst="rect">
            <a:avLst/>
          </a:prstGeom>
        </p:spPr>
        <p:txBody>
          <a:bodyPr vert="horz" lIns="57150" tIns="28575" rIns="57150" bIns="28575"/>
          <a:lstStyle>
            <a:lvl1pPr>
              <a:defRPr>
                <a:solidFill>
                  <a:srgbClr val="000000"/>
                </a:solidFill>
              </a:defRPr>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524000"/>
            <a:ext cx="8239125" cy="30956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399" y="857250"/>
            <a:ext cx="8229203" cy="857250"/>
          </a:xfrm>
          <a:prstGeom prst="rect">
            <a:avLst/>
          </a:prstGeom>
        </p:spPr>
        <p:txBody>
          <a:bodyPr vert="horz" lIns="57150" tIns="28575" rIns="57150" bIns="28575"/>
          <a:lstStyle>
            <a:lvl1pPr>
              <a:defRPr>
                <a:solidFill>
                  <a:srgbClr val="000000"/>
                </a:solidFill>
              </a:defRPr>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4977"/>
            <a:ext cx="7772797" cy="1021953"/>
          </a:xfrm>
          <a:prstGeom prst="rect">
            <a:avLst/>
          </a:prstGeom>
        </p:spPr>
        <p:txBody>
          <a:bodyPr vert="horz" lIns="57150" tIns="28575" rIns="57150" bIns="28575" anchor="t"/>
          <a:lstStyle>
            <a:lvl1pPr algn="l">
              <a:defRPr sz="25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836"/>
            <a:ext cx="7772797" cy="1125141"/>
          </a:xfrm>
        </p:spPr>
        <p:txBody>
          <a:bodyPr anchor="b"/>
          <a:lstStyle>
            <a:lvl1pPr marL="0" indent="0">
              <a:buNone/>
              <a:defRPr sz="1300"/>
            </a:lvl1pPr>
            <a:lvl2pPr marL="285750" indent="0">
              <a:buNone/>
              <a:defRPr sz="1100"/>
            </a:lvl2pPr>
            <a:lvl3pPr marL="571500" indent="0">
              <a:buNone/>
              <a:defRPr sz="1000"/>
            </a:lvl3pPr>
            <a:lvl4pPr marL="857250" indent="0">
              <a:buNone/>
              <a:defRPr sz="900"/>
            </a:lvl4pPr>
            <a:lvl5pPr marL="1143000" indent="0">
              <a:buNone/>
              <a:defRPr sz="900"/>
            </a:lvl5pPr>
            <a:lvl6pPr marL="1428750" indent="0">
              <a:buNone/>
              <a:defRPr sz="900"/>
            </a:lvl6pPr>
            <a:lvl7pPr marL="1714500" indent="0">
              <a:buNone/>
              <a:defRPr sz="900"/>
            </a:lvl7pPr>
            <a:lvl8pPr marL="2000250" indent="0">
              <a:buNone/>
              <a:defRPr sz="900"/>
            </a:lvl8pPr>
            <a:lvl9pPr marL="2286000" indent="0">
              <a:buNone/>
              <a:defRPr sz="9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875" y="1524000"/>
            <a:ext cx="4071938" cy="3095625"/>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062" y="1524000"/>
            <a:ext cx="4071938" cy="3095625"/>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399" y="857250"/>
            <a:ext cx="8229203" cy="857250"/>
          </a:xfrm>
          <a:prstGeom prst="rect">
            <a:avLst/>
          </a:prstGeom>
        </p:spPr>
        <p:txBody>
          <a:bodyPr vert="horz" lIns="57150" tIns="28575" rIns="57150" bIns="28575"/>
          <a:lstStyle>
            <a:lvl1pPr>
              <a:defRPr>
                <a:solidFill>
                  <a:srgbClr val="000000"/>
                </a:solidFill>
              </a:defRPr>
            </a:lvl1pPr>
          </a:lstStyle>
          <a:p>
            <a:r>
              <a:rPr lang="en-US" dirty="0" smtClean="0"/>
              <a:t>Click to edit Master title style</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99" y="857250"/>
            <a:ext cx="8229203" cy="857250"/>
          </a:xfrm>
          <a:prstGeom prst="rect">
            <a:avLst/>
          </a:prstGeom>
        </p:spPr>
        <p:txBody>
          <a:bodyPr vert="horz" lIns="57150" tIns="28575" rIns="57150" bIns="28575"/>
          <a:lstStyle>
            <a:lvl1pPr>
              <a:defRPr>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399" y="1556742"/>
            <a:ext cx="4040188" cy="480219"/>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399" y="2036961"/>
            <a:ext cx="4040188" cy="296366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422" y="1556742"/>
            <a:ext cx="4041180" cy="480219"/>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2036961"/>
            <a:ext cx="4041180" cy="296366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399" y="857250"/>
            <a:ext cx="8229203" cy="857250"/>
          </a:xfrm>
          <a:prstGeom prst="rect">
            <a:avLst/>
          </a:prstGeom>
        </p:spPr>
        <p:txBody>
          <a:bodyPr vert="horz" lIns="57150" tIns="28575" rIns="57150" bIns="28575"/>
          <a:lstStyle>
            <a:lvl1pPr>
              <a:defRPr>
                <a:solidFill>
                  <a:srgbClr val="000000"/>
                </a:solidFill>
              </a:defRPr>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ext Placeholder 2"/>
          <p:cNvSpPr>
            <a:spLocks noGrp="1"/>
          </p:cNvSpPr>
          <p:nvPr>
            <p:ph type="body" idx="1"/>
          </p:nvPr>
        </p:nvSpPr>
        <p:spPr bwMode="auto">
          <a:xfrm>
            <a:off x="457200" y="1428750"/>
            <a:ext cx="8229600" cy="316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CEF6571-62C2-4A14-87C5-ED1CDB383F61}" type="datetimeFigureOut">
              <a:rPr lang="en-US"/>
              <a:pPr>
                <a:defRPr/>
              </a:pPr>
              <a:t>1/14/2013</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8C18B0-C838-43BC-864E-16A5F399F1BE}" type="slidenum">
              <a:rPr lang="en-US"/>
              <a:pPr>
                <a:defRPr/>
              </a:pPr>
              <a:t>‹#›</a:t>
            </a:fld>
            <a:endParaRPr lang="en-US" dirty="0"/>
          </a:p>
        </p:txBody>
      </p:sp>
      <p:pic>
        <p:nvPicPr>
          <p:cNvPr id="21510" name="Picture 4" descr="NS13IdeaCentertopbar.jpg"/>
          <p:cNvPicPr>
            <a:picLocks noChangeAspect="1"/>
          </p:cNvPicPr>
          <p:nvPr userDrawn="1"/>
        </p:nvPicPr>
        <p:blipFill>
          <a:blip r:embed="rId5"/>
          <a:srcRect/>
          <a:stretch>
            <a:fillRect/>
          </a:stretch>
        </p:blipFill>
        <p:spPr bwMode="auto">
          <a:xfrm>
            <a:off x="0" y="0"/>
            <a:ext cx="9144000" cy="5143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descr="NS13IdeaCentertopbar.jpg"/>
          <p:cNvPicPr>
            <a:picLocks noChangeAspect="1"/>
          </p:cNvPicPr>
          <p:nvPr userDrawn="1"/>
        </p:nvPicPr>
        <p:blipFill>
          <a:blip r:embed="rId13"/>
          <a:srcRect/>
          <a:stretch>
            <a:fillRect/>
          </a:stretch>
        </p:blipFill>
        <p:spPr bwMode="auto">
          <a:xfrm>
            <a:off x="0" y="0"/>
            <a:ext cx="9144000" cy="5143500"/>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523875" y="1143000"/>
            <a:ext cx="8239125" cy="3095625"/>
          </a:xfrm>
          <a:prstGeom prst="rect">
            <a:avLst/>
          </a:prstGeom>
          <a:noFill/>
          <a:ln w="9525">
            <a:noFill/>
            <a:miter lim="800000"/>
            <a:headEnd/>
            <a:tailEnd/>
          </a:ln>
        </p:spPr>
        <p:txBody>
          <a:bodyPr vert="horz" wrap="square" lIns="81639" tIns="40819" rIns="81639" bIns="408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23875" y="4476750"/>
            <a:ext cx="7000875" cy="428625"/>
          </a:xfrm>
          <a:prstGeom prst="rect">
            <a:avLst/>
          </a:prstGeom>
          <a:noFill/>
          <a:ln w="9525">
            <a:noFill/>
            <a:miter lim="800000"/>
            <a:headEnd/>
            <a:tailEnd/>
          </a:ln>
        </p:spPr>
        <p:txBody>
          <a:bodyPr vert="horz" wrap="square" lIns="81639" tIns="40819" rIns="81639" bIns="40819" numCol="1" anchor="t" anchorCtr="0" compatLnSpc="1">
            <a:prstTxWarp prst="textNoShape">
              <a:avLst/>
            </a:prstTxWarp>
          </a:bodyPr>
          <a:lstStyle>
            <a:lvl1pPr algn="ctr">
              <a:defRPr sz="1300" dirty="0">
                <a:latin typeface="Lucida Grande" pitchFamily="-112" charset="0"/>
                <a:ea typeface="Geneva" pitchFamily="-112" charset="0"/>
                <a:cs typeface="Geneva" pitchFamily="-112"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2" r:id="rId2"/>
    <p:sldLayoutId id="2147483691" r:id="rId3"/>
    <p:sldLayoutId id="2147483690" r:id="rId4"/>
    <p:sldLayoutId id="2147483689" r:id="rId5"/>
    <p:sldLayoutId id="2147483688" r:id="rId6"/>
    <p:sldLayoutId id="2147483687" r:id="rId7"/>
    <p:sldLayoutId id="2147483686" r:id="rId8"/>
    <p:sldLayoutId id="2147483697" r:id="rId9"/>
    <p:sldLayoutId id="2147483685" r:id="rId10"/>
    <p:sldLayoutId id="2147483684" r:id="rId11"/>
  </p:sldLayoutIdLst>
  <p:timing>
    <p:tnLst>
      <p:par>
        <p:cTn id="1" dur="indefinite" restart="never" nodeType="tmRoot"/>
      </p:par>
    </p:tnLst>
  </p:timing>
  <p:txStyles>
    <p:titleStyle>
      <a:lvl1pPr algn="ctr" defTabSz="815975" rtl="0" eaLnBrk="0" fontAlgn="base" hangingPunct="0">
        <a:spcBef>
          <a:spcPct val="0"/>
        </a:spcBef>
        <a:spcAft>
          <a:spcPct val="0"/>
        </a:spcAft>
        <a:defRPr sz="3900">
          <a:solidFill>
            <a:schemeClr val="tx2"/>
          </a:solidFill>
          <a:latin typeface="+mj-lt"/>
          <a:ea typeface="+mj-ea"/>
          <a:cs typeface="+mj-cs"/>
        </a:defRPr>
      </a:lvl1pPr>
      <a:lvl2pPr algn="ctr" defTabSz="815975" rtl="0" eaLnBrk="0" fontAlgn="base" hangingPunct="0">
        <a:spcBef>
          <a:spcPct val="0"/>
        </a:spcBef>
        <a:spcAft>
          <a:spcPct val="0"/>
        </a:spcAft>
        <a:defRPr sz="3900">
          <a:solidFill>
            <a:schemeClr val="tx2"/>
          </a:solidFill>
          <a:latin typeface="Lucida Grande" pitchFamily="-110" charset="0"/>
          <a:ea typeface="Geneva" pitchFamily="-110" charset="0"/>
          <a:cs typeface="Geneva" pitchFamily="-110" charset="0"/>
        </a:defRPr>
      </a:lvl2pPr>
      <a:lvl3pPr algn="ctr" defTabSz="815975" rtl="0" eaLnBrk="0" fontAlgn="base" hangingPunct="0">
        <a:spcBef>
          <a:spcPct val="0"/>
        </a:spcBef>
        <a:spcAft>
          <a:spcPct val="0"/>
        </a:spcAft>
        <a:defRPr sz="3900">
          <a:solidFill>
            <a:schemeClr val="tx2"/>
          </a:solidFill>
          <a:latin typeface="Lucida Grande" pitchFamily="-110" charset="0"/>
          <a:ea typeface="Geneva" pitchFamily="-110" charset="0"/>
          <a:cs typeface="Geneva" pitchFamily="-110" charset="0"/>
        </a:defRPr>
      </a:lvl3pPr>
      <a:lvl4pPr algn="ctr" defTabSz="815975" rtl="0" eaLnBrk="0" fontAlgn="base" hangingPunct="0">
        <a:spcBef>
          <a:spcPct val="0"/>
        </a:spcBef>
        <a:spcAft>
          <a:spcPct val="0"/>
        </a:spcAft>
        <a:defRPr sz="3900">
          <a:solidFill>
            <a:schemeClr val="tx2"/>
          </a:solidFill>
          <a:latin typeface="Lucida Grande" pitchFamily="-110" charset="0"/>
          <a:ea typeface="Geneva" pitchFamily="-110" charset="0"/>
          <a:cs typeface="Geneva" pitchFamily="-110" charset="0"/>
        </a:defRPr>
      </a:lvl4pPr>
      <a:lvl5pPr algn="ctr" defTabSz="815975" rtl="0" eaLnBrk="0" fontAlgn="base" hangingPunct="0">
        <a:spcBef>
          <a:spcPct val="0"/>
        </a:spcBef>
        <a:spcAft>
          <a:spcPct val="0"/>
        </a:spcAft>
        <a:defRPr sz="3900">
          <a:solidFill>
            <a:schemeClr val="tx2"/>
          </a:solidFill>
          <a:latin typeface="Lucida Grande" pitchFamily="-110" charset="0"/>
          <a:ea typeface="Geneva" pitchFamily="-110" charset="0"/>
          <a:cs typeface="Geneva" pitchFamily="-110" charset="0"/>
        </a:defRPr>
      </a:lvl5pPr>
      <a:lvl6pPr marL="285750" algn="ctr" defTabSz="816571" rtl="0" fontAlgn="base">
        <a:spcBef>
          <a:spcPct val="0"/>
        </a:spcBef>
        <a:spcAft>
          <a:spcPct val="0"/>
        </a:spcAft>
        <a:defRPr sz="3900">
          <a:solidFill>
            <a:schemeClr val="tx2"/>
          </a:solidFill>
          <a:latin typeface="Lucida Grande" pitchFamily="-110" charset="0"/>
          <a:ea typeface="Geneva" pitchFamily="-110" charset="0"/>
          <a:cs typeface="Geneva" pitchFamily="-110" charset="0"/>
        </a:defRPr>
      </a:lvl6pPr>
      <a:lvl7pPr marL="571500" algn="ctr" defTabSz="816571" rtl="0" fontAlgn="base">
        <a:spcBef>
          <a:spcPct val="0"/>
        </a:spcBef>
        <a:spcAft>
          <a:spcPct val="0"/>
        </a:spcAft>
        <a:defRPr sz="3900">
          <a:solidFill>
            <a:schemeClr val="tx2"/>
          </a:solidFill>
          <a:latin typeface="Lucida Grande" pitchFamily="-110" charset="0"/>
          <a:ea typeface="Geneva" pitchFamily="-110" charset="0"/>
          <a:cs typeface="Geneva" pitchFamily="-110" charset="0"/>
        </a:defRPr>
      </a:lvl7pPr>
      <a:lvl8pPr marL="857250" algn="ctr" defTabSz="816571" rtl="0" fontAlgn="base">
        <a:spcBef>
          <a:spcPct val="0"/>
        </a:spcBef>
        <a:spcAft>
          <a:spcPct val="0"/>
        </a:spcAft>
        <a:defRPr sz="3900">
          <a:solidFill>
            <a:schemeClr val="tx2"/>
          </a:solidFill>
          <a:latin typeface="Lucida Grande" pitchFamily="-110" charset="0"/>
          <a:ea typeface="Geneva" pitchFamily="-110" charset="0"/>
          <a:cs typeface="Geneva" pitchFamily="-110" charset="0"/>
        </a:defRPr>
      </a:lvl8pPr>
      <a:lvl9pPr marL="1143000" algn="ctr" defTabSz="816571" rtl="0" fontAlgn="base">
        <a:spcBef>
          <a:spcPct val="0"/>
        </a:spcBef>
        <a:spcAft>
          <a:spcPct val="0"/>
        </a:spcAft>
        <a:defRPr sz="3900">
          <a:solidFill>
            <a:schemeClr val="tx2"/>
          </a:solidFill>
          <a:latin typeface="Lucida Grande" pitchFamily="-110" charset="0"/>
          <a:ea typeface="Geneva" pitchFamily="-110" charset="0"/>
          <a:cs typeface="Geneva" pitchFamily="-110" charset="0"/>
        </a:defRPr>
      </a:lvl9pPr>
    </p:titleStyle>
    <p:bodyStyle>
      <a:lvl1pPr marL="306388" indent="-306388" algn="l" defTabSz="815975" rtl="0" eaLnBrk="0" fontAlgn="base" hangingPunct="0">
        <a:spcBef>
          <a:spcPct val="20000"/>
        </a:spcBef>
        <a:spcAft>
          <a:spcPct val="0"/>
        </a:spcAft>
        <a:buChar char="•"/>
        <a:defRPr sz="2900">
          <a:solidFill>
            <a:schemeClr val="tx1"/>
          </a:solidFill>
          <a:latin typeface="+mn-lt"/>
          <a:ea typeface="+mn-ea"/>
          <a:cs typeface="+mn-cs"/>
        </a:defRPr>
      </a:lvl1pPr>
      <a:lvl2pPr marL="663575" indent="-255588" algn="l" defTabSz="815975" rtl="0" eaLnBrk="0" fontAlgn="base" hangingPunct="0">
        <a:spcBef>
          <a:spcPct val="20000"/>
        </a:spcBef>
        <a:spcAft>
          <a:spcPct val="0"/>
        </a:spcAft>
        <a:buChar char="–"/>
        <a:defRPr sz="2500">
          <a:solidFill>
            <a:schemeClr val="tx1"/>
          </a:solidFill>
          <a:latin typeface="+mn-lt"/>
          <a:ea typeface="+mn-ea"/>
          <a:cs typeface="+mn-cs"/>
        </a:defRPr>
      </a:lvl2pPr>
      <a:lvl3pPr marL="1020763" indent="-203200" algn="l" defTabSz="815975" rtl="0" eaLnBrk="0" fontAlgn="base" hangingPunct="0">
        <a:spcBef>
          <a:spcPct val="20000"/>
        </a:spcBef>
        <a:spcAft>
          <a:spcPct val="0"/>
        </a:spcAft>
        <a:buChar char="•"/>
        <a:defRPr sz="2100">
          <a:solidFill>
            <a:schemeClr val="tx1"/>
          </a:solidFill>
          <a:latin typeface="+mn-lt"/>
          <a:ea typeface="+mn-ea"/>
          <a:cs typeface="+mn-cs"/>
        </a:defRPr>
      </a:lvl3pPr>
      <a:lvl4pPr marL="1428750" indent="-203200" algn="l" defTabSz="815975" rtl="0" eaLnBrk="0" fontAlgn="base" hangingPunct="0">
        <a:spcBef>
          <a:spcPct val="20000"/>
        </a:spcBef>
        <a:spcAft>
          <a:spcPct val="0"/>
        </a:spcAft>
        <a:buChar char="–"/>
        <a:defRPr>
          <a:solidFill>
            <a:schemeClr val="tx1"/>
          </a:solidFill>
          <a:latin typeface="+mn-lt"/>
          <a:ea typeface="+mn-ea"/>
          <a:cs typeface="+mn-cs"/>
        </a:defRPr>
      </a:lvl4pPr>
      <a:lvl5pPr marL="1835150" indent="-203200" algn="l" defTabSz="815975" rtl="0" eaLnBrk="0" fontAlgn="base" hangingPunct="0">
        <a:spcBef>
          <a:spcPct val="20000"/>
        </a:spcBef>
        <a:spcAft>
          <a:spcPct val="0"/>
        </a:spcAft>
        <a:buChar char="»"/>
        <a:defRPr>
          <a:solidFill>
            <a:schemeClr val="tx1"/>
          </a:solidFill>
          <a:latin typeface="+mn-lt"/>
          <a:ea typeface="+mn-ea"/>
          <a:cs typeface="+mn-cs"/>
        </a:defRPr>
      </a:lvl5pPr>
      <a:lvl6pPr marL="2122289" indent="-203399" algn="l" defTabSz="816571" rtl="0" fontAlgn="base">
        <a:spcBef>
          <a:spcPct val="20000"/>
        </a:spcBef>
        <a:spcAft>
          <a:spcPct val="0"/>
        </a:spcAft>
        <a:buChar char="»"/>
        <a:defRPr sz="1800">
          <a:solidFill>
            <a:schemeClr val="tx1"/>
          </a:solidFill>
          <a:latin typeface="+mn-lt"/>
          <a:ea typeface="+mn-ea"/>
          <a:cs typeface="+mn-cs"/>
        </a:defRPr>
      </a:lvl6pPr>
      <a:lvl7pPr marL="2408039" indent="-203399" algn="l" defTabSz="816571" rtl="0" fontAlgn="base">
        <a:spcBef>
          <a:spcPct val="20000"/>
        </a:spcBef>
        <a:spcAft>
          <a:spcPct val="0"/>
        </a:spcAft>
        <a:buChar char="»"/>
        <a:defRPr sz="1800">
          <a:solidFill>
            <a:schemeClr val="tx1"/>
          </a:solidFill>
          <a:latin typeface="+mn-lt"/>
          <a:ea typeface="+mn-ea"/>
          <a:cs typeface="+mn-cs"/>
        </a:defRPr>
      </a:lvl7pPr>
      <a:lvl8pPr marL="2693789" indent="-203399" algn="l" defTabSz="816571" rtl="0" fontAlgn="base">
        <a:spcBef>
          <a:spcPct val="20000"/>
        </a:spcBef>
        <a:spcAft>
          <a:spcPct val="0"/>
        </a:spcAft>
        <a:buChar char="»"/>
        <a:defRPr sz="1800">
          <a:solidFill>
            <a:schemeClr val="tx1"/>
          </a:solidFill>
          <a:latin typeface="+mn-lt"/>
          <a:ea typeface="+mn-ea"/>
          <a:cs typeface="+mn-cs"/>
        </a:defRPr>
      </a:lvl8pPr>
      <a:lvl9pPr marL="2979539" indent="-203399" algn="l" defTabSz="816571" rtl="0" fontAlgn="base">
        <a:spcBef>
          <a:spcPct val="20000"/>
        </a:spcBef>
        <a:spcAft>
          <a:spcPct val="0"/>
        </a:spcAft>
        <a:buChar char="»"/>
        <a:defRPr sz="1800">
          <a:solidFill>
            <a:schemeClr val="tx1"/>
          </a:solidFill>
          <a:latin typeface="+mn-lt"/>
          <a:ea typeface="+mn-ea"/>
          <a:cs typeface="+mn-cs"/>
        </a:defRPr>
      </a:lvl9pPr>
    </p:bodyStyle>
    <p:otherStyle>
      <a:defPPr>
        <a:defRPr lang="en-US"/>
      </a:defPPr>
      <a:lvl1pPr marL="0" algn="l" defTabSz="285750" rtl="0" eaLnBrk="1" latinLnBrk="0" hangingPunct="1">
        <a:defRPr sz="1100" kern="1200">
          <a:solidFill>
            <a:schemeClr val="tx1"/>
          </a:solidFill>
          <a:latin typeface="+mn-lt"/>
          <a:ea typeface="+mn-ea"/>
          <a:cs typeface="+mn-cs"/>
        </a:defRPr>
      </a:lvl1pPr>
      <a:lvl2pPr marL="285750" algn="l" defTabSz="285750" rtl="0" eaLnBrk="1" latinLnBrk="0" hangingPunct="1">
        <a:defRPr sz="1100" kern="1200">
          <a:solidFill>
            <a:schemeClr val="tx1"/>
          </a:solidFill>
          <a:latin typeface="+mn-lt"/>
          <a:ea typeface="+mn-ea"/>
          <a:cs typeface="+mn-cs"/>
        </a:defRPr>
      </a:lvl2pPr>
      <a:lvl3pPr marL="571500" algn="l" defTabSz="285750" rtl="0" eaLnBrk="1" latinLnBrk="0" hangingPunct="1">
        <a:defRPr sz="1100" kern="1200">
          <a:solidFill>
            <a:schemeClr val="tx1"/>
          </a:solidFill>
          <a:latin typeface="+mn-lt"/>
          <a:ea typeface="+mn-ea"/>
          <a:cs typeface="+mn-cs"/>
        </a:defRPr>
      </a:lvl3pPr>
      <a:lvl4pPr marL="857250" algn="l" defTabSz="285750" rtl="0" eaLnBrk="1" latinLnBrk="0" hangingPunct="1">
        <a:defRPr sz="1100" kern="1200">
          <a:solidFill>
            <a:schemeClr val="tx1"/>
          </a:solidFill>
          <a:latin typeface="+mn-lt"/>
          <a:ea typeface="+mn-ea"/>
          <a:cs typeface="+mn-cs"/>
        </a:defRPr>
      </a:lvl4pPr>
      <a:lvl5pPr marL="1143000" algn="l" defTabSz="285750" rtl="0" eaLnBrk="1" latinLnBrk="0" hangingPunct="1">
        <a:defRPr sz="1100" kern="1200">
          <a:solidFill>
            <a:schemeClr val="tx1"/>
          </a:solidFill>
          <a:latin typeface="+mn-lt"/>
          <a:ea typeface="+mn-ea"/>
          <a:cs typeface="+mn-cs"/>
        </a:defRPr>
      </a:lvl5pPr>
      <a:lvl6pPr marL="1428750" algn="l" defTabSz="285750" rtl="0" eaLnBrk="1" latinLnBrk="0" hangingPunct="1">
        <a:defRPr sz="1100" kern="1200">
          <a:solidFill>
            <a:schemeClr val="tx1"/>
          </a:solidFill>
          <a:latin typeface="+mn-lt"/>
          <a:ea typeface="+mn-ea"/>
          <a:cs typeface="+mn-cs"/>
        </a:defRPr>
      </a:lvl6pPr>
      <a:lvl7pPr marL="1714500" algn="l" defTabSz="285750" rtl="0" eaLnBrk="1" latinLnBrk="0" hangingPunct="1">
        <a:defRPr sz="1100" kern="1200">
          <a:solidFill>
            <a:schemeClr val="tx1"/>
          </a:solidFill>
          <a:latin typeface="+mn-lt"/>
          <a:ea typeface="+mn-ea"/>
          <a:cs typeface="+mn-cs"/>
        </a:defRPr>
      </a:lvl7pPr>
      <a:lvl8pPr marL="2000250" algn="l" defTabSz="285750" rtl="0" eaLnBrk="1" latinLnBrk="0" hangingPunct="1">
        <a:defRPr sz="1100" kern="1200">
          <a:solidFill>
            <a:schemeClr val="tx1"/>
          </a:solidFill>
          <a:latin typeface="+mn-lt"/>
          <a:ea typeface="+mn-ea"/>
          <a:cs typeface="+mn-cs"/>
        </a:defRPr>
      </a:lvl8pPr>
      <a:lvl9pPr marL="2286000" algn="l" defTabSz="28575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NS13IdeaCentermain.jp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Rectangle 2"/>
          <p:cNvSpPr/>
          <p:nvPr/>
        </p:nvSpPr>
        <p:spPr>
          <a:xfrm>
            <a:off x="4038600" y="895350"/>
            <a:ext cx="5105400" cy="2062163"/>
          </a:xfrm>
          <a:prstGeom prst="rect">
            <a:avLst/>
          </a:prstGeom>
        </p:spPr>
        <p:txBody>
          <a:bodyPr>
            <a:spAutoFit/>
          </a:bodyPr>
          <a:lstStyle/>
          <a:p>
            <a:pPr algn="ctr">
              <a:defRPr/>
            </a:pPr>
            <a:r>
              <a:rPr lang="en-US" sz="4800" b="1" dirty="0">
                <a:solidFill>
                  <a:srgbClr val="FFFF99"/>
                </a:solidFill>
                <a:effectLst>
                  <a:outerShdw blurRad="38100" dist="38100" dir="2700000" algn="tl">
                    <a:srgbClr val="C0C0C0"/>
                  </a:outerShdw>
                </a:effectLst>
                <a:latin typeface="Calibri" pitchFamily="34" charset="0"/>
              </a:rPr>
              <a:t>Give Credit Where Credit Is Due</a:t>
            </a:r>
          </a:p>
          <a:p>
            <a:pPr algn="ctr">
              <a:defRPr/>
            </a:pPr>
            <a:r>
              <a:rPr lang="en-US" sz="2800" dirty="0">
                <a:solidFill>
                  <a:srgbClr val="FFFF99"/>
                </a:solidFill>
                <a:effectLst>
                  <a:outerShdw blurRad="38100" dist="38100" dir="2700000" algn="tl">
                    <a:srgbClr val="C0C0C0"/>
                  </a:outerShdw>
                </a:effectLst>
                <a:latin typeface="Calibri" pitchFamily="34" charset="0"/>
              </a:rPr>
              <a:t>(a panel discussion)</a:t>
            </a:r>
            <a:endParaRPr lang="en-US" sz="2800" dirty="0">
              <a:solidFill>
                <a:srgbClr val="FFFF99"/>
              </a:solidFill>
              <a:effectLst>
                <a:outerShdw blurRad="38100" dist="38100" dir="2700000" algn="tl">
                  <a:srgbClr val="C0C0C0"/>
                </a:outerShdw>
              </a:effectLst>
              <a:latin typeface="Brush Script MT"/>
            </a:endParaRPr>
          </a:p>
        </p:txBody>
      </p:sp>
      <p:sp>
        <p:nvSpPr>
          <p:cNvPr id="19459" name="TextBox 3"/>
          <p:cNvSpPr txBox="1">
            <a:spLocks noChangeArrowheads="1"/>
          </p:cNvSpPr>
          <p:nvPr/>
        </p:nvSpPr>
        <p:spPr bwMode="auto">
          <a:xfrm>
            <a:off x="1447800" y="3876675"/>
            <a:ext cx="4038600" cy="985838"/>
          </a:xfrm>
          <a:prstGeom prst="rect">
            <a:avLst/>
          </a:prstGeom>
          <a:noFill/>
          <a:ln w="9525">
            <a:noFill/>
            <a:miter lim="800000"/>
            <a:headEnd/>
            <a:tailEnd/>
          </a:ln>
        </p:spPr>
        <p:txBody>
          <a:bodyPr>
            <a:spAutoFit/>
          </a:bodyPr>
          <a:lstStyle/>
          <a:p>
            <a:pPr algn="ctr"/>
            <a:r>
              <a:rPr lang="en-US" sz="1600" i="1">
                <a:solidFill>
                  <a:schemeClr val="bg1"/>
                </a:solidFill>
                <a:latin typeface="Calibri" pitchFamily="34" charset="0"/>
              </a:rPr>
              <a:t>A Panel Hosted By</a:t>
            </a:r>
          </a:p>
          <a:p>
            <a:pPr algn="ctr"/>
            <a:r>
              <a:rPr lang="en-US" sz="2400">
                <a:solidFill>
                  <a:schemeClr val="bg1"/>
                </a:solidFill>
                <a:latin typeface="Calibri" pitchFamily="34" charset="0"/>
              </a:rPr>
              <a:t>Alan M. Friedman, CPA</a:t>
            </a:r>
          </a:p>
          <a:p>
            <a:pPr algn="ctr"/>
            <a:r>
              <a:rPr lang="en-US">
                <a:solidFill>
                  <a:schemeClr val="bg1"/>
                </a:solidFill>
                <a:latin typeface="Calibri" pitchFamily="34" charset="0"/>
              </a:rPr>
              <a:t>Friedman, Kannenberg &amp; Company, P.C.</a:t>
            </a:r>
          </a:p>
        </p:txBody>
      </p:sp>
      <p:pic>
        <p:nvPicPr>
          <p:cNvPr id="19460" name="Picture 6" descr="FK-logo-small"/>
          <p:cNvPicPr>
            <a:picLocks noChangeAspect="1" noChangeArrowheads="1"/>
          </p:cNvPicPr>
          <p:nvPr/>
        </p:nvPicPr>
        <p:blipFill>
          <a:blip r:embed="rId3"/>
          <a:srcRect/>
          <a:stretch>
            <a:fillRect/>
          </a:stretch>
        </p:blipFill>
        <p:spPr bwMode="auto">
          <a:xfrm>
            <a:off x="593725" y="4019550"/>
            <a:ext cx="854075" cy="842963"/>
          </a:xfrm>
          <a:prstGeom prst="rect">
            <a:avLst/>
          </a:prstGeom>
          <a:noFill/>
          <a:ln w="9525">
            <a:noFill/>
            <a:miter lim="800000"/>
            <a:headEnd/>
            <a:tailEnd/>
          </a:ln>
        </p:spPr>
      </p:pic>
      <p:pic>
        <p:nvPicPr>
          <p:cNvPr id="19461" name="Picture 13" descr="Banking-Deal-1"/>
          <p:cNvPicPr>
            <a:picLocks noChangeAspect="1" noChangeArrowheads="1"/>
          </p:cNvPicPr>
          <p:nvPr/>
        </p:nvPicPr>
        <p:blipFill>
          <a:blip r:embed="rId4"/>
          <a:srcRect/>
          <a:stretch>
            <a:fillRect/>
          </a:stretch>
        </p:blipFill>
        <p:spPr bwMode="auto">
          <a:xfrm>
            <a:off x="304800" y="1357313"/>
            <a:ext cx="2438400" cy="228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438400" y="171450"/>
            <a:ext cx="4267200" cy="800100"/>
          </a:xfrm>
          <a:prstGeom prst="rect">
            <a:avLst/>
          </a:prstGeom>
          <a:noFill/>
          <a:ln w="12700">
            <a:noFill/>
            <a:miter lim="800000"/>
            <a:headEnd/>
            <a:tailEnd/>
          </a:ln>
          <a:effectLst/>
        </p:spPr>
        <p:txBody>
          <a:bodyPr lIns="90483" tIns="44448" rIns="90483" bIns="44448" anchor="b"/>
          <a:lstStyle/>
          <a:p>
            <a:pPr algn="ctr">
              <a:lnSpc>
                <a:spcPct val="85000"/>
              </a:lnSpc>
              <a:defRPr/>
            </a:pPr>
            <a:r>
              <a:rPr lang="en-US" sz="5400" b="1" dirty="0">
                <a:solidFill>
                  <a:srgbClr val="FFFF00"/>
                </a:solidFill>
                <a:effectLst>
                  <a:outerShdw blurRad="38100" dist="38100" dir="2700000" algn="tl">
                    <a:srgbClr val="000000">
                      <a:alpha val="43137"/>
                    </a:srgbClr>
                  </a:outerShdw>
                </a:effectLst>
                <a:latin typeface="+mj-lt"/>
                <a:ea typeface="+mj-ea"/>
                <a:cs typeface="+mj-cs"/>
              </a:rPr>
              <a:t>2011 - 2012</a:t>
            </a:r>
          </a:p>
        </p:txBody>
      </p:sp>
      <p:sp>
        <p:nvSpPr>
          <p:cNvPr id="828419" name="Rectangle 3"/>
          <p:cNvSpPr>
            <a:spLocks noGrp="1" noChangeArrowheads="1"/>
          </p:cNvSpPr>
          <p:nvPr>
            <p:ph type="body" idx="1"/>
          </p:nvPr>
        </p:nvSpPr>
        <p:spPr>
          <a:xfrm>
            <a:off x="0" y="895350"/>
            <a:ext cx="9144000" cy="1752600"/>
          </a:xfrm>
        </p:spPr>
        <p:txBody>
          <a:bodyPr lIns="90483" tIns="44448" rIns="90483" bIns="44448"/>
          <a:lstStyle/>
          <a:p>
            <a:pPr marL="0" indent="0" algn="ctr" eaLnBrk="1" hangingPunct="1">
              <a:lnSpc>
                <a:spcPct val="90000"/>
              </a:lnSpc>
              <a:spcBef>
                <a:spcPct val="30000"/>
              </a:spcBef>
              <a:buFontTx/>
              <a:buNone/>
            </a:pPr>
            <a:r>
              <a:rPr lang="en-US" sz="3600" b="1" smtClean="0"/>
              <a:t>Saturday, October 22, 2011                                The Wall Street Journal                            “Spenders Become Savers, Hurting Recovery”</a:t>
            </a:r>
            <a:endParaRPr lang="en-US" sz="2600" smtClean="0">
              <a:solidFill>
                <a:srgbClr val="FF0000"/>
              </a:solidFill>
            </a:endParaRPr>
          </a:p>
        </p:txBody>
      </p:sp>
      <p:sp>
        <p:nvSpPr>
          <p:cNvPr id="4" name="Rectangle 3"/>
          <p:cNvSpPr txBox="1">
            <a:spLocks noChangeArrowheads="1"/>
          </p:cNvSpPr>
          <p:nvPr/>
        </p:nvSpPr>
        <p:spPr bwMode="auto">
          <a:xfrm>
            <a:off x="152400" y="2495550"/>
            <a:ext cx="8991600" cy="2647950"/>
          </a:xfrm>
          <a:prstGeom prst="rect">
            <a:avLst/>
          </a:prstGeom>
          <a:noFill/>
          <a:ln w="9525">
            <a:noFill/>
            <a:miter lim="800000"/>
            <a:headEnd/>
            <a:tailEnd/>
          </a:ln>
          <a:extLst/>
        </p:spPr>
        <p:txBody>
          <a:bodyPr lIns="90483" tIns="44448" rIns="90483" bIns="44448"/>
          <a:lstStyle/>
          <a:p>
            <a:pPr marL="495300" indent="-495300">
              <a:lnSpc>
                <a:spcPct val="90000"/>
              </a:lnSpc>
              <a:spcBef>
                <a:spcPct val="30000"/>
              </a:spcBef>
              <a:buFont typeface="Arial" charset="0"/>
              <a:buChar char="•"/>
            </a:pPr>
            <a:r>
              <a:rPr lang="en-US" sz="2600">
                <a:solidFill>
                  <a:srgbClr val="FF0000"/>
                </a:solidFill>
                <a:latin typeface="Calibri" pitchFamily="34" charset="0"/>
              </a:rPr>
              <a:t>Because of the uncertainty of employment and a recovery, people are paying down mortgages, credit cards, auto loans and other personal debts at unprecedented rates</a:t>
            </a:r>
          </a:p>
          <a:p>
            <a:pPr marL="495300" indent="-495300">
              <a:lnSpc>
                <a:spcPct val="90000"/>
              </a:lnSpc>
              <a:spcBef>
                <a:spcPct val="30000"/>
              </a:spcBef>
              <a:buFont typeface="Arial" charset="0"/>
              <a:buChar char="•"/>
            </a:pPr>
            <a:r>
              <a:rPr lang="en-US" sz="2600">
                <a:solidFill>
                  <a:srgbClr val="FF0000"/>
                </a:solidFill>
                <a:latin typeface="Calibri" pitchFamily="34" charset="0"/>
              </a:rPr>
              <a:t>Total household debt has fallen $1.1 trillion dollars since 2008</a:t>
            </a:r>
          </a:p>
          <a:p>
            <a:pPr marL="495300" indent="-495300">
              <a:lnSpc>
                <a:spcPct val="90000"/>
              </a:lnSpc>
              <a:spcBef>
                <a:spcPct val="30000"/>
              </a:spcBef>
              <a:buFont typeface="Arial" charset="0"/>
              <a:buChar char="•"/>
            </a:pPr>
            <a:r>
              <a:rPr lang="en-US" sz="2600">
                <a:solidFill>
                  <a:srgbClr val="FF0000"/>
                </a:solidFill>
                <a:latin typeface="Calibri" pitchFamily="34" charset="0"/>
              </a:rPr>
              <a:t>This debt reduction, coupled with a renewed household savings, is the primary reason why recovery has been slow</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8419">
                                            <p:txEl>
                                              <p:pRg st="0" end="0"/>
                                            </p:txEl>
                                          </p:spTgt>
                                        </p:tgtEl>
                                        <p:attrNameLst>
                                          <p:attrName>style.visibility</p:attrName>
                                        </p:attrNameLst>
                                      </p:cBhvr>
                                      <p:to>
                                        <p:strVal val="visible"/>
                                      </p:to>
                                    </p:set>
                                    <p:anim calcmode="lin" valueType="num">
                                      <p:cBhvr>
                                        <p:cTn id="7" dur="500" fill="hold"/>
                                        <p:tgtEl>
                                          <p:spTgt spid="82841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82841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8284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9"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uild="p" autoUpdateAnimBg="0"/>
      <p:bldP spid="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7" name="Picture 2" descr="As the recession bites, a shop in Covent Garden, central London, prepares to close down"/>
          <p:cNvPicPr>
            <a:picLocks noChangeAspect="1" noChangeArrowheads="1"/>
          </p:cNvPicPr>
          <p:nvPr/>
        </p:nvPicPr>
        <p:blipFill>
          <a:blip r:embed="rId3"/>
          <a:srcRect/>
          <a:stretch>
            <a:fillRect/>
          </a:stretch>
        </p:blipFill>
        <p:spPr bwMode="auto">
          <a:xfrm>
            <a:off x="533400" y="971550"/>
            <a:ext cx="8153400" cy="4041775"/>
          </a:xfrm>
          <a:prstGeom prst="rect">
            <a:avLst/>
          </a:prstGeom>
          <a:noFill/>
          <a:ln w="9525">
            <a:noFill/>
            <a:miter lim="800000"/>
            <a:headEnd/>
            <a:tailEnd/>
          </a:ln>
        </p:spPr>
      </p:pic>
      <p:sp>
        <p:nvSpPr>
          <p:cNvPr id="12291" name="Rectangle 3"/>
          <p:cNvSpPr>
            <a:spLocks noGrp="1" noChangeArrowheads="1"/>
          </p:cNvSpPr>
          <p:nvPr>
            <p:ph type="title"/>
          </p:nvPr>
        </p:nvSpPr>
        <p:spPr>
          <a:xfrm>
            <a:off x="1524000" y="171450"/>
            <a:ext cx="5943600" cy="800100"/>
          </a:xfrm>
        </p:spPr>
        <p:txBody>
          <a:bodyPr lIns="90488" tIns="44450" rIns="90488" bIns="44450" anchor="b"/>
          <a:lstStyle/>
          <a:p>
            <a:pPr eaLnBrk="1" hangingPunct="1">
              <a:defRPr/>
            </a:pPr>
            <a:r>
              <a:rPr lang="en-US" sz="5400" b="1" dirty="0" smtClean="0">
                <a:solidFill>
                  <a:srgbClr val="FFFF00"/>
                </a:solidFill>
                <a:effectLst>
                  <a:outerShdw blurRad="38100" dist="38100" dir="2700000" algn="tl">
                    <a:srgbClr val="000000">
                      <a:alpha val="43137"/>
                    </a:srgbClr>
                  </a:outerShdw>
                </a:effectLst>
              </a:rPr>
              <a:t>So, what’s next…??</a:t>
            </a: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57150"/>
            <a:ext cx="6858000" cy="838200"/>
          </a:xfrm>
        </p:spPr>
        <p:txBody>
          <a:bodyPr lIns="90488" tIns="44450" rIns="90488" bIns="44450" anchor="b"/>
          <a:lstStyle/>
          <a:p>
            <a:pPr eaLnBrk="1" hangingPunct="1">
              <a:defRPr/>
            </a:pPr>
            <a:r>
              <a:rPr lang="en-US" b="1" dirty="0" smtClean="0">
                <a:solidFill>
                  <a:srgbClr val="FFFF00"/>
                </a:solidFill>
                <a:effectLst>
                  <a:outerShdw blurRad="38100" dist="38100" dir="2700000" algn="tl">
                    <a:srgbClr val="000000">
                      <a:alpha val="43137"/>
                    </a:srgbClr>
                  </a:outerShdw>
                </a:effectLst>
              </a:rPr>
              <a:t>Why are banks nervous?</a:t>
            </a:r>
          </a:p>
        </p:txBody>
      </p:sp>
      <p:sp>
        <p:nvSpPr>
          <p:cNvPr id="816131" name="Rectangle 3"/>
          <p:cNvSpPr>
            <a:spLocks noGrp="1" noChangeArrowheads="1"/>
          </p:cNvSpPr>
          <p:nvPr>
            <p:ph type="body" idx="1"/>
          </p:nvPr>
        </p:nvSpPr>
        <p:spPr>
          <a:xfrm>
            <a:off x="304800" y="1047750"/>
            <a:ext cx="8839200" cy="4038600"/>
          </a:xfrm>
        </p:spPr>
        <p:txBody>
          <a:bodyPr lIns="90488" tIns="44450" rIns="90488" bIns="44450"/>
          <a:lstStyle/>
          <a:p>
            <a:pPr marL="495300" indent="-495300" eaLnBrk="1" hangingPunct="1">
              <a:buClr>
                <a:srgbClr val="FF0000"/>
              </a:buClr>
              <a:buSzPct val="130000"/>
            </a:pPr>
            <a:r>
              <a:rPr lang="en-US" sz="3400" smtClean="0">
                <a:solidFill>
                  <a:srgbClr val="FF0000"/>
                </a:solidFill>
              </a:rPr>
              <a:t>Consider what banks put at </a:t>
            </a:r>
            <a:r>
              <a:rPr lang="en-US" sz="3400" b="1" smtClean="0">
                <a:solidFill>
                  <a:srgbClr val="FF0000"/>
                </a:solidFill>
              </a:rPr>
              <a:t>risk</a:t>
            </a:r>
            <a:r>
              <a:rPr lang="en-US" sz="3400" smtClean="0">
                <a:solidFill>
                  <a:srgbClr val="FF0000"/>
                </a:solidFill>
              </a:rPr>
              <a:t> to make a return of </a:t>
            </a:r>
            <a:r>
              <a:rPr lang="en-US" sz="3400" b="1" smtClean="0">
                <a:solidFill>
                  <a:srgbClr val="FF0000"/>
                </a:solidFill>
              </a:rPr>
              <a:t>profit</a:t>
            </a:r>
            <a:r>
              <a:rPr lang="en-US" sz="3400" smtClean="0">
                <a:solidFill>
                  <a:srgbClr val="FF0000"/>
                </a:solidFill>
              </a:rPr>
              <a:t> (“the spread”)</a:t>
            </a:r>
          </a:p>
          <a:p>
            <a:pPr marL="495300" indent="-495300" eaLnBrk="1" hangingPunct="1">
              <a:buClr>
                <a:srgbClr val="FF0000"/>
              </a:buClr>
              <a:buSzPct val="130000"/>
            </a:pPr>
            <a:r>
              <a:rPr lang="en-US" sz="3400" smtClean="0">
                <a:solidFill>
                  <a:srgbClr val="FF0000"/>
                </a:solidFill>
              </a:rPr>
              <a:t>Unfortunately, receivables can go </a:t>
            </a:r>
            <a:r>
              <a:rPr lang="en-US" sz="3400" b="1" smtClean="0">
                <a:solidFill>
                  <a:srgbClr val="FF0000"/>
                </a:solidFill>
              </a:rPr>
              <a:t>bad</a:t>
            </a:r>
            <a:r>
              <a:rPr lang="en-US" sz="3400" smtClean="0">
                <a:solidFill>
                  <a:srgbClr val="FF0000"/>
                </a:solidFill>
              </a:rPr>
              <a:t> and inventory </a:t>
            </a:r>
            <a:r>
              <a:rPr lang="en-US" sz="3400" b="1" smtClean="0">
                <a:solidFill>
                  <a:srgbClr val="FF0000"/>
                </a:solidFill>
              </a:rPr>
              <a:t>obsolete</a:t>
            </a:r>
            <a:r>
              <a:rPr lang="en-US" sz="3400" smtClean="0">
                <a:solidFill>
                  <a:srgbClr val="FF0000"/>
                </a:solidFill>
              </a:rPr>
              <a:t> (and often grows “feet”)</a:t>
            </a:r>
          </a:p>
          <a:p>
            <a:pPr marL="495300" indent="-495300" eaLnBrk="1" hangingPunct="1">
              <a:buClr>
                <a:srgbClr val="FF0000"/>
              </a:buClr>
              <a:buSzPct val="130000"/>
            </a:pPr>
            <a:r>
              <a:rPr lang="en-US" sz="3400" smtClean="0">
                <a:solidFill>
                  <a:srgbClr val="FF0000"/>
                </a:solidFill>
              </a:rPr>
              <a:t>Even real estate (usually considered the best collateral) has evaporated in value, </a:t>
            </a:r>
            <a:r>
              <a:rPr lang="en-US" sz="3400" b="1" smtClean="0">
                <a:solidFill>
                  <a:srgbClr val="FF0000"/>
                </a:solidFill>
              </a:rPr>
              <a:t>often below its corresponding mortgage debt</a:t>
            </a:r>
            <a:r>
              <a:rPr lang="en-US" sz="3400" smtClean="0">
                <a:solidFill>
                  <a:srgbClr val="FF0000"/>
                </a:solidFil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 calcmode="lin" valueType="num">
                                      <p:cBhvr additive="base">
                                        <p:cTn id="7" dur="500" fill="hold"/>
                                        <p:tgtEl>
                                          <p:spTgt spid="816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61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mph" presetSubtype="2" fill="hold" nodeType="clickEffect">
                                  <p:stCondLst>
                                    <p:cond delay="0"/>
                                  </p:stCondLst>
                                  <p:childTnLst>
                                    <p:animClr clrSpc="rgb" dir="cw">
                                      <p:cBhvr override="childStyle">
                                        <p:cTn id="12" dur="500" fill="hold"/>
                                        <p:tgtEl>
                                          <p:spTgt spid="816131">
                                            <p:txEl>
                                              <p:pRg st="0" end="0"/>
                                            </p:txEl>
                                          </p:spTgt>
                                        </p:tgtEl>
                                        <p:attrNameLst>
                                          <p:attrName>style.color</p:attrName>
                                        </p:attrNameLst>
                                      </p:cBhvr>
                                      <p:to>
                                        <a:schemeClr val="accent1"/>
                                      </p:to>
                                    </p:animClr>
                                  </p:childTnLst>
                                </p:cTn>
                              </p:par>
                              <p:par>
                                <p:cTn id="13" presetID="2" presetClass="entr" presetSubtype="8" fill="hold" grpId="0" nodeType="withEffect">
                                  <p:stCondLst>
                                    <p:cond delay="0"/>
                                  </p:stCondLst>
                                  <p:childTnLst>
                                    <p:set>
                                      <p:cBhvr>
                                        <p:cTn id="14" dur="1" fill="hold">
                                          <p:stCondLst>
                                            <p:cond delay="0"/>
                                          </p:stCondLst>
                                        </p:cTn>
                                        <p:tgtEl>
                                          <p:spTgt spid="816131">
                                            <p:txEl>
                                              <p:pRg st="1" end="1"/>
                                            </p:txEl>
                                          </p:spTgt>
                                        </p:tgtEl>
                                        <p:attrNameLst>
                                          <p:attrName>style.visibility</p:attrName>
                                        </p:attrNameLst>
                                      </p:cBhvr>
                                      <p:to>
                                        <p:strVal val="visible"/>
                                      </p:to>
                                    </p:set>
                                    <p:anim calcmode="lin" valueType="num">
                                      <p:cBhvr additive="base">
                                        <p:cTn id="15" dur="500" fill="hold"/>
                                        <p:tgtEl>
                                          <p:spTgt spid="81613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1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500" fill="hold"/>
                                        <p:tgtEl>
                                          <p:spTgt spid="816131">
                                            <p:txEl>
                                              <p:pRg st="1" end="1"/>
                                            </p:txEl>
                                          </p:spTgt>
                                        </p:tgtEl>
                                        <p:attrNameLst>
                                          <p:attrName>style.color</p:attrName>
                                        </p:attrNameLst>
                                      </p:cBhvr>
                                      <p:to>
                                        <a:schemeClr val="accent1"/>
                                      </p:to>
                                    </p:animClr>
                                  </p:childTnLst>
                                </p:cTn>
                              </p:par>
                              <p:par>
                                <p:cTn id="21" presetID="2" presetClass="entr" presetSubtype="2" fill="hold" grpId="0" nodeType="withEffect">
                                  <p:stCondLst>
                                    <p:cond delay="0"/>
                                  </p:stCondLst>
                                  <p:childTnLst>
                                    <p:set>
                                      <p:cBhvr>
                                        <p:cTn id="22" dur="1" fill="hold">
                                          <p:stCondLst>
                                            <p:cond delay="0"/>
                                          </p:stCondLst>
                                        </p:cTn>
                                        <p:tgtEl>
                                          <p:spTgt spid="816131">
                                            <p:txEl>
                                              <p:pRg st="2" end="2"/>
                                            </p:txEl>
                                          </p:spTgt>
                                        </p:tgtEl>
                                        <p:attrNameLst>
                                          <p:attrName>style.visibility</p:attrName>
                                        </p:attrNameLst>
                                      </p:cBhvr>
                                      <p:to>
                                        <p:strVal val="visible"/>
                                      </p:to>
                                    </p:set>
                                    <p:anim calcmode="lin" valueType="num">
                                      <p:cBhvr additive="base">
                                        <p:cTn id="23" dur="500" fill="hold"/>
                                        <p:tgtEl>
                                          <p:spTgt spid="816131">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161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209550"/>
            <a:ext cx="6096000" cy="533400"/>
          </a:xfrm>
        </p:spPr>
        <p:txBody>
          <a:bodyPr lIns="90488" tIns="44450" rIns="90488" bIns="44450" anchor="b"/>
          <a:lstStyle/>
          <a:p>
            <a:pPr eaLnBrk="1" hangingPunct="1">
              <a:defRPr/>
            </a:pPr>
            <a:r>
              <a:rPr lang="en-US" sz="3600" b="1" i="1" dirty="0" smtClean="0">
                <a:solidFill>
                  <a:srgbClr val="FFFF00"/>
                </a:solidFill>
                <a:effectLst>
                  <a:outerShdw blurRad="38100" dist="38100" dir="2700000" algn="tl">
                    <a:srgbClr val="000000">
                      <a:alpha val="43137"/>
                    </a:srgbClr>
                  </a:outerShdw>
                </a:effectLst>
              </a:rPr>
              <a:t>“If not my bank, then where?”</a:t>
            </a:r>
          </a:p>
        </p:txBody>
      </p:sp>
      <p:pic>
        <p:nvPicPr>
          <p:cNvPr id="44035" name="Picture 3"/>
          <p:cNvPicPr>
            <a:picLocks noChangeAspect="1" noChangeArrowheads="1"/>
          </p:cNvPicPr>
          <p:nvPr/>
        </p:nvPicPr>
        <p:blipFill>
          <a:blip r:embed="rId3"/>
          <a:srcRect/>
          <a:stretch>
            <a:fillRect/>
          </a:stretch>
        </p:blipFill>
        <p:spPr bwMode="auto">
          <a:xfrm>
            <a:off x="228600" y="1123950"/>
            <a:ext cx="4648200" cy="3810000"/>
          </a:xfrm>
          <a:prstGeom prst="rect">
            <a:avLst/>
          </a:prstGeom>
          <a:noFill/>
          <a:ln w="9525">
            <a:noFill/>
            <a:miter lim="800000"/>
            <a:headEnd/>
            <a:tailEnd/>
          </a:ln>
        </p:spPr>
      </p:pic>
      <p:sp>
        <p:nvSpPr>
          <p:cNvPr id="44037" name="Text Box 5"/>
          <p:cNvSpPr txBox="1">
            <a:spLocks noChangeArrowheads="1"/>
          </p:cNvSpPr>
          <p:nvPr/>
        </p:nvSpPr>
        <p:spPr bwMode="auto">
          <a:xfrm>
            <a:off x="5029200" y="1123950"/>
            <a:ext cx="4114800" cy="3749675"/>
          </a:xfrm>
          <a:prstGeom prst="rect">
            <a:avLst/>
          </a:prstGeom>
          <a:noFill/>
          <a:ln w="9525">
            <a:noFill/>
            <a:miter lim="800000"/>
            <a:headEnd/>
            <a:tailEnd/>
          </a:ln>
          <a:effectLst/>
        </p:spPr>
        <p:txBody>
          <a:bodyPr>
            <a:spAutoFit/>
          </a:bodyPr>
          <a:lstStyle/>
          <a:p>
            <a:pPr defTabSz="914400">
              <a:spcBef>
                <a:spcPct val="20000"/>
              </a:spcBef>
              <a:buFont typeface="Arial" charset="0"/>
              <a:buNone/>
            </a:pPr>
            <a:r>
              <a:rPr lang="en-US" sz="6000" b="1" i="1">
                <a:solidFill>
                  <a:srgbClr val="2F4EA7"/>
                </a:solidFill>
                <a:effectLst>
                  <a:outerShdw blurRad="38100" dist="38100" dir="2700000" algn="tl">
                    <a:srgbClr val="C0C0C0"/>
                  </a:outerShdw>
                </a:effectLst>
                <a:latin typeface="Calibri" pitchFamily="34" charset="0"/>
              </a:rPr>
              <a:t>Right here… from your Music Suppliers!!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box(out)">
                                      <p:cBhvr>
                                        <p:cTn id="7" dur="500"/>
                                        <p:tgtEl>
                                          <p:spTgt spid="4403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4037"/>
                                        </p:tgtEl>
                                        <p:attrNameLst>
                                          <p:attrName>style.visibility</p:attrName>
                                        </p:attrNameLst>
                                      </p:cBhvr>
                                      <p:to>
                                        <p:strVal val="visible"/>
                                      </p:to>
                                    </p:set>
                                    <p:anim calcmode="lin" valueType="num">
                                      <p:cBhvr additive="base">
                                        <p:cTn id="10" dur="500" fill="hold"/>
                                        <p:tgtEl>
                                          <p:spTgt spid="44037"/>
                                        </p:tgtEl>
                                        <p:attrNameLst>
                                          <p:attrName>ppt_x</p:attrName>
                                        </p:attrNameLst>
                                      </p:cBhvr>
                                      <p:tavLst>
                                        <p:tav tm="0">
                                          <p:val>
                                            <p:strVal val="1+#ppt_w/2"/>
                                          </p:val>
                                        </p:tav>
                                        <p:tav tm="100000">
                                          <p:val>
                                            <p:strVal val="#ppt_x"/>
                                          </p:val>
                                        </p:tav>
                                      </p:tavLst>
                                    </p:anim>
                                    <p:anim calcmode="lin" valueType="num">
                                      <p:cBhvr additive="base">
                                        <p:cTn id="11"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209550"/>
            <a:ext cx="6096000" cy="533400"/>
          </a:xfrm>
        </p:spPr>
        <p:txBody>
          <a:bodyPr lIns="90488" tIns="44450" rIns="90488" bIns="44450" anchor="b"/>
          <a:lstStyle/>
          <a:p>
            <a:pPr eaLnBrk="1" hangingPunct="1">
              <a:defRPr/>
            </a:pPr>
            <a:r>
              <a:rPr lang="en-US" sz="3600" b="1" i="1" dirty="0" smtClean="0">
                <a:solidFill>
                  <a:srgbClr val="FFFF00"/>
                </a:solidFill>
                <a:effectLst>
                  <a:outerShdw blurRad="38100" dist="38100" dir="2700000" algn="tl">
                    <a:srgbClr val="000000">
                      <a:alpha val="43137"/>
                    </a:srgbClr>
                  </a:outerShdw>
                </a:effectLst>
              </a:rPr>
              <a:t>“How can I get vendor credit?”</a:t>
            </a:r>
          </a:p>
        </p:txBody>
      </p:sp>
      <p:pic>
        <p:nvPicPr>
          <p:cNvPr id="46083" name="Picture 2" descr="https://encrypted-tbn0.gstatic.com/images?q=tbn:ANd9GcQWAHoFW9sBxntIA7Cyd00SzZ_Vq94Ru43Qi3kQRHxLEUKB67s3"/>
          <p:cNvPicPr>
            <a:picLocks noChangeAspect="1" noChangeArrowheads="1"/>
          </p:cNvPicPr>
          <p:nvPr/>
        </p:nvPicPr>
        <p:blipFill>
          <a:blip r:embed="rId3"/>
          <a:srcRect/>
          <a:stretch>
            <a:fillRect/>
          </a:stretch>
        </p:blipFill>
        <p:spPr bwMode="auto">
          <a:xfrm>
            <a:off x="157163" y="1276350"/>
            <a:ext cx="3925887" cy="3200400"/>
          </a:xfrm>
          <a:prstGeom prst="rect">
            <a:avLst/>
          </a:prstGeom>
          <a:noFill/>
          <a:ln w="9525">
            <a:noFill/>
            <a:miter lim="800000"/>
            <a:headEnd/>
            <a:tailEnd/>
          </a:ln>
        </p:spPr>
      </p:pic>
      <p:sp>
        <p:nvSpPr>
          <p:cNvPr id="46085" name="Text Box 5"/>
          <p:cNvSpPr txBox="1">
            <a:spLocks noChangeArrowheads="1"/>
          </p:cNvSpPr>
          <p:nvPr/>
        </p:nvSpPr>
        <p:spPr bwMode="auto">
          <a:xfrm>
            <a:off x="4495800" y="1428750"/>
            <a:ext cx="4114800" cy="366713"/>
          </a:xfrm>
          <a:prstGeom prst="rect">
            <a:avLst/>
          </a:prstGeom>
          <a:noFill/>
          <a:ln w="9525">
            <a:noFill/>
            <a:miter lim="800000"/>
            <a:headEnd/>
            <a:tailEnd/>
          </a:ln>
          <a:effectLst/>
        </p:spPr>
        <p:txBody>
          <a:bodyPr>
            <a:spAutoFit/>
          </a:bodyPr>
          <a:lstStyle/>
          <a:p>
            <a:pPr defTabSz="914400">
              <a:spcBef>
                <a:spcPct val="50000"/>
              </a:spcBef>
            </a:pPr>
            <a:endParaRPr lang="en-US"/>
          </a:p>
        </p:txBody>
      </p:sp>
      <p:sp>
        <p:nvSpPr>
          <p:cNvPr id="46086" name="Text Box 6"/>
          <p:cNvSpPr txBox="1">
            <a:spLocks noChangeArrowheads="1"/>
          </p:cNvSpPr>
          <p:nvPr/>
        </p:nvSpPr>
        <p:spPr bwMode="auto">
          <a:xfrm>
            <a:off x="4191000" y="1276350"/>
            <a:ext cx="4953000" cy="3019425"/>
          </a:xfrm>
          <a:prstGeom prst="rect">
            <a:avLst/>
          </a:prstGeom>
          <a:noFill/>
          <a:ln w="9525">
            <a:noFill/>
            <a:miter lim="800000"/>
            <a:headEnd/>
            <a:tailEnd/>
          </a:ln>
          <a:effectLst/>
        </p:spPr>
        <p:txBody>
          <a:bodyPr>
            <a:spAutoFit/>
          </a:bodyPr>
          <a:lstStyle/>
          <a:p>
            <a:pPr defTabSz="914400">
              <a:spcBef>
                <a:spcPct val="50000"/>
              </a:spcBef>
            </a:pPr>
            <a:r>
              <a:rPr lang="en-US" sz="4800" i="1">
                <a:solidFill>
                  <a:srgbClr val="376092"/>
                </a:solidFill>
                <a:latin typeface="Calibri" pitchFamily="34" charset="0"/>
              </a:rPr>
              <a:t>Let’s ask an esteemed panel of “credit experts” these questions…</a:t>
            </a:r>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57150"/>
            <a:ext cx="6858000" cy="838200"/>
          </a:xfrm>
        </p:spPr>
        <p:txBody>
          <a:bodyPr lIns="90488" tIns="44450" rIns="90488" bIns="44450" anchor="b"/>
          <a:lstStyle/>
          <a:p>
            <a:pPr eaLnBrk="1" hangingPunct="1">
              <a:defRPr/>
            </a:pPr>
            <a:r>
              <a:rPr lang="en-US" b="1" dirty="0" smtClean="0">
                <a:solidFill>
                  <a:srgbClr val="FFFF00"/>
                </a:solidFill>
                <a:effectLst>
                  <a:outerShdw blurRad="38100" dist="38100" dir="2700000" algn="tl">
                    <a:srgbClr val="000000">
                      <a:alpha val="43137"/>
                    </a:srgbClr>
                  </a:outerShdw>
                </a:effectLst>
              </a:rPr>
              <a:t>Our Credit Professionals</a:t>
            </a:r>
          </a:p>
        </p:txBody>
      </p:sp>
      <p:sp>
        <p:nvSpPr>
          <p:cNvPr id="816131" name="Rectangle 3"/>
          <p:cNvSpPr>
            <a:spLocks noGrp="1" noChangeArrowheads="1"/>
          </p:cNvSpPr>
          <p:nvPr>
            <p:ph type="body" idx="1"/>
          </p:nvPr>
        </p:nvSpPr>
        <p:spPr>
          <a:xfrm>
            <a:off x="457200" y="971550"/>
            <a:ext cx="8534400" cy="4038600"/>
          </a:xfrm>
        </p:spPr>
        <p:txBody>
          <a:bodyPr lIns="90488" tIns="44450" rIns="90488" bIns="44450"/>
          <a:lstStyle/>
          <a:p>
            <a:pPr eaLnBrk="1" hangingPunct="1">
              <a:buClr>
                <a:schemeClr val="tx2">
                  <a:lumMod val="75000"/>
                </a:schemeClr>
              </a:buClr>
              <a:buSzPct val="75000"/>
              <a:buFont typeface="Wingdings" pitchFamily="2" charset="2"/>
              <a:buChar char="q"/>
            </a:pPr>
            <a:r>
              <a:rPr lang="en-US" sz="4000" b="1" dirty="0" smtClean="0">
                <a:solidFill>
                  <a:srgbClr val="2F4EA7"/>
                </a:solidFill>
              </a:rPr>
              <a:t>Chris Rance</a:t>
            </a:r>
            <a:r>
              <a:rPr lang="en-US" sz="4000" dirty="0" smtClean="0">
                <a:solidFill>
                  <a:srgbClr val="2F4EA7"/>
                </a:solidFill>
              </a:rPr>
              <a:t>, </a:t>
            </a:r>
            <a:r>
              <a:rPr lang="en-US" sz="3000" dirty="0" smtClean="0">
                <a:solidFill>
                  <a:srgbClr val="2F4EA7"/>
                </a:solidFill>
              </a:rPr>
              <a:t>Credit Manager, </a:t>
            </a:r>
            <a:r>
              <a:rPr lang="en-US" sz="3000" dirty="0" err="1" smtClean="0">
                <a:solidFill>
                  <a:srgbClr val="2F4EA7"/>
                </a:solidFill>
              </a:rPr>
              <a:t>Korg</a:t>
            </a:r>
            <a:r>
              <a:rPr lang="en-US" sz="3000" dirty="0" smtClean="0">
                <a:solidFill>
                  <a:srgbClr val="2F4EA7"/>
                </a:solidFill>
              </a:rPr>
              <a:t> USA</a:t>
            </a:r>
          </a:p>
          <a:p>
            <a:pPr eaLnBrk="1" hangingPunct="1">
              <a:buClr>
                <a:schemeClr val="tx2">
                  <a:lumMod val="75000"/>
                </a:schemeClr>
              </a:buClr>
              <a:buSzPct val="75000"/>
              <a:buFont typeface="Wingdings" pitchFamily="2" charset="2"/>
              <a:buChar char="q"/>
            </a:pPr>
            <a:r>
              <a:rPr lang="en-US" sz="4000" b="1" dirty="0" smtClean="0">
                <a:solidFill>
                  <a:srgbClr val="2F4EA7"/>
                </a:solidFill>
              </a:rPr>
              <a:t>Joanie Barton</a:t>
            </a:r>
            <a:r>
              <a:rPr lang="en-US" sz="4000" dirty="0" smtClean="0">
                <a:solidFill>
                  <a:srgbClr val="2F4EA7"/>
                </a:solidFill>
              </a:rPr>
              <a:t>, </a:t>
            </a:r>
            <a:r>
              <a:rPr lang="en-US" sz="3000" dirty="0">
                <a:solidFill>
                  <a:srgbClr val="2F4EA7"/>
                </a:solidFill>
              </a:rPr>
              <a:t>Director of </a:t>
            </a:r>
            <a:r>
              <a:rPr lang="en-US" sz="3000" dirty="0" smtClean="0">
                <a:solidFill>
                  <a:srgbClr val="2F4EA7"/>
                </a:solidFill>
              </a:rPr>
              <a:t>CFS, Yamaha Corp</a:t>
            </a:r>
            <a:endParaRPr lang="en-US" sz="3000" dirty="0">
              <a:solidFill>
                <a:srgbClr val="2F4EA7"/>
              </a:solidFill>
            </a:endParaRPr>
          </a:p>
          <a:p>
            <a:pPr eaLnBrk="1" hangingPunct="1">
              <a:buClr>
                <a:schemeClr val="tx2">
                  <a:lumMod val="75000"/>
                </a:schemeClr>
              </a:buClr>
              <a:buSzPct val="75000"/>
              <a:buFont typeface="Wingdings" pitchFamily="2" charset="2"/>
              <a:buChar char="q"/>
            </a:pPr>
            <a:r>
              <a:rPr lang="en-US" sz="4000" b="1" dirty="0">
                <a:solidFill>
                  <a:srgbClr val="2F4EA7"/>
                </a:solidFill>
              </a:rPr>
              <a:t>Isabel </a:t>
            </a:r>
            <a:r>
              <a:rPr lang="en-US" sz="4000" b="1" dirty="0" err="1">
                <a:solidFill>
                  <a:srgbClr val="2F4EA7"/>
                </a:solidFill>
              </a:rPr>
              <a:t>Cuervo</a:t>
            </a:r>
            <a:r>
              <a:rPr lang="en-US" sz="4000" dirty="0" smtClean="0">
                <a:solidFill>
                  <a:srgbClr val="2F4EA7"/>
                </a:solidFill>
              </a:rPr>
              <a:t>, </a:t>
            </a:r>
            <a:r>
              <a:rPr lang="en-US" sz="3000" dirty="0">
                <a:solidFill>
                  <a:srgbClr val="2F4EA7"/>
                </a:solidFill>
              </a:rPr>
              <a:t>Credit </a:t>
            </a:r>
            <a:r>
              <a:rPr lang="en-US" sz="3000" dirty="0" smtClean="0">
                <a:solidFill>
                  <a:srgbClr val="2F4EA7"/>
                </a:solidFill>
              </a:rPr>
              <a:t>Manager,              Hoshino </a:t>
            </a:r>
            <a:r>
              <a:rPr lang="en-US" sz="3000" dirty="0">
                <a:solidFill>
                  <a:srgbClr val="2F4EA7"/>
                </a:solidFill>
              </a:rPr>
              <a:t>(Ibanez, Tama)</a:t>
            </a:r>
          </a:p>
          <a:p>
            <a:pPr eaLnBrk="1" hangingPunct="1">
              <a:buClr>
                <a:schemeClr val="tx2">
                  <a:lumMod val="75000"/>
                </a:schemeClr>
              </a:buClr>
              <a:buSzPct val="75000"/>
              <a:buFont typeface="Wingdings" pitchFamily="2" charset="2"/>
              <a:buChar char="q"/>
            </a:pPr>
            <a:r>
              <a:rPr lang="en-US" sz="4000" b="1" dirty="0" smtClean="0">
                <a:solidFill>
                  <a:srgbClr val="2F4EA7"/>
                </a:solidFill>
              </a:rPr>
              <a:t>Glenn Simmons</a:t>
            </a:r>
            <a:r>
              <a:rPr lang="en-US" sz="4000" dirty="0" smtClean="0">
                <a:solidFill>
                  <a:srgbClr val="2F4EA7"/>
                </a:solidFill>
              </a:rPr>
              <a:t>, </a:t>
            </a:r>
            <a:r>
              <a:rPr lang="en-US" sz="3000" dirty="0" smtClean="0">
                <a:solidFill>
                  <a:srgbClr val="2F4EA7"/>
                </a:solidFill>
              </a:rPr>
              <a:t>Corporate Credit </a:t>
            </a:r>
            <a:r>
              <a:rPr lang="en-US" sz="3000" dirty="0" smtClean="0">
                <a:solidFill>
                  <a:srgbClr val="2F4EA7"/>
                </a:solidFill>
              </a:rPr>
              <a:t>Manager,                  KHS America (Jupiter, </a:t>
            </a:r>
            <a:r>
              <a:rPr lang="en-US" sz="3000" dirty="0" err="1" smtClean="0">
                <a:solidFill>
                  <a:srgbClr val="2F4EA7"/>
                </a:solidFill>
              </a:rPr>
              <a:t>Mapex</a:t>
            </a:r>
            <a:r>
              <a:rPr lang="en-US" sz="3000" dirty="0" smtClean="0">
                <a:solidFill>
                  <a:srgbClr val="2F4EA7"/>
                </a:solidFill>
              </a:rPr>
              <a:t>)</a:t>
            </a:r>
            <a:endParaRPr lang="en-US" sz="3000" dirty="0">
              <a:solidFill>
                <a:srgbClr val="2F4EA7"/>
              </a:solidFill>
            </a:endParaRPr>
          </a:p>
        </p:txBody>
      </p:sp>
    </p:spTree>
    <p:extLst>
      <p:ext uri="{BB962C8B-B14F-4D97-AF65-F5344CB8AC3E}">
        <p14:creationId xmlns:p14="http://schemas.microsoft.com/office/powerpoint/2010/main" xmlns="" val="4138642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 calcmode="lin" valueType="num">
                                      <p:cBhvr additive="base">
                                        <p:cTn id="7" dur="500" fill="hold"/>
                                        <p:tgtEl>
                                          <p:spTgt spid="816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6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6131">
                                            <p:txEl>
                                              <p:pRg st="1" end="1"/>
                                            </p:txEl>
                                          </p:spTgt>
                                        </p:tgtEl>
                                        <p:attrNameLst>
                                          <p:attrName>style.visibility</p:attrName>
                                        </p:attrNameLst>
                                      </p:cBhvr>
                                      <p:to>
                                        <p:strVal val="visible"/>
                                      </p:to>
                                    </p:set>
                                    <p:anim calcmode="lin" valueType="num">
                                      <p:cBhvr additive="base">
                                        <p:cTn id="13" dur="500" fill="hold"/>
                                        <p:tgtEl>
                                          <p:spTgt spid="816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6131">
                                            <p:txEl>
                                              <p:pRg st="2" end="2"/>
                                            </p:txEl>
                                          </p:spTgt>
                                        </p:tgtEl>
                                        <p:attrNameLst>
                                          <p:attrName>style.visibility</p:attrName>
                                        </p:attrNameLst>
                                      </p:cBhvr>
                                      <p:to>
                                        <p:strVal val="visible"/>
                                      </p:to>
                                    </p:set>
                                    <p:anim calcmode="lin" valueType="num">
                                      <p:cBhvr additive="base">
                                        <p:cTn id="19" dur="500" fill="hold"/>
                                        <p:tgtEl>
                                          <p:spTgt spid="816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6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6131">
                                            <p:txEl>
                                              <p:pRg st="3" end="3"/>
                                            </p:txEl>
                                          </p:spTgt>
                                        </p:tgtEl>
                                        <p:attrNameLst>
                                          <p:attrName>style.visibility</p:attrName>
                                        </p:attrNameLst>
                                      </p:cBhvr>
                                      <p:to>
                                        <p:strVal val="visible"/>
                                      </p:to>
                                    </p:set>
                                    <p:anim calcmode="lin" valueType="num">
                                      <p:cBhvr additive="base">
                                        <p:cTn id="25" dur="500" fill="hold"/>
                                        <p:tgtEl>
                                          <p:spTgt spid="816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61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57150"/>
            <a:ext cx="6858000" cy="838200"/>
          </a:xfrm>
        </p:spPr>
        <p:txBody>
          <a:bodyPr lIns="90488" tIns="44450" rIns="90488" bIns="44450" anchor="b"/>
          <a:lstStyle/>
          <a:p>
            <a:pPr eaLnBrk="1" hangingPunct="1">
              <a:defRPr/>
            </a:pPr>
            <a:r>
              <a:rPr lang="en-US" b="1" dirty="0" smtClean="0">
                <a:solidFill>
                  <a:srgbClr val="FFFF00"/>
                </a:solidFill>
                <a:effectLst>
                  <a:outerShdw blurRad="38100" dist="38100" dir="2700000" algn="tl">
                    <a:srgbClr val="000000">
                      <a:alpha val="43137"/>
                    </a:srgbClr>
                  </a:outerShdw>
                </a:effectLst>
              </a:rPr>
              <a:t>	QUESTION #1:</a:t>
            </a:r>
          </a:p>
        </p:txBody>
      </p:sp>
      <p:sp>
        <p:nvSpPr>
          <p:cNvPr id="48132" name="Text Box 4"/>
          <p:cNvSpPr txBox="1">
            <a:spLocks noChangeArrowheads="1"/>
          </p:cNvSpPr>
          <p:nvPr/>
        </p:nvSpPr>
        <p:spPr bwMode="auto">
          <a:xfrm>
            <a:off x="304800" y="1047750"/>
            <a:ext cx="8686800" cy="3749675"/>
          </a:xfrm>
          <a:prstGeom prst="rect">
            <a:avLst/>
          </a:prstGeom>
          <a:noFill/>
          <a:ln w="9525">
            <a:noFill/>
            <a:miter lim="800000"/>
            <a:headEnd/>
            <a:tailEnd/>
          </a:ln>
          <a:effectLst/>
        </p:spPr>
        <p:txBody>
          <a:bodyPr>
            <a:spAutoFit/>
          </a:bodyPr>
          <a:lstStyle/>
          <a:p>
            <a:pPr defTabSz="914400">
              <a:buClr>
                <a:srgbClr val="254061"/>
              </a:buClr>
              <a:buSzPct val="130000"/>
              <a:buFont typeface="Arial" charset="0"/>
              <a:buNone/>
            </a:pPr>
            <a:r>
              <a:rPr lang="en-US" sz="4000" b="1" i="1">
                <a:solidFill>
                  <a:srgbClr val="376092"/>
                </a:solidFill>
                <a:effectLst>
                  <a:outerShdw blurRad="38100" dist="38100" dir="2700000" algn="tl">
                    <a:srgbClr val="C0C0C0"/>
                  </a:outerShdw>
                </a:effectLst>
                <a:latin typeface="Calibri" pitchFamily="34" charset="0"/>
              </a:rPr>
              <a:t>“What documents do you need (and how often do you need to get them) from your retail store dealers to give those dealers the best chance of getting credit, extended payment terms or increasing credit facilities?”</a:t>
            </a:r>
            <a:endParaRPr lang="en-US" sz="4000">
              <a:latin typeface="Calibri"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strVal val="#ppt_w*0.70"/>
                                          </p:val>
                                        </p:tav>
                                        <p:tav tm="100000">
                                          <p:val>
                                            <p:strVal val="#ppt_w"/>
                                          </p:val>
                                        </p:tav>
                                      </p:tavLst>
                                    </p:anim>
                                    <p:anim calcmode="lin" valueType="num">
                                      <p:cBhvr>
                                        <p:cTn id="8" dur="500" fill="hold"/>
                                        <p:tgtEl>
                                          <p:spTgt spid="48132"/>
                                        </p:tgtEl>
                                        <p:attrNameLst>
                                          <p:attrName>ppt_h</p:attrName>
                                        </p:attrNameLst>
                                      </p:cBhvr>
                                      <p:tavLst>
                                        <p:tav tm="0">
                                          <p:val>
                                            <p:strVal val="#ppt_h"/>
                                          </p:val>
                                        </p:tav>
                                        <p:tav tm="100000">
                                          <p:val>
                                            <p:strVal val="#ppt_h"/>
                                          </p:val>
                                        </p:tav>
                                      </p:tavLst>
                                    </p:anim>
                                    <p:animEffect transition="in" filter="fade">
                                      <p:cBhvr>
                                        <p:cTn id="9"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66800" y="57150"/>
            <a:ext cx="6858000" cy="838200"/>
          </a:xfrm>
          <a:prstGeom prst="rect">
            <a:avLst/>
          </a:prstGeom>
        </p:spPr>
        <p:txBody>
          <a:bodyPr lIns="90488" tIns="44450" rIns="90488" bIns="44450" anchor="b"/>
          <a:lstStyle/>
          <a:p>
            <a:pPr eaLnBrk="1" hangingPunct="1"/>
            <a:r>
              <a:rPr lang="en-US" b="1" smtClean="0">
                <a:solidFill>
                  <a:srgbClr val="FFFF00"/>
                </a:solidFill>
                <a:effectLst>
                  <a:outerShdw blurRad="38100" dist="38100" dir="2700000" algn="tl">
                    <a:srgbClr val="C0C0C0"/>
                  </a:outerShdw>
                </a:effectLst>
              </a:rPr>
              <a:t>	QUESTION #2:</a:t>
            </a:r>
          </a:p>
        </p:txBody>
      </p:sp>
      <p:sp>
        <p:nvSpPr>
          <p:cNvPr id="65539" name="Text Box 3"/>
          <p:cNvSpPr txBox="1">
            <a:spLocks noChangeArrowheads="1"/>
          </p:cNvSpPr>
          <p:nvPr/>
        </p:nvSpPr>
        <p:spPr bwMode="auto">
          <a:xfrm>
            <a:off x="457200" y="1047750"/>
            <a:ext cx="8382000" cy="3751263"/>
          </a:xfrm>
          <a:prstGeom prst="rect">
            <a:avLst/>
          </a:prstGeom>
          <a:noFill/>
          <a:ln w="9525">
            <a:noFill/>
            <a:miter lim="800000"/>
            <a:headEnd/>
            <a:tailEnd/>
          </a:ln>
          <a:effectLst/>
        </p:spPr>
        <p:txBody>
          <a:bodyPr>
            <a:spAutoFit/>
          </a:bodyPr>
          <a:lstStyle/>
          <a:p>
            <a:pPr>
              <a:buClr>
                <a:srgbClr val="254061"/>
              </a:buClr>
              <a:buSzPct val="130000"/>
              <a:buFont typeface="Arial" charset="0"/>
              <a:buNone/>
            </a:pPr>
            <a:r>
              <a:rPr lang="en-US" sz="4800" b="1" i="1">
                <a:solidFill>
                  <a:srgbClr val="376092"/>
                </a:solidFill>
                <a:effectLst>
                  <a:outerShdw blurRad="38100" dist="38100" dir="2700000" algn="tl">
                    <a:srgbClr val="C0C0C0"/>
                  </a:outerShdw>
                </a:effectLst>
                <a:latin typeface="Calibri" pitchFamily="34" charset="0"/>
              </a:rPr>
              <a:t>“If you had only 5 minutes to look at a music retailer’s financial statement, what are the key items you’d look for to extend them credit?”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p:cTn id="7" dur="500" fill="hold"/>
                                        <p:tgtEl>
                                          <p:spTgt spid="65539"/>
                                        </p:tgtEl>
                                        <p:attrNameLst>
                                          <p:attrName>ppt_w</p:attrName>
                                        </p:attrNameLst>
                                      </p:cBhvr>
                                      <p:tavLst>
                                        <p:tav tm="0">
                                          <p:val>
                                            <p:strVal val="#ppt_w*0.70"/>
                                          </p:val>
                                        </p:tav>
                                        <p:tav tm="100000">
                                          <p:val>
                                            <p:strVal val="#ppt_w"/>
                                          </p:val>
                                        </p:tav>
                                      </p:tavLst>
                                    </p:anim>
                                    <p:anim calcmode="lin" valueType="num">
                                      <p:cBhvr>
                                        <p:cTn id="8" dur="500" fill="hold"/>
                                        <p:tgtEl>
                                          <p:spTgt spid="65539"/>
                                        </p:tgtEl>
                                        <p:attrNameLst>
                                          <p:attrName>ppt_h</p:attrName>
                                        </p:attrNameLst>
                                      </p:cBhvr>
                                      <p:tavLst>
                                        <p:tav tm="0">
                                          <p:val>
                                            <p:strVal val="#ppt_h"/>
                                          </p:val>
                                        </p:tav>
                                        <p:tav tm="100000">
                                          <p:val>
                                            <p:strVal val="#ppt_h"/>
                                          </p:val>
                                        </p:tav>
                                      </p:tavLst>
                                    </p:anim>
                                    <p:animEffect transition="in" filter="fade">
                                      <p:cBhvr>
                                        <p:cTn id="9"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66800" y="57150"/>
            <a:ext cx="6858000" cy="838200"/>
          </a:xfrm>
          <a:prstGeom prst="rect">
            <a:avLst/>
          </a:prstGeom>
        </p:spPr>
        <p:txBody>
          <a:bodyPr lIns="90488" tIns="44450" rIns="90488" bIns="44450" anchor="b"/>
          <a:lstStyle/>
          <a:p>
            <a:pPr eaLnBrk="1" hangingPunct="1"/>
            <a:r>
              <a:rPr lang="en-US" b="1" smtClean="0">
                <a:solidFill>
                  <a:srgbClr val="FFFF00"/>
                </a:solidFill>
                <a:effectLst>
                  <a:outerShdw blurRad="38100" dist="38100" dir="2700000" algn="tl">
                    <a:srgbClr val="C0C0C0"/>
                  </a:outerShdw>
                </a:effectLst>
              </a:rPr>
              <a:t>	QUESTION #3:</a:t>
            </a:r>
          </a:p>
        </p:txBody>
      </p:sp>
      <p:sp>
        <p:nvSpPr>
          <p:cNvPr id="67587" name="Text Box 3"/>
          <p:cNvSpPr txBox="1">
            <a:spLocks noChangeArrowheads="1"/>
          </p:cNvSpPr>
          <p:nvPr/>
        </p:nvSpPr>
        <p:spPr bwMode="auto">
          <a:xfrm>
            <a:off x="457200" y="1504950"/>
            <a:ext cx="8686800" cy="2559050"/>
          </a:xfrm>
          <a:prstGeom prst="rect">
            <a:avLst/>
          </a:prstGeom>
          <a:noFill/>
          <a:ln w="9525">
            <a:noFill/>
            <a:miter lim="800000"/>
            <a:headEnd/>
            <a:tailEnd/>
          </a:ln>
          <a:effectLst/>
        </p:spPr>
        <p:txBody>
          <a:bodyPr>
            <a:spAutoFit/>
          </a:bodyPr>
          <a:lstStyle/>
          <a:p>
            <a:pPr>
              <a:buClr>
                <a:srgbClr val="254061"/>
              </a:buClr>
              <a:buSzPct val="130000"/>
              <a:buFont typeface="Arial" charset="0"/>
              <a:buNone/>
            </a:pPr>
            <a:r>
              <a:rPr lang="en-US" sz="5400" b="1" i="1">
                <a:solidFill>
                  <a:srgbClr val="376092"/>
                </a:solidFill>
                <a:effectLst>
                  <a:outerShdw blurRad="38100" dist="38100" dir="2700000" algn="tl">
                    <a:srgbClr val="C0C0C0"/>
                  </a:outerShdw>
                </a:effectLst>
                <a:latin typeface="Calibri" pitchFamily="34" charset="0"/>
              </a:rPr>
              <a:t>“In your opinion, what’s ultimately more important… profitability or cash flow?”</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p:cTn id="7" dur="500" fill="hold"/>
                                        <p:tgtEl>
                                          <p:spTgt spid="67587"/>
                                        </p:tgtEl>
                                        <p:attrNameLst>
                                          <p:attrName>ppt_w</p:attrName>
                                        </p:attrNameLst>
                                      </p:cBhvr>
                                      <p:tavLst>
                                        <p:tav tm="0">
                                          <p:val>
                                            <p:strVal val="#ppt_w*0.70"/>
                                          </p:val>
                                        </p:tav>
                                        <p:tav tm="100000">
                                          <p:val>
                                            <p:strVal val="#ppt_w"/>
                                          </p:val>
                                        </p:tav>
                                      </p:tavLst>
                                    </p:anim>
                                    <p:anim calcmode="lin" valueType="num">
                                      <p:cBhvr>
                                        <p:cTn id="8" dur="500" fill="hold"/>
                                        <p:tgtEl>
                                          <p:spTgt spid="67587"/>
                                        </p:tgtEl>
                                        <p:attrNameLst>
                                          <p:attrName>ppt_h</p:attrName>
                                        </p:attrNameLst>
                                      </p:cBhvr>
                                      <p:tavLst>
                                        <p:tav tm="0">
                                          <p:val>
                                            <p:strVal val="#ppt_h"/>
                                          </p:val>
                                        </p:tav>
                                        <p:tav tm="100000">
                                          <p:val>
                                            <p:strVal val="#ppt_h"/>
                                          </p:val>
                                        </p:tav>
                                      </p:tavLst>
                                    </p:anim>
                                    <p:animEffect transition="in" filter="fade">
                                      <p:cBhvr>
                                        <p:cTn id="9"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4" descr="https://encrypted-tbn2.gstatic.com/images?q=tbn:ANd9GcQXl_O1vCa1sl6KahPiW95rYv4jG-r9BPlb4ySwmzF1wZVFoNZh"/>
          <p:cNvPicPr>
            <a:picLocks noChangeAspect="1" noChangeArrowheads="1"/>
          </p:cNvPicPr>
          <p:nvPr/>
        </p:nvPicPr>
        <p:blipFill>
          <a:blip r:embed="rId3"/>
          <a:srcRect/>
          <a:stretch>
            <a:fillRect/>
          </a:stretch>
        </p:blipFill>
        <p:spPr bwMode="auto">
          <a:xfrm>
            <a:off x="3100388" y="1520825"/>
            <a:ext cx="3071812" cy="3519488"/>
          </a:xfrm>
          <a:prstGeom prst="rect">
            <a:avLst/>
          </a:prstGeom>
          <a:noFill/>
          <a:ln w="9525">
            <a:noFill/>
            <a:miter lim="800000"/>
            <a:headEnd/>
            <a:tailEnd/>
          </a:ln>
        </p:spPr>
      </p:pic>
      <p:sp>
        <p:nvSpPr>
          <p:cNvPr id="54276" name="Text Box 4"/>
          <p:cNvSpPr txBox="1">
            <a:spLocks noChangeArrowheads="1"/>
          </p:cNvSpPr>
          <p:nvPr/>
        </p:nvSpPr>
        <p:spPr bwMode="auto">
          <a:xfrm>
            <a:off x="2057400" y="819150"/>
            <a:ext cx="5410200" cy="701675"/>
          </a:xfrm>
          <a:prstGeom prst="rect">
            <a:avLst/>
          </a:prstGeom>
          <a:noFill/>
          <a:ln w="9525">
            <a:noFill/>
            <a:miter lim="800000"/>
            <a:headEnd/>
            <a:tailEnd/>
          </a:ln>
          <a:effectLst/>
        </p:spPr>
        <p:txBody>
          <a:bodyPr>
            <a:spAutoFit/>
          </a:bodyPr>
          <a:lstStyle/>
          <a:p>
            <a:pPr defTabSz="914400">
              <a:spcBef>
                <a:spcPct val="50000"/>
              </a:spcBef>
            </a:pPr>
            <a:r>
              <a:rPr lang="en-US" sz="4000" b="1" i="1">
                <a:solidFill>
                  <a:srgbClr val="376092"/>
                </a:solidFill>
                <a:effectLst>
                  <a:outerShdw blurRad="38100" dist="38100" dir="2700000" algn="tl">
                    <a:srgbClr val="C0C0C0"/>
                  </a:outerShdw>
                </a:effectLst>
                <a:latin typeface="Calibri" pitchFamily="34" charset="0"/>
              </a:rPr>
              <a:t>Questions for our panel?</a:t>
            </a: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209550"/>
            <a:ext cx="6096000" cy="609600"/>
          </a:xfrm>
        </p:spPr>
        <p:txBody>
          <a:bodyPr lIns="90488" tIns="44450" rIns="90488" bIns="44450" anchor="b"/>
          <a:lstStyle/>
          <a:p>
            <a:pPr eaLnBrk="1" hangingPunct="1">
              <a:defRPr/>
            </a:pPr>
            <a:r>
              <a:rPr lang="en-US" sz="4000" b="1" dirty="0" smtClean="0">
                <a:solidFill>
                  <a:srgbClr val="FFFF00"/>
                </a:solidFill>
                <a:effectLst>
                  <a:outerShdw blurRad="38100" dist="38100" dir="2700000" algn="tl">
                    <a:srgbClr val="000000">
                      <a:alpha val="43137"/>
                    </a:srgbClr>
                  </a:outerShdw>
                </a:effectLst>
              </a:rPr>
              <a:t>“Banking &amp; Financial Crisis”</a:t>
            </a:r>
          </a:p>
        </p:txBody>
      </p:sp>
      <p:graphicFrame>
        <p:nvGraphicFramePr>
          <p:cNvPr id="1026" name="Object 3"/>
          <p:cNvGraphicFramePr>
            <a:graphicFrameLocks noChangeAspect="1"/>
          </p:cNvGraphicFramePr>
          <p:nvPr/>
        </p:nvGraphicFramePr>
        <p:xfrm>
          <a:off x="838200" y="914400"/>
          <a:ext cx="7391400" cy="4095750"/>
        </p:xfrm>
        <a:graphic>
          <a:graphicData uri="http://schemas.openxmlformats.org/presentationml/2006/ole">
            <p:oleObj spid="_x0000_s1031" name="Bitmap Image" r:id="rId4" imgW="9171429" imgH="6857143" progId="PBrush">
              <p:embed/>
            </p:oleObj>
          </a:graphicData>
        </a:graphic>
      </p:graphicFrame>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7400" y="209550"/>
            <a:ext cx="5029200" cy="704850"/>
          </a:xfrm>
        </p:spPr>
        <p:txBody>
          <a:bodyPr lIns="90488" tIns="44450" rIns="90488" bIns="44450" anchor="b"/>
          <a:lstStyle/>
          <a:p>
            <a:pPr eaLnBrk="1" hangingPunct="1">
              <a:defRPr/>
            </a:pPr>
            <a:r>
              <a:rPr lang="en-US" b="1" dirty="0" smtClean="0">
                <a:solidFill>
                  <a:srgbClr val="FFFF00"/>
                </a:solidFill>
                <a:effectLst>
                  <a:outerShdw blurRad="38100" dist="38100" dir="2700000" algn="tl">
                    <a:srgbClr val="000000">
                      <a:alpha val="43137"/>
                    </a:srgbClr>
                  </a:outerShdw>
                </a:effectLst>
              </a:rPr>
              <a:t>How Did It All Start?</a:t>
            </a:r>
          </a:p>
        </p:txBody>
      </p:sp>
      <p:pic>
        <p:nvPicPr>
          <p:cNvPr id="803843" name="Picture 3" descr="9-11"/>
          <p:cNvPicPr>
            <a:picLocks noChangeAspect="1" noChangeArrowheads="1"/>
          </p:cNvPicPr>
          <p:nvPr/>
        </p:nvPicPr>
        <p:blipFill>
          <a:blip r:embed="rId3"/>
          <a:srcRect/>
          <a:stretch>
            <a:fillRect/>
          </a:stretch>
        </p:blipFill>
        <p:spPr bwMode="auto">
          <a:xfrm>
            <a:off x="457200" y="914400"/>
            <a:ext cx="4343400" cy="4114800"/>
          </a:xfrm>
          <a:prstGeom prst="rect">
            <a:avLst/>
          </a:prstGeom>
          <a:noFill/>
          <a:ln w="9525">
            <a:noFill/>
            <a:miter lim="800000"/>
            <a:headEnd/>
            <a:tailEnd/>
          </a:ln>
        </p:spPr>
      </p:pic>
      <p:pic>
        <p:nvPicPr>
          <p:cNvPr id="803844" name="Picture 4" descr="nammpic"/>
          <p:cNvPicPr>
            <a:picLocks noChangeAspect="1" noChangeArrowheads="1"/>
          </p:cNvPicPr>
          <p:nvPr/>
        </p:nvPicPr>
        <p:blipFill>
          <a:blip r:embed="rId4"/>
          <a:srcRect/>
          <a:stretch>
            <a:fillRect/>
          </a:stretch>
        </p:blipFill>
        <p:spPr bwMode="auto">
          <a:xfrm>
            <a:off x="4953000" y="914400"/>
            <a:ext cx="4114800" cy="41148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3843"/>
                                        </p:tgtEl>
                                        <p:attrNameLst>
                                          <p:attrName>style.visibility</p:attrName>
                                        </p:attrNameLst>
                                      </p:cBhvr>
                                      <p:to>
                                        <p:strVal val="visible"/>
                                      </p:to>
                                    </p:set>
                                    <p:animEffect transition="in" filter="fade">
                                      <p:cBhvr>
                                        <p:cTn id="7" dur="1000"/>
                                        <p:tgtEl>
                                          <p:spTgt spid="803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3844"/>
                                        </p:tgtEl>
                                        <p:attrNameLst>
                                          <p:attrName>style.visibility</p:attrName>
                                        </p:attrNameLst>
                                      </p:cBhvr>
                                      <p:to>
                                        <p:strVal val="visible"/>
                                      </p:to>
                                    </p:set>
                                    <p:animEffect transition="in" filter="fade">
                                      <p:cBhvr>
                                        <p:cTn id="12" dur="1000"/>
                                        <p:tgtEl>
                                          <p:spTgt spid="80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81400" y="95250"/>
            <a:ext cx="1981200" cy="876300"/>
          </a:xfrm>
        </p:spPr>
        <p:txBody>
          <a:bodyPr lIns="90488" tIns="44450" rIns="90488" bIns="44450" anchor="b"/>
          <a:lstStyle/>
          <a:p>
            <a:pPr eaLnBrk="1" hangingPunct="1">
              <a:defRPr/>
            </a:pPr>
            <a:r>
              <a:rPr lang="en-US" sz="5400" b="1" dirty="0" smtClean="0">
                <a:solidFill>
                  <a:srgbClr val="FFFF00"/>
                </a:solidFill>
                <a:effectLst>
                  <a:outerShdw blurRad="38100" dist="38100" dir="2700000" algn="tl">
                    <a:srgbClr val="000000">
                      <a:alpha val="43137"/>
                    </a:srgbClr>
                  </a:outerShdw>
                </a:effectLst>
              </a:rPr>
              <a:t>2007</a:t>
            </a:r>
          </a:p>
        </p:txBody>
      </p:sp>
      <p:sp>
        <p:nvSpPr>
          <p:cNvPr id="805891" name="Rectangle 3"/>
          <p:cNvSpPr>
            <a:spLocks noGrp="1" noChangeArrowheads="1"/>
          </p:cNvSpPr>
          <p:nvPr>
            <p:ph type="body" idx="1"/>
          </p:nvPr>
        </p:nvSpPr>
        <p:spPr>
          <a:xfrm>
            <a:off x="457200" y="857250"/>
            <a:ext cx="8229600" cy="4286250"/>
          </a:xfrm>
        </p:spPr>
        <p:txBody>
          <a:bodyPr lIns="90488" tIns="44450" rIns="90488" bIns="44450"/>
          <a:lstStyle/>
          <a:p>
            <a:pPr marL="495300" indent="-495300" eaLnBrk="1" hangingPunct="1">
              <a:lnSpc>
                <a:spcPct val="90000"/>
              </a:lnSpc>
              <a:buFontTx/>
              <a:buNone/>
            </a:pPr>
            <a:r>
              <a:rPr lang="en-US" sz="2200" b="1" smtClean="0">
                <a:solidFill>
                  <a:srgbClr val="FF0000"/>
                </a:solidFill>
              </a:rPr>
              <a:t>FEB</a:t>
            </a:r>
            <a:r>
              <a:rPr lang="en-US" sz="2200" smtClean="0">
                <a:solidFill>
                  <a:srgbClr val="FF0000"/>
                </a:solidFill>
              </a:rPr>
              <a:t>: HSBC (the world’s largest financial group) announces major losses from sub-prime mortgages</a:t>
            </a:r>
          </a:p>
          <a:p>
            <a:pPr marL="495300" indent="-495300" eaLnBrk="1" hangingPunct="1">
              <a:lnSpc>
                <a:spcPct val="90000"/>
              </a:lnSpc>
              <a:buFontTx/>
              <a:buNone/>
            </a:pPr>
            <a:r>
              <a:rPr lang="en-US" sz="2200" b="1" smtClean="0">
                <a:solidFill>
                  <a:srgbClr val="FF0000"/>
                </a:solidFill>
              </a:rPr>
              <a:t>JUNE</a:t>
            </a:r>
            <a:r>
              <a:rPr lang="en-US" sz="2200" smtClean="0">
                <a:solidFill>
                  <a:srgbClr val="FF0000"/>
                </a:solidFill>
              </a:rPr>
              <a:t>: Bear-Stearns hedge funds (with large holdings of subprime mortgages) report large losses and are forced to dump assets; trouble spreads to Merrill Lynch, JPMorgan Chase, Citigroup and Goldman Sachs who had loaned money to these funds</a:t>
            </a:r>
          </a:p>
          <a:p>
            <a:pPr marL="495300" indent="-495300" eaLnBrk="1" hangingPunct="1">
              <a:lnSpc>
                <a:spcPct val="90000"/>
              </a:lnSpc>
              <a:buFontTx/>
              <a:buNone/>
            </a:pPr>
            <a:r>
              <a:rPr lang="en-US" sz="2200" b="1" smtClean="0">
                <a:solidFill>
                  <a:srgbClr val="FF0000"/>
                </a:solidFill>
              </a:rPr>
              <a:t>AUGUST</a:t>
            </a:r>
            <a:r>
              <a:rPr lang="en-US" sz="2200" smtClean="0">
                <a:solidFill>
                  <a:srgbClr val="FF0000"/>
                </a:solidFill>
              </a:rPr>
              <a:t>: French bank BNP Paribas freezes withdrawals from three investment funds, starting a global panic</a:t>
            </a:r>
          </a:p>
          <a:p>
            <a:pPr marL="495300" indent="-495300" eaLnBrk="1" hangingPunct="1">
              <a:lnSpc>
                <a:spcPct val="90000"/>
              </a:lnSpc>
              <a:buFontTx/>
              <a:buNone/>
            </a:pPr>
            <a:r>
              <a:rPr lang="en-US" sz="2200" b="1" smtClean="0">
                <a:solidFill>
                  <a:srgbClr val="FF0000"/>
                </a:solidFill>
              </a:rPr>
              <a:t>SEPTEMBER</a:t>
            </a:r>
            <a:r>
              <a:rPr lang="en-US" sz="2200" smtClean="0">
                <a:solidFill>
                  <a:srgbClr val="FF0000"/>
                </a:solidFill>
              </a:rPr>
              <a:t>: U.K. bank Northern Rock incurs losses and asks  Bank of England for help; share prices fall as customers line up to withdraw their money</a:t>
            </a:r>
          </a:p>
          <a:p>
            <a:pPr marL="495300" indent="-495300" eaLnBrk="1" hangingPunct="1">
              <a:lnSpc>
                <a:spcPct val="90000"/>
              </a:lnSpc>
              <a:buFontTx/>
              <a:buNone/>
            </a:pPr>
            <a:r>
              <a:rPr lang="en-US" sz="2200" b="1" smtClean="0">
                <a:solidFill>
                  <a:srgbClr val="FF0000"/>
                </a:solidFill>
              </a:rPr>
              <a:t>OCTOBER</a:t>
            </a:r>
            <a:r>
              <a:rPr lang="en-US" sz="2200" smtClean="0">
                <a:solidFill>
                  <a:srgbClr val="FF0000"/>
                </a:solidFill>
              </a:rPr>
              <a:t>: Citigroup announces $7 billion in third quarter losses; Merrill Lynch reports $8 billion in losses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5891">
                                            <p:txEl>
                                              <p:pRg st="0" end="0"/>
                                            </p:txEl>
                                          </p:spTgt>
                                        </p:tgtEl>
                                        <p:attrNameLst>
                                          <p:attrName>style.visibility</p:attrName>
                                        </p:attrNameLst>
                                      </p:cBhvr>
                                      <p:to>
                                        <p:strVal val="visible"/>
                                      </p:to>
                                    </p:set>
                                    <p:animEffect transition="in" filter="fade">
                                      <p:cBhvr>
                                        <p:cTn id="7" dur="500"/>
                                        <p:tgtEl>
                                          <p:spTgt spid="80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805891">
                                            <p:txEl>
                                              <p:pRg st="0" end="0"/>
                                            </p:txEl>
                                          </p:spTgt>
                                        </p:tgtEl>
                                        <p:attrNameLst>
                                          <p:attrName>style.color</p:attrName>
                                        </p:attrNameLst>
                                      </p:cBhvr>
                                      <p:to>
                                        <a:schemeClr val="accent1"/>
                                      </p:to>
                                    </p:animClr>
                                  </p:childTnLst>
                                </p:cTn>
                              </p:par>
                              <p:par>
                                <p:cTn id="12" presetID="10" presetClass="entr" presetSubtype="0" fill="hold" grpId="0" nodeType="withEffect">
                                  <p:stCondLst>
                                    <p:cond delay="0"/>
                                  </p:stCondLst>
                                  <p:childTnLst>
                                    <p:set>
                                      <p:cBhvr>
                                        <p:cTn id="13" dur="1" fill="hold">
                                          <p:stCondLst>
                                            <p:cond delay="0"/>
                                          </p:stCondLst>
                                        </p:cTn>
                                        <p:tgtEl>
                                          <p:spTgt spid="805891">
                                            <p:txEl>
                                              <p:pRg st="1" end="1"/>
                                            </p:txEl>
                                          </p:spTgt>
                                        </p:tgtEl>
                                        <p:attrNameLst>
                                          <p:attrName>style.visibility</p:attrName>
                                        </p:attrNameLst>
                                      </p:cBhvr>
                                      <p:to>
                                        <p:strVal val="visible"/>
                                      </p:to>
                                    </p:set>
                                    <p:animEffect transition="in" filter="fade">
                                      <p:cBhvr>
                                        <p:cTn id="14" dur="500"/>
                                        <p:tgtEl>
                                          <p:spTgt spid="80589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805891">
                                            <p:txEl>
                                              <p:pRg st="1" end="1"/>
                                            </p:txEl>
                                          </p:spTgt>
                                        </p:tgtEl>
                                        <p:attrNameLst>
                                          <p:attrName>style.color</p:attrName>
                                        </p:attrNameLst>
                                      </p:cBhvr>
                                      <p:to>
                                        <a:schemeClr val="accent1"/>
                                      </p:to>
                                    </p:animClr>
                                  </p:childTnLst>
                                </p:cTn>
                              </p:par>
                              <p:par>
                                <p:cTn id="19" presetID="10" presetClass="entr" presetSubtype="0" fill="hold" grpId="0" nodeType="withEffect">
                                  <p:stCondLst>
                                    <p:cond delay="0"/>
                                  </p:stCondLst>
                                  <p:childTnLst>
                                    <p:set>
                                      <p:cBhvr>
                                        <p:cTn id="20" dur="1" fill="hold">
                                          <p:stCondLst>
                                            <p:cond delay="0"/>
                                          </p:stCondLst>
                                        </p:cTn>
                                        <p:tgtEl>
                                          <p:spTgt spid="805891">
                                            <p:txEl>
                                              <p:pRg st="2" end="2"/>
                                            </p:txEl>
                                          </p:spTgt>
                                        </p:tgtEl>
                                        <p:attrNameLst>
                                          <p:attrName>style.visibility</p:attrName>
                                        </p:attrNameLst>
                                      </p:cBhvr>
                                      <p:to>
                                        <p:strVal val="visible"/>
                                      </p:to>
                                    </p:set>
                                    <p:animEffect transition="in" filter="fade">
                                      <p:cBhvr>
                                        <p:cTn id="21" dur="500"/>
                                        <p:tgtEl>
                                          <p:spTgt spid="80589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nodeType="clickEffect">
                                  <p:stCondLst>
                                    <p:cond delay="0"/>
                                  </p:stCondLst>
                                  <p:childTnLst>
                                    <p:animClr clrSpc="rgb" dir="cw">
                                      <p:cBhvr override="childStyle">
                                        <p:cTn id="25" dur="500" fill="hold"/>
                                        <p:tgtEl>
                                          <p:spTgt spid="805891">
                                            <p:txEl>
                                              <p:pRg st="2" end="2"/>
                                            </p:txEl>
                                          </p:spTgt>
                                        </p:tgtEl>
                                        <p:attrNameLst>
                                          <p:attrName>style.color</p:attrName>
                                        </p:attrNameLst>
                                      </p:cBhvr>
                                      <p:to>
                                        <a:schemeClr val="accent1"/>
                                      </p:to>
                                    </p:animClr>
                                  </p:childTnLst>
                                </p:cTn>
                              </p:par>
                              <p:par>
                                <p:cTn id="26" presetID="10" presetClass="entr" presetSubtype="0" fill="hold" grpId="0" nodeType="withEffect">
                                  <p:stCondLst>
                                    <p:cond delay="0"/>
                                  </p:stCondLst>
                                  <p:childTnLst>
                                    <p:set>
                                      <p:cBhvr>
                                        <p:cTn id="27" dur="1" fill="hold">
                                          <p:stCondLst>
                                            <p:cond delay="0"/>
                                          </p:stCondLst>
                                        </p:cTn>
                                        <p:tgtEl>
                                          <p:spTgt spid="805891">
                                            <p:txEl>
                                              <p:pRg st="3" end="3"/>
                                            </p:txEl>
                                          </p:spTgt>
                                        </p:tgtEl>
                                        <p:attrNameLst>
                                          <p:attrName>style.visibility</p:attrName>
                                        </p:attrNameLst>
                                      </p:cBhvr>
                                      <p:to>
                                        <p:strVal val="visible"/>
                                      </p:to>
                                    </p:set>
                                    <p:animEffect transition="in" filter="fade">
                                      <p:cBhvr>
                                        <p:cTn id="28" dur="500"/>
                                        <p:tgtEl>
                                          <p:spTgt spid="80589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500" fill="hold"/>
                                        <p:tgtEl>
                                          <p:spTgt spid="805891">
                                            <p:txEl>
                                              <p:pRg st="3" end="3"/>
                                            </p:txEl>
                                          </p:spTgt>
                                        </p:tgtEl>
                                        <p:attrNameLst>
                                          <p:attrName>style.color</p:attrName>
                                        </p:attrNameLst>
                                      </p:cBhvr>
                                      <p:to>
                                        <a:schemeClr val="accent1"/>
                                      </p:to>
                                    </p:animClr>
                                  </p:childTnLst>
                                </p:cTn>
                              </p:par>
                              <p:par>
                                <p:cTn id="33" presetID="10" presetClass="entr" presetSubtype="0" fill="hold" grpId="0" nodeType="withEffect">
                                  <p:stCondLst>
                                    <p:cond delay="0"/>
                                  </p:stCondLst>
                                  <p:childTnLst>
                                    <p:set>
                                      <p:cBhvr>
                                        <p:cTn id="34" dur="1" fill="hold">
                                          <p:stCondLst>
                                            <p:cond delay="0"/>
                                          </p:stCondLst>
                                        </p:cTn>
                                        <p:tgtEl>
                                          <p:spTgt spid="805891">
                                            <p:txEl>
                                              <p:pRg st="4" end="4"/>
                                            </p:txEl>
                                          </p:spTgt>
                                        </p:tgtEl>
                                        <p:attrNameLst>
                                          <p:attrName>style.visibility</p:attrName>
                                        </p:attrNameLst>
                                      </p:cBhvr>
                                      <p:to>
                                        <p:strVal val="visible"/>
                                      </p:to>
                                    </p:set>
                                    <p:animEffect transition="in" filter="fade">
                                      <p:cBhvr>
                                        <p:cTn id="35" dur="500"/>
                                        <p:tgtEl>
                                          <p:spTgt spid="805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1"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581400" y="95250"/>
            <a:ext cx="1981200" cy="876300"/>
          </a:xfrm>
          <a:prstGeom prst="rect">
            <a:avLst/>
          </a:prstGeom>
        </p:spPr>
        <p:txBody>
          <a:bodyPr lIns="90488" tIns="44450" rIns="90488" bIns="44450" anchor="b"/>
          <a:lstStyle/>
          <a:p>
            <a:pPr eaLnBrk="1" hangingPunct="1"/>
            <a:r>
              <a:rPr lang="en-US" sz="5400" b="1" smtClean="0">
                <a:solidFill>
                  <a:srgbClr val="FFFF00"/>
                </a:solidFill>
                <a:effectLst>
                  <a:outerShdw blurRad="38100" dist="38100" dir="2700000" algn="tl">
                    <a:srgbClr val="C0C0C0"/>
                  </a:outerShdw>
                </a:effectLst>
              </a:rPr>
              <a:t>2008</a:t>
            </a:r>
          </a:p>
        </p:txBody>
      </p:sp>
      <p:sp>
        <p:nvSpPr>
          <p:cNvPr id="805891" name="Rectangle 3"/>
          <p:cNvSpPr>
            <a:spLocks noGrp="1" noChangeArrowheads="1"/>
          </p:cNvSpPr>
          <p:nvPr>
            <p:ph type="body" idx="4294967295"/>
          </p:nvPr>
        </p:nvSpPr>
        <p:spPr>
          <a:xfrm>
            <a:off x="228600" y="971550"/>
            <a:ext cx="8763000" cy="4171950"/>
          </a:xfrm>
        </p:spPr>
        <p:txBody>
          <a:bodyPr lIns="90488" tIns="44450" rIns="90488" bIns="44450"/>
          <a:lstStyle/>
          <a:p>
            <a:pPr marL="495300" indent="-495300" eaLnBrk="1" hangingPunct="1">
              <a:lnSpc>
                <a:spcPct val="80000"/>
              </a:lnSpc>
              <a:buFontTx/>
              <a:buNone/>
            </a:pPr>
            <a:r>
              <a:rPr lang="en-US" sz="2400" b="1" smtClean="0">
                <a:solidFill>
                  <a:srgbClr val="FF0000"/>
                </a:solidFill>
              </a:rPr>
              <a:t>JAN</a:t>
            </a:r>
            <a:r>
              <a:rPr lang="en-US" sz="2400" smtClean="0">
                <a:solidFill>
                  <a:srgbClr val="FF0000"/>
                </a:solidFill>
              </a:rPr>
              <a:t>: Merrill Lynch reports $12 billion in losses, Swiss bank UBS reports $14 billion in losses, Citigroup reports $18 billion in losses for the 4th quarter of 2007</a:t>
            </a:r>
          </a:p>
          <a:p>
            <a:pPr marL="495300" indent="-495300" eaLnBrk="1" hangingPunct="1">
              <a:lnSpc>
                <a:spcPct val="80000"/>
              </a:lnSpc>
              <a:buFontTx/>
              <a:buNone/>
            </a:pPr>
            <a:r>
              <a:rPr lang="en-US" sz="2400" b="1" smtClean="0">
                <a:solidFill>
                  <a:srgbClr val="FF0000"/>
                </a:solidFill>
              </a:rPr>
              <a:t>FEB</a:t>
            </a:r>
            <a:r>
              <a:rPr lang="en-US" sz="2400" smtClean="0">
                <a:solidFill>
                  <a:srgbClr val="FF0000"/>
                </a:solidFill>
              </a:rPr>
              <a:t>: U.K. bank Northern Rock is nationalized</a:t>
            </a:r>
          </a:p>
          <a:p>
            <a:pPr marL="495300" indent="-495300" eaLnBrk="1" hangingPunct="1">
              <a:lnSpc>
                <a:spcPct val="80000"/>
              </a:lnSpc>
              <a:buFontTx/>
              <a:buNone/>
            </a:pPr>
            <a:r>
              <a:rPr lang="en-US" sz="2400" b="1" smtClean="0">
                <a:solidFill>
                  <a:srgbClr val="FF0000"/>
                </a:solidFill>
              </a:rPr>
              <a:t>MARCH</a:t>
            </a:r>
            <a:r>
              <a:rPr lang="en-US" sz="2400" smtClean="0">
                <a:solidFill>
                  <a:srgbClr val="FF0000"/>
                </a:solidFill>
              </a:rPr>
              <a:t>: Carlyle Capital fails; Bear Stearns, 5th largest investment bank, fails; taken over by JPMorgan</a:t>
            </a:r>
          </a:p>
          <a:p>
            <a:pPr marL="495300" indent="-495300" eaLnBrk="1" hangingPunct="1">
              <a:lnSpc>
                <a:spcPct val="80000"/>
              </a:lnSpc>
              <a:buFontTx/>
              <a:buNone/>
            </a:pPr>
            <a:r>
              <a:rPr lang="en-US" sz="2400" b="1" smtClean="0">
                <a:solidFill>
                  <a:srgbClr val="FF0000"/>
                </a:solidFill>
              </a:rPr>
              <a:t>APRIL</a:t>
            </a:r>
            <a:r>
              <a:rPr lang="en-US" sz="2400" smtClean="0">
                <a:solidFill>
                  <a:srgbClr val="FF0000"/>
                </a:solidFill>
              </a:rPr>
              <a:t>: German Deutsche Bank loses $4 billion for 1st quarter; Wachovia reports huge losses for same qtr</a:t>
            </a:r>
          </a:p>
          <a:p>
            <a:pPr marL="495300" indent="-495300" eaLnBrk="1" hangingPunct="1">
              <a:lnSpc>
                <a:spcPct val="80000"/>
              </a:lnSpc>
              <a:buFontTx/>
              <a:buNone/>
            </a:pPr>
            <a:r>
              <a:rPr lang="en-US" sz="2400" b="1" smtClean="0">
                <a:solidFill>
                  <a:srgbClr val="FF0000"/>
                </a:solidFill>
              </a:rPr>
              <a:t>MAY</a:t>
            </a:r>
            <a:r>
              <a:rPr lang="en-US" sz="2400" smtClean="0">
                <a:solidFill>
                  <a:srgbClr val="FF0000"/>
                </a:solidFill>
              </a:rPr>
              <a:t>: HSBC writes off $3 billion in sub-prime mortgages</a:t>
            </a:r>
          </a:p>
          <a:p>
            <a:pPr marL="495300" indent="-495300" eaLnBrk="1" hangingPunct="1">
              <a:lnSpc>
                <a:spcPct val="80000"/>
              </a:lnSpc>
              <a:buFontTx/>
              <a:buNone/>
            </a:pPr>
            <a:r>
              <a:rPr lang="en-US" sz="2400" b="1" smtClean="0">
                <a:solidFill>
                  <a:srgbClr val="FF0000"/>
                </a:solidFill>
              </a:rPr>
              <a:t>JULY</a:t>
            </a:r>
            <a:r>
              <a:rPr lang="en-US" sz="2400" smtClean="0">
                <a:solidFill>
                  <a:srgbClr val="FF0000"/>
                </a:solidFill>
              </a:rPr>
              <a:t>: Washington Mutual reports $3 billion loss for 2nd quarter</a:t>
            </a:r>
          </a:p>
          <a:p>
            <a:pPr marL="495300" indent="-495300" eaLnBrk="1" hangingPunct="1">
              <a:lnSpc>
                <a:spcPct val="80000"/>
              </a:lnSpc>
              <a:buFontTx/>
              <a:buNone/>
            </a:pPr>
            <a:r>
              <a:rPr lang="en-US" sz="2400" b="1" smtClean="0">
                <a:solidFill>
                  <a:srgbClr val="FF0000"/>
                </a:solidFill>
              </a:rPr>
              <a:t>SEPTEMBER</a:t>
            </a:r>
            <a:r>
              <a:rPr lang="en-US" sz="2400" smtClean="0">
                <a:solidFill>
                  <a:srgbClr val="FF0000"/>
                </a:solidFill>
              </a:rPr>
              <a:t>: Fannie Mae &amp; Freddie Mac seized by the U.S. Treasury, and placed into "conservatorship”</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5891">
                                            <p:txEl>
                                              <p:pRg st="0" end="0"/>
                                            </p:txEl>
                                          </p:spTgt>
                                        </p:tgtEl>
                                        <p:attrNameLst>
                                          <p:attrName>style.visibility</p:attrName>
                                        </p:attrNameLst>
                                      </p:cBhvr>
                                      <p:to>
                                        <p:strVal val="visible"/>
                                      </p:to>
                                    </p:set>
                                    <p:animEffect transition="in" filter="fade">
                                      <p:cBhvr>
                                        <p:cTn id="7" dur="500"/>
                                        <p:tgtEl>
                                          <p:spTgt spid="80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805891">
                                            <p:txEl>
                                              <p:pRg st="0" end="0"/>
                                            </p:txEl>
                                          </p:spTgt>
                                        </p:tgtEl>
                                        <p:attrNameLst>
                                          <p:attrName>style.color</p:attrName>
                                        </p:attrNameLst>
                                      </p:cBhvr>
                                      <p:to>
                                        <a:schemeClr val="accent1"/>
                                      </p:to>
                                    </p:animClr>
                                  </p:childTnLst>
                                </p:cTn>
                              </p:par>
                              <p:par>
                                <p:cTn id="12" presetID="10" presetClass="entr" presetSubtype="0" fill="hold" grpId="0" nodeType="withEffect">
                                  <p:stCondLst>
                                    <p:cond delay="0"/>
                                  </p:stCondLst>
                                  <p:childTnLst>
                                    <p:set>
                                      <p:cBhvr>
                                        <p:cTn id="13" dur="1" fill="hold">
                                          <p:stCondLst>
                                            <p:cond delay="0"/>
                                          </p:stCondLst>
                                        </p:cTn>
                                        <p:tgtEl>
                                          <p:spTgt spid="805891">
                                            <p:txEl>
                                              <p:pRg st="1" end="1"/>
                                            </p:txEl>
                                          </p:spTgt>
                                        </p:tgtEl>
                                        <p:attrNameLst>
                                          <p:attrName>style.visibility</p:attrName>
                                        </p:attrNameLst>
                                      </p:cBhvr>
                                      <p:to>
                                        <p:strVal val="visible"/>
                                      </p:to>
                                    </p:set>
                                    <p:animEffect transition="in" filter="fade">
                                      <p:cBhvr>
                                        <p:cTn id="14" dur="500"/>
                                        <p:tgtEl>
                                          <p:spTgt spid="80589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805891">
                                            <p:txEl>
                                              <p:pRg st="1" end="1"/>
                                            </p:txEl>
                                          </p:spTgt>
                                        </p:tgtEl>
                                        <p:attrNameLst>
                                          <p:attrName>style.color</p:attrName>
                                        </p:attrNameLst>
                                      </p:cBhvr>
                                      <p:to>
                                        <a:schemeClr val="accent1"/>
                                      </p:to>
                                    </p:animClr>
                                  </p:childTnLst>
                                </p:cTn>
                              </p:par>
                              <p:par>
                                <p:cTn id="19" presetID="10" presetClass="entr" presetSubtype="0" fill="hold" grpId="0" nodeType="withEffect">
                                  <p:stCondLst>
                                    <p:cond delay="0"/>
                                  </p:stCondLst>
                                  <p:childTnLst>
                                    <p:set>
                                      <p:cBhvr>
                                        <p:cTn id="20" dur="1" fill="hold">
                                          <p:stCondLst>
                                            <p:cond delay="0"/>
                                          </p:stCondLst>
                                        </p:cTn>
                                        <p:tgtEl>
                                          <p:spTgt spid="805891">
                                            <p:txEl>
                                              <p:pRg st="2" end="2"/>
                                            </p:txEl>
                                          </p:spTgt>
                                        </p:tgtEl>
                                        <p:attrNameLst>
                                          <p:attrName>style.visibility</p:attrName>
                                        </p:attrNameLst>
                                      </p:cBhvr>
                                      <p:to>
                                        <p:strVal val="visible"/>
                                      </p:to>
                                    </p:set>
                                    <p:animEffect transition="in" filter="fade">
                                      <p:cBhvr>
                                        <p:cTn id="21" dur="500"/>
                                        <p:tgtEl>
                                          <p:spTgt spid="80589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nodeType="clickEffect">
                                  <p:stCondLst>
                                    <p:cond delay="0"/>
                                  </p:stCondLst>
                                  <p:childTnLst>
                                    <p:animClr clrSpc="rgb" dir="cw">
                                      <p:cBhvr override="childStyle">
                                        <p:cTn id="25" dur="500" fill="hold"/>
                                        <p:tgtEl>
                                          <p:spTgt spid="805891">
                                            <p:txEl>
                                              <p:pRg st="2" end="2"/>
                                            </p:txEl>
                                          </p:spTgt>
                                        </p:tgtEl>
                                        <p:attrNameLst>
                                          <p:attrName>style.color</p:attrName>
                                        </p:attrNameLst>
                                      </p:cBhvr>
                                      <p:to>
                                        <a:schemeClr val="accent1"/>
                                      </p:to>
                                    </p:animClr>
                                  </p:childTnLst>
                                </p:cTn>
                              </p:par>
                              <p:par>
                                <p:cTn id="26" presetID="10" presetClass="entr" presetSubtype="0" fill="hold" grpId="0" nodeType="withEffect">
                                  <p:stCondLst>
                                    <p:cond delay="0"/>
                                  </p:stCondLst>
                                  <p:childTnLst>
                                    <p:set>
                                      <p:cBhvr>
                                        <p:cTn id="27" dur="1" fill="hold">
                                          <p:stCondLst>
                                            <p:cond delay="0"/>
                                          </p:stCondLst>
                                        </p:cTn>
                                        <p:tgtEl>
                                          <p:spTgt spid="805891">
                                            <p:txEl>
                                              <p:pRg st="3" end="3"/>
                                            </p:txEl>
                                          </p:spTgt>
                                        </p:tgtEl>
                                        <p:attrNameLst>
                                          <p:attrName>style.visibility</p:attrName>
                                        </p:attrNameLst>
                                      </p:cBhvr>
                                      <p:to>
                                        <p:strVal val="visible"/>
                                      </p:to>
                                    </p:set>
                                    <p:animEffect transition="in" filter="fade">
                                      <p:cBhvr>
                                        <p:cTn id="28" dur="500"/>
                                        <p:tgtEl>
                                          <p:spTgt spid="80589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500" fill="hold"/>
                                        <p:tgtEl>
                                          <p:spTgt spid="805891">
                                            <p:txEl>
                                              <p:pRg st="3" end="3"/>
                                            </p:txEl>
                                          </p:spTgt>
                                        </p:tgtEl>
                                        <p:attrNameLst>
                                          <p:attrName>style.color</p:attrName>
                                        </p:attrNameLst>
                                      </p:cBhvr>
                                      <p:to>
                                        <a:schemeClr val="accent1"/>
                                      </p:to>
                                    </p:animClr>
                                  </p:childTnLst>
                                </p:cTn>
                              </p:par>
                              <p:par>
                                <p:cTn id="33" presetID="10" presetClass="entr" presetSubtype="0" fill="hold" grpId="0" nodeType="withEffect">
                                  <p:stCondLst>
                                    <p:cond delay="0"/>
                                  </p:stCondLst>
                                  <p:childTnLst>
                                    <p:set>
                                      <p:cBhvr>
                                        <p:cTn id="34" dur="1" fill="hold">
                                          <p:stCondLst>
                                            <p:cond delay="0"/>
                                          </p:stCondLst>
                                        </p:cTn>
                                        <p:tgtEl>
                                          <p:spTgt spid="805891">
                                            <p:txEl>
                                              <p:pRg st="4" end="4"/>
                                            </p:txEl>
                                          </p:spTgt>
                                        </p:tgtEl>
                                        <p:attrNameLst>
                                          <p:attrName>style.visibility</p:attrName>
                                        </p:attrNameLst>
                                      </p:cBhvr>
                                      <p:to>
                                        <p:strVal val="visible"/>
                                      </p:to>
                                    </p:set>
                                    <p:animEffect transition="in" filter="fade">
                                      <p:cBhvr>
                                        <p:cTn id="35" dur="500"/>
                                        <p:tgtEl>
                                          <p:spTgt spid="80589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nodeType="clickEffect">
                                  <p:stCondLst>
                                    <p:cond delay="0"/>
                                  </p:stCondLst>
                                  <p:childTnLst>
                                    <p:animClr clrSpc="rgb" dir="cw">
                                      <p:cBhvr override="childStyle">
                                        <p:cTn id="39" dur="500" fill="hold"/>
                                        <p:tgtEl>
                                          <p:spTgt spid="805891">
                                            <p:txEl>
                                              <p:pRg st="4" end="4"/>
                                            </p:txEl>
                                          </p:spTgt>
                                        </p:tgtEl>
                                        <p:attrNameLst>
                                          <p:attrName>style.color</p:attrName>
                                        </p:attrNameLst>
                                      </p:cBhvr>
                                      <p:to>
                                        <a:schemeClr val="accent1"/>
                                      </p:to>
                                    </p:animClr>
                                  </p:childTnLst>
                                </p:cTn>
                              </p:par>
                              <p:par>
                                <p:cTn id="40" presetID="10" presetClass="entr" presetSubtype="0" fill="hold" grpId="0" nodeType="withEffect">
                                  <p:stCondLst>
                                    <p:cond delay="0"/>
                                  </p:stCondLst>
                                  <p:childTnLst>
                                    <p:set>
                                      <p:cBhvr>
                                        <p:cTn id="41" dur="1" fill="hold">
                                          <p:stCondLst>
                                            <p:cond delay="0"/>
                                          </p:stCondLst>
                                        </p:cTn>
                                        <p:tgtEl>
                                          <p:spTgt spid="805891">
                                            <p:txEl>
                                              <p:pRg st="5" end="5"/>
                                            </p:txEl>
                                          </p:spTgt>
                                        </p:tgtEl>
                                        <p:attrNameLst>
                                          <p:attrName>style.visibility</p:attrName>
                                        </p:attrNameLst>
                                      </p:cBhvr>
                                      <p:to>
                                        <p:strVal val="visible"/>
                                      </p:to>
                                    </p:set>
                                    <p:animEffect transition="in" filter="fade">
                                      <p:cBhvr>
                                        <p:cTn id="42" dur="500"/>
                                        <p:tgtEl>
                                          <p:spTgt spid="80589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805891">
                                            <p:txEl>
                                              <p:pRg st="5" end="5"/>
                                            </p:txEl>
                                          </p:spTgt>
                                        </p:tgtEl>
                                        <p:attrNameLst>
                                          <p:attrName>style.color</p:attrName>
                                        </p:attrNameLst>
                                      </p:cBhvr>
                                      <p:to>
                                        <a:schemeClr val="accent1"/>
                                      </p:to>
                                    </p:animClr>
                                  </p:childTnLst>
                                </p:cTn>
                              </p:par>
                              <p:par>
                                <p:cTn id="47" presetID="10" presetClass="entr" presetSubtype="0" fill="hold" grpId="0" nodeType="withEffect">
                                  <p:stCondLst>
                                    <p:cond delay="0"/>
                                  </p:stCondLst>
                                  <p:childTnLst>
                                    <p:set>
                                      <p:cBhvr>
                                        <p:cTn id="48" dur="1" fill="hold">
                                          <p:stCondLst>
                                            <p:cond delay="0"/>
                                          </p:stCondLst>
                                        </p:cTn>
                                        <p:tgtEl>
                                          <p:spTgt spid="805891">
                                            <p:txEl>
                                              <p:pRg st="6" end="6"/>
                                            </p:txEl>
                                          </p:spTgt>
                                        </p:tgtEl>
                                        <p:attrNameLst>
                                          <p:attrName>style.visibility</p:attrName>
                                        </p:attrNameLst>
                                      </p:cBhvr>
                                      <p:to>
                                        <p:strVal val="visible"/>
                                      </p:to>
                                    </p:set>
                                    <p:animEffect transition="in" filter="fade">
                                      <p:cBhvr>
                                        <p:cTn id="49" dur="500"/>
                                        <p:tgtEl>
                                          <p:spTgt spid="805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1"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209550"/>
            <a:ext cx="5867400" cy="571500"/>
          </a:xfrm>
        </p:spPr>
        <p:txBody>
          <a:bodyPr lIns="90488" tIns="44450" rIns="90488" bIns="44450" anchor="b"/>
          <a:lstStyle/>
          <a:p>
            <a:pPr eaLnBrk="1" hangingPunct="1">
              <a:defRPr/>
            </a:pPr>
            <a:r>
              <a:rPr lang="en-US" sz="4000" b="1" dirty="0" smtClean="0">
                <a:solidFill>
                  <a:srgbClr val="FFFF00"/>
                </a:solidFill>
                <a:effectLst>
                  <a:outerShdw blurRad="38100" dist="38100" dir="2700000" algn="tl">
                    <a:srgbClr val="000000">
                      <a:alpha val="43137"/>
                    </a:srgbClr>
                  </a:outerShdw>
                </a:effectLst>
              </a:rPr>
              <a:t>The last 4 months of 2008</a:t>
            </a:r>
          </a:p>
        </p:txBody>
      </p:sp>
      <p:sp>
        <p:nvSpPr>
          <p:cNvPr id="809987" name="Rectangle 3"/>
          <p:cNvSpPr>
            <a:spLocks noGrp="1" noChangeArrowheads="1"/>
          </p:cNvSpPr>
          <p:nvPr>
            <p:ph type="body" idx="1"/>
          </p:nvPr>
        </p:nvSpPr>
        <p:spPr>
          <a:xfrm>
            <a:off x="304800" y="895350"/>
            <a:ext cx="8610600" cy="4038600"/>
          </a:xfrm>
        </p:spPr>
        <p:txBody>
          <a:bodyPr lIns="90488" tIns="44450" rIns="90488" bIns="44450"/>
          <a:lstStyle/>
          <a:p>
            <a:pPr marL="495300" indent="-495300" eaLnBrk="1" hangingPunct="1">
              <a:lnSpc>
                <a:spcPct val="90000"/>
              </a:lnSpc>
              <a:buFontTx/>
              <a:buNone/>
            </a:pPr>
            <a:r>
              <a:rPr lang="en-US" sz="2300" b="1" smtClean="0">
                <a:solidFill>
                  <a:srgbClr val="FF0000"/>
                </a:solidFill>
              </a:rPr>
              <a:t>SEPTEMBER</a:t>
            </a:r>
            <a:r>
              <a:rPr lang="en-US" sz="2300" smtClean="0">
                <a:solidFill>
                  <a:srgbClr val="FF0000"/>
                </a:solidFill>
              </a:rPr>
              <a:t>: Lehman Bros. files for bankruptcy and stock markets plummet; Central banks inject billions into money markets; Bank of America buys Merrill Lynch; U.S. Federal Reserve bails out AIG, the world's biggest insurer; Halifax Bank of Scotland merges with Lloyds in an emergency rescue plan; WaMu, the largest thrift, fails and is sold to JP Morgan</a:t>
            </a:r>
          </a:p>
          <a:p>
            <a:pPr marL="495300" indent="-495300" eaLnBrk="1" hangingPunct="1">
              <a:lnSpc>
                <a:spcPct val="90000"/>
              </a:lnSpc>
              <a:buFontTx/>
              <a:buNone/>
            </a:pPr>
            <a:r>
              <a:rPr lang="en-US" sz="2300" b="1" smtClean="0">
                <a:solidFill>
                  <a:srgbClr val="FF0000"/>
                </a:solidFill>
              </a:rPr>
              <a:t>OCTOBER</a:t>
            </a:r>
            <a:r>
              <a:rPr lang="en-US" sz="2300" smtClean="0">
                <a:solidFill>
                  <a:srgbClr val="FF0000"/>
                </a:solidFill>
              </a:rPr>
              <a:t>: Congress passes $700 billion bail-out; EU leaders meet in Paris for emergency summit to discuss financial crisis; Bank of America reports a 68% profit drop and sells stock to raise $10 billion; two major Icelandic banks are nationalized while they freeze UK customers' accounts; Wells Fargo takes over Wachovia; Swiss government coughs up $59 billion to bail out UBS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987">
                                            <p:txEl>
                                              <p:pRg st="0" end="0"/>
                                            </p:txEl>
                                          </p:spTgt>
                                        </p:tgtEl>
                                        <p:attrNameLst>
                                          <p:attrName>style.visibility</p:attrName>
                                        </p:attrNameLst>
                                      </p:cBhvr>
                                      <p:to>
                                        <p:strVal val="visible"/>
                                      </p:to>
                                    </p:set>
                                    <p:anim calcmode="lin" valueType="num">
                                      <p:cBhvr additive="base">
                                        <p:cTn id="7" dur="500" fill="hold"/>
                                        <p:tgtEl>
                                          <p:spTgt spid="809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mph" presetSubtype="2" fill="hold" nodeType="clickEffect">
                                  <p:stCondLst>
                                    <p:cond delay="0"/>
                                  </p:stCondLst>
                                  <p:childTnLst>
                                    <p:animClr clrSpc="rgb" dir="cw">
                                      <p:cBhvr override="childStyle">
                                        <p:cTn id="12" dur="500" fill="hold"/>
                                        <p:tgtEl>
                                          <p:spTgt spid="809987">
                                            <p:txEl>
                                              <p:pRg st="0" end="0"/>
                                            </p:txEl>
                                          </p:spTgt>
                                        </p:tgtEl>
                                        <p:attrNameLst>
                                          <p:attrName>style.color</p:attrName>
                                        </p:attrNameLst>
                                      </p:cBhvr>
                                      <p:to>
                                        <a:schemeClr val="accent1"/>
                                      </p:to>
                                    </p:animClr>
                                  </p:childTnLst>
                                </p:cTn>
                              </p:par>
                              <p:par>
                                <p:cTn id="13" presetID="2" presetClass="entr" presetSubtype="2" fill="hold" grpId="0" nodeType="withEffect">
                                  <p:stCondLst>
                                    <p:cond delay="0"/>
                                  </p:stCondLst>
                                  <p:childTnLst>
                                    <p:set>
                                      <p:cBhvr>
                                        <p:cTn id="14" dur="1" fill="hold">
                                          <p:stCondLst>
                                            <p:cond delay="0"/>
                                          </p:stCondLst>
                                        </p:cTn>
                                        <p:tgtEl>
                                          <p:spTgt spid="809987">
                                            <p:txEl>
                                              <p:pRg st="1" end="1"/>
                                            </p:txEl>
                                          </p:spTgt>
                                        </p:tgtEl>
                                        <p:attrNameLst>
                                          <p:attrName>style.visibility</p:attrName>
                                        </p:attrNameLst>
                                      </p:cBhvr>
                                      <p:to>
                                        <p:strVal val="visible"/>
                                      </p:to>
                                    </p:set>
                                    <p:anim calcmode="lin" valueType="num">
                                      <p:cBhvr additive="base">
                                        <p:cTn id="15" dur="500" fill="hold"/>
                                        <p:tgtEl>
                                          <p:spTgt spid="80998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09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7"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2034" name="Rectangle 2"/>
          <p:cNvSpPr>
            <a:spLocks noGrp="1" noChangeArrowheads="1"/>
          </p:cNvSpPr>
          <p:nvPr>
            <p:ph type="body" idx="1"/>
          </p:nvPr>
        </p:nvSpPr>
        <p:spPr>
          <a:xfrm>
            <a:off x="152400" y="914400"/>
            <a:ext cx="8610600" cy="4229100"/>
          </a:xfrm>
        </p:spPr>
        <p:txBody>
          <a:bodyPr lIns="90488" tIns="44450" rIns="90488" bIns="44450"/>
          <a:lstStyle/>
          <a:p>
            <a:pPr marL="495300" indent="-495300" eaLnBrk="1" hangingPunct="1">
              <a:buFontTx/>
              <a:buNone/>
            </a:pPr>
            <a:r>
              <a:rPr lang="en-US" sz="2400" b="1" smtClean="0">
                <a:solidFill>
                  <a:srgbClr val="FF0000"/>
                </a:solidFill>
              </a:rPr>
              <a:t>NOVEMBER</a:t>
            </a:r>
            <a:r>
              <a:rPr lang="en-US" sz="2400" smtClean="0">
                <a:solidFill>
                  <a:srgbClr val="FF0000"/>
                </a:solidFill>
              </a:rPr>
              <a:t>: Bank of England cuts interest rates to 3%, the lowest in more than half a century; Germany says its economy (Europe's largest) is now officially in a recession, followed by Japan with France close behind; U.S. Govt announces a rescue package for Citigroup; Detroit’s “Big 3” auto makers travel to Washington to plead for a government bail-out</a:t>
            </a:r>
          </a:p>
          <a:p>
            <a:pPr marL="495300" indent="-495300" eaLnBrk="1" hangingPunct="1">
              <a:buFontTx/>
              <a:buNone/>
            </a:pPr>
            <a:r>
              <a:rPr lang="en-US" sz="2400" b="1" smtClean="0">
                <a:solidFill>
                  <a:srgbClr val="FF0000"/>
                </a:solidFill>
              </a:rPr>
              <a:t>DECEMBER</a:t>
            </a:r>
            <a:r>
              <a:rPr lang="en-US" sz="2400" smtClean="0">
                <a:solidFill>
                  <a:srgbClr val="FF0000"/>
                </a:solidFill>
              </a:rPr>
              <a:t>: Stock market continues to be erratic; former NASDAQ exec, Bernie Madoff, steals $50 billion from investors; </a:t>
            </a:r>
            <a:r>
              <a:rPr lang="en-US" sz="2400" b="1" smtClean="0">
                <a:solidFill>
                  <a:srgbClr val="FF0000"/>
                </a:solidFill>
              </a:rPr>
              <a:t>U.S. retailers try to attract holiday shoppers by slashing prices to keep product moving – to no avail; the worst holiday season is over 20 years</a:t>
            </a:r>
          </a:p>
        </p:txBody>
      </p:sp>
      <p:sp>
        <p:nvSpPr>
          <p:cNvPr id="9219" name="Rectangle 3"/>
          <p:cNvSpPr>
            <a:spLocks noChangeArrowheads="1"/>
          </p:cNvSpPr>
          <p:nvPr/>
        </p:nvSpPr>
        <p:spPr bwMode="auto">
          <a:xfrm>
            <a:off x="1066800" y="209550"/>
            <a:ext cx="6705600" cy="571500"/>
          </a:xfrm>
          <a:prstGeom prst="rect">
            <a:avLst/>
          </a:prstGeom>
          <a:noFill/>
          <a:ln w="12700">
            <a:noFill/>
            <a:miter lim="800000"/>
            <a:headEnd/>
            <a:tailEnd/>
          </a:ln>
          <a:effectLst/>
        </p:spPr>
        <p:txBody>
          <a:bodyPr lIns="90488" tIns="44450" rIns="90488" bIns="44450" anchor="b"/>
          <a:lstStyle/>
          <a:p>
            <a:pPr algn="ctr">
              <a:lnSpc>
                <a:spcPct val="85000"/>
              </a:lnSpc>
              <a:defRPr/>
            </a:pPr>
            <a:r>
              <a:rPr lang="en-US" sz="4000" b="1" dirty="0">
                <a:solidFill>
                  <a:srgbClr val="FFFF00"/>
                </a:solidFill>
                <a:effectLst>
                  <a:outerShdw blurRad="38100" dist="38100" dir="2700000" algn="tl">
                    <a:srgbClr val="000000">
                      <a:alpha val="43137"/>
                    </a:srgbClr>
                  </a:outerShdw>
                </a:effectLst>
                <a:latin typeface="+mj-lt"/>
                <a:ea typeface="+mj-ea"/>
                <a:cs typeface="+mj-cs"/>
              </a:rPr>
              <a:t>The last 4 months of 2008</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2034">
                                            <p:txEl>
                                              <p:pRg st="0" end="0"/>
                                            </p:txEl>
                                          </p:spTgt>
                                        </p:tgtEl>
                                        <p:attrNameLst>
                                          <p:attrName>style.visibility</p:attrName>
                                        </p:attrNameLst>
                                      </p:cBhvr>
                                      <p:to>
                                        <p:strVal val="visible"/>
                                      </p:to>
                                    </p:set>
                                    <p:anim calcmode="lin" valueType="num">
                                      <p:cBhvr additive="base">
                                        <p:cTn id="7" dur="500" fill="hold"/>
                                        <p:tgtEl>
                                          <p:spTgt spid="81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203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mph" presetSubtype="2" fill="hold" nodeType="clickEffect">
                                  <p:stCondLst>
                                    <p:cond delay="0"/>
                                  </p:stCondLst>
                                  <p:childTnLst>
                                    <p:animClr clrSpc="rgb" dir="cw">
                                      <p:cBhvr override="childStyle">
                                        <p:cTn id="12" dur="500" fill="hold"/>
                                        <p:tgtEl>
                                          <p:spTgt spid="812034">
                                            <p:txEl>
                                              <p:pRg st="0" end="0"/>
                                            </p:txEl>
                                          </p:spTgt>
                                        </p:tgtEl>
                                        <p:attrNameLst>
                                          <p:attrName>style.color</p:attrName>
                                        </p:attrNameLst>
                                      </p:cBhvr>
                                      <p:to>
                                        <a:schemeClr val="accent1"/>
                                      </p:to>
                                    </p:animClr>
                                  </p:childTnLst>
                                </p:cTn>
                              </p:par>
                              <p:par>
                                <p:cTn id="13" presetID="2" presetClass="entr" presetSubtype="4" fill="hold" grpId="0" nodeType="withEffect">
                                  <p:stCondLst>
                                    <p:cond delay="0"/>
                                  </p:stCondLst>
                                  <p:childTnLst>
                                    <p:set>
                                      <p:cBhvr>
                                        <p:cTn id="14" dur="1" fill="hold">
                                          <p:stCondLst>
                                            <p:cond delay="0"/>
                                          </p:stCondLst>
                                        </p:cTn>
                                        <p:tgtEl>
                                          <p:spTgt spid="812034">
                                            <p:txEl>
                                              <p:pRg st="1" end="1"/>
                                            </p:txEl>
                                          </p:spTgt>
                                        </p:tgtEl>
                                        <p:attrNameLst>
                                          <p:attrName>style.visibility</p:attrName>
                                        </p:attrNameLst>
                                      </p:cBhvr>
                                      <p:to>
                                        <p:strVal val="visible"/>
                                      </p:to>
                                    </p:set>
                                    <p:anim calcmode="lin" valueType="num">
                                      <p:cBhvr additive="base">
                                        <p:cTn id="15" dur="500" fill="hold"/>
                                        <p:tgtEl>
                                          <p:spTgt spid="81203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20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4"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6370" name="Rectangle 2"/>
          <p:cNvSpPr>
            <a:spLocks noGrp="1" noChangeArrowheads="1"/>
          </p:cNvSpPr>
          <p:nvPr>
            <p:ph type="body" idx="1"/>
          </p:nvPr>
        </p:nvSpPr>
        <p:spPr>
          <a:xfrm>
            <a:off x="152400" y="971550"/>
            <a:ext cx="8610600" cy="4038600"/>
          </a:xfrm>
        </p:spPr>
        <p:txBody>
          <a:bodyPr lIns="90488" tIns="44450" rIns="90488" bIns="44450"/>
          <a:lstStyle/>
          <a:p>
            <a:pPr marL="495300" indent="-495300" eaLnBrk="1" hangingPunct="1">
              <a:lnSpc>
                <a:spcPct val="80000"/>
              </a:lnSpc>
            </a:pPr>
            <a:r>
              <a:rPr lang="en-US" sz="2400" b="1" smtClean="0">
                <a:solidFill>
                  <a:srgbClr val="FF0000"/>
                </a:solidFill>
              </a:rPr>
              <a:t>The year starts with AIG announcing a $62 billion loss for 4th quarter of ’08 – largest business loss ever posted in U.S. corporate history; Microsoft sales drop for the 1st time in 23 years; U.S. travel business reports business is down by 30%; KPMG sued for 1 billion dollars</a:t>
            </a:r>
          </a:p>
          <a:p>
            <a:pPr marL="495300" indent="-495300" eaLnBrk="1" hangingPunct="1">
              <a:lnSpc>
                <a:spcPct val="80000"/>
              </a:lnSpc>
            </a:pPr>
            <a:r>
              <a:rPr lang="en-US" sz="2400" b="1" smtClean="0">
                <a:solidFill>
                  <a:srgbClr val="FF0000"/>
                </a:solidFill>
              </a:rPr>
              <a:t>California leads 48 states in the midst of a fiscal budget crisis, and can’t timely pay taxpayers their rightful refunds; U.S. Unemployment hits almost 10% (up from 4.9% in 2007)</a:t>
            </a:r>
          </a:p>
          <a:p>
            <a:pPr marL="495300" indent="-495300" eaLnBrk="1" hangingPunct="1">
              <a:lnSpc>
                <a:spcPct val="80000"/>
              </a:lnSpc>
            </a:pPr>
            <a:r>
              <a:rPr lang="en-US" sz="2400" b="1" smtClean="0">
                <a:solidFill>
                  <a:srgbClr val="FF0000"/>
                </a:solidFill>
              </a:rPr>
              <a:t>Bernie Madoff sentenced to 150 years in prison; his accountant is arrested for securities fraud, and JPMorgan sued for the handling of Madoff funds</a:t>
            </a:r>
          </a:p>
          <a:p>
            <a:pPr marL="495300" indent="-495300" eaLnBrk="1" hangingPunct="1">
              <a:lnSpc>
                <a:spcPct val="80000"/>
              </a:lnSpc>
            </a:pPr>
            <a:r>
              <a:rPr lang="en-US" sz="2400" b="1" smtClean="0">
                <a:solidFill>
                  <a:srgbClr val="FF0000"/>
                </a:solidFill>
              </a:rPr>
              <a:t>Chrysler &amp; General Motors file for bankruptcy after receiving 20 million in U.S. Government “soft” loans</a:t>
            </a:r>
          </a:p>
        </p:txBody>
      </p:sp>
      <p:sp>
        <p:nvSpPr>
          <p:cNvPr id="10243" name="Rectangle 3"/>
          <p:cNvSpPr>
            <a:spLocks noChangeArrowheads="1"/>
          </p:cNvSpPr>
          <p:nvPr/>
        </p:nvSpPr>
        <p:spPr bwMode="auto">
          <a:xfrm>
            <a:off x="3657600" y="209550"/>
            <a:ext cx="1752600" cy="685800"/>
          </a:xfrm>
          <a:prstGeom prst="rect">
            <a:avLst/>
          </a:prstGeom>
          <a:noFill/>
          <a:ln w="12700">
            <a:noFill/>
            <a:miter lim="800000"/>
            <a:headEnd/>
            <a:tailEnd/>
          </a:ln>
          <a:effectLst/>
        </p:spPr>
        <p:txBody>
          <a:bodyPr lIns="90488" tIns="44450" rIns="90488" bIns="44450" anchor="b"/>
          <a:lstStyle/>
          <a:p>
            <a:pPr algn="ctr">
              <a:lnSpc>
                <a:spcPct val="85000"/>
              </a:lnSpc>
              <a:defRPr/>
            </a:pPr>
            <a:r>
              <a:rPr lang="en-US" sz="5400" b="1" dirty="0">
                <a:solidFill>
                  <a:srgbClr val="FFFF00"/>
                </a:solidFill>
                <a:effectLst>
                  <a:outerShdw blurRad="38100" dist="38100" dir="2700000" algn="tl">
                    <a:srgbClr val="000000">
                      <a:alpha val="43137"/>
                    </a:srgbClr>
                  </a:outerShdw>
                </a:effectLst>
                <a:latin typeface="+mj-lt"/>
                <a:ea typeface="+mj-ea"/>
                <a:cs typeface="+mj-cs"/>
              </a:rPr>
              <a:t>2009</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6370">
                                            <p:txEl>
                                              <p:pRg st="0" end="0"/>
                                            </p:txEl>
                                          </p:spTgt>
                                        </p:tgtEl>
                                        <p:attrNameLst>
                                          <p:attrName>style.visibility</p:attrName>
                                        </p:attrNameLst>
                                      </p:cBhvr>
                                      <p:to>
                                        <p:strVal val="visible"/>
                                      </p:to>
                                    </p:set>
                                    <p:anim calcmode="lin" valueType="num">
                                      <p:cBhvr>
                                        <p:cTn id="7" dur="500" fill="hold"/>
                                        <p:tgtEl>
                                          <p:spTgt spid="826370">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826370">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82637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mph" presetSubtype="2" fill="hold" nodeType="clickEffect">
                                  <p:stCondLst>
                                    <p:cond delay="0"/>
                                  </p:stCondLst>
                                  <p:childTnLst>
                                    <p:animClr clrSpc="rgb" dir="cw">
                                      <p:cBhvr override="childStyle">
                                        <p:cTn id="13" dur="500" fill="hold"/>
                                        <p:tgtEl>
                                          <p:spTgt spid="826370">
                                            <p:txEl>
                                              <p:pRg st="0" end="0"/>
                                            </p:txEl>
                                          </p:spTgt>
                                        </p:tgtEl>
                                        <p:attrNameLst>
                                          <p:attrName>style.color</p:attrName>
                                        </p:attrNameLst>
                                      </p:cBhvr>
                                      <p:to>
                                        <a:schemeClr val="accent1"/>
                                      </p:to>
                                    </p:animClr>
                                  </p:childTnLst>
                                </p:cTn>
                              </p:par>
                              <p:par>
                                <p:cTn id="14" presetID="55" presetClass="entr" presetSubtype="0" fill="hold" grpId="0" nodeType="withEffect">
                                  <p:stCondLst>
                                    <p:cond delay="0"/>
                                  </p:stCondLst>
                                  <p:childTnLst>
                                    <p:set>
                                      <p:cBhvr>
                                        <p:cTn id="15" dur="1" fill="hold">
                                          <p:stCondLst>
                                            <p:cond delay="0"/>
                                          </p:stCondLst>
                                        </p:cTn>
                                        <p:tgtEl>
                                          <p:spTgt spid="826370">
                                            <p:txEl>
                                              <p:pRg st="1" end="1"/>
                                            </p:txEl>
                                          </p:spTgt>
                                        </p:tgtEl>
                                        <p:attrNameLst>
                                          <p:attrName>style.visibility</p:attrName>
                                        </p:attrNameLst>
                                      </p:cBhvr>
                                      <p:to>
                                        <p:strVal val="visible"/>
                                      </p:to>
                                    </p:set>
                                    <p:anim calcmode="lin" valueType="num">
                                      <p:cBhvr>
                                        <p:cTn id="16" dur="500" fill="hold"/>
                                        <p:tgtEl>
                                          <p:spTgt spid="826370">
                                            <p:txEl>
                                              <p:pRg st="1" end="1"/>
                                            </p:txEl>
                                          </p:spTgt>
                                        </p:tgtEl>
                                        <p:attrNameLst>
                                          <p:attrName>ppt_w</p:attrName>
                                        </p:attrNameLst>
                                      </p:cBhvr>
                                      <p:tavLst>
                                        <p:tav tm="0">
                                          <p:val>
                                            <p:strVal val="#ppt_w*0.70"/>
                                          </p:val>
                                        </p:tav>
                                        <p:tav tm="100000">
                                          <p:val>
                                            <p:strVal val="#ppt_w"/>
                                          </p:val>
                                        </p:tav>
                                      </p:tavLst>
                                    </p:anim>
                                    <p:anim calcmode="lin" valueType="num">
                                      <p:cBhvr>
                                        <p:cTn id="17" dur="500" fill="hold"/>
                                        <p:tgtEl>
                                          <p:spTgt spid="826370">
                                            <p:txEl>
                                              <p:pRg st="1" end="1"/>
                                            </p:txEl>
                                          </p:spTgt>
                                        </p:tgtEl>
                                        <p:attrNameLst>
                                          <p:attrName>ppt_h</p:attrName>
                                        </p:attrNameLst>
                                      </p:cBhvr>
                                      <p:tavLst>
                                        <p:tav tm="0">
                                          <p:val>
                                            <p:strVal val="#ppt_h"/>
                                          </p:val>
                                        </p:tav>
                                        <p:tav tm="100000">
                                          <p:val>
                                            <p:strVal val="#ppt_h"/>
                                          </p:val>
                                        </p:tav>
                                      </p:tavLst>
                                    </p:anim>
                                    <p:animEffect transition="in" filter="fade">
                                      <p:cBhvr>
                                        <p:cTn id="18" dur="500"/>
                                        <p:tgtEl>
                                          <p:spTgt spid="82637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826370">
                                            <p:txEl>
                                              <p:pRg st="1" end="1"/>
                                            </p:txEl>
                                          </p:spTgt>
                                        </p:tgtEl>
                                        <p:attrNameLst>
                                          <p:attrName>style.color</p:attrName>
                                        </p:attrNameLst>
                                      </p:cBhvr>
                                      <p:to>
                                        <a:schemeClr val="accent1"/>
                                      </p:to>
                                    </p:animClr>
                                  </p:childTnLst>
                                </p:cTn>
                              </p:par>
                              <p:par>
                                <p:cTn id="23" presetID="55" presetClass="entr" presetSubtype="0" fill="hold" grpId="0" nodeType="withEffect">
                                  <p:stCondLst>
                                    <p:cond delay="0"/>
                                  </p:stCondLst>
                                  <p:childTnLst>
                                    <p:set>
                                      <p:cBhvr>
                                        <p:cTn id="24" dur="1" fill="hold">
                                          <p:stCondLst>
                                            <p:cond delay="0"/>
                                          </p:stCondLst>
                                        </p:cTn>
                                        <p:tgtEl>
                                          <p:spTgt spid="826370">
                                            <p:txEl>
                                              <p:pRg st="2" end="2"/>
                                            </p:txEl>
                                          </p:spTgt>
                                        </p:tgtEl>
                                        <p:attrNameLst>
                                          <p:attrName>style.visibility</p:attrName>
                                        </p:attrNameLst>
                                      </p:cBhvr>
                                      <p:to>
                                        <p:strVal val="visible"/>
                                      </p:to>
                                    </p:set>
                                    <p:anim calcmode="lin" valueType="num">
                                      <p:cBhvr>
                                        <p:cTn id="25" dur="500" fill="hold"/>
                                        <p:tgtEl>
                                          <p:spTgt spid="826370">
                                            <p:txEl>
                                              <p:pRg st="2" end="2"/>
                                            </p:txEl>
                                          </p:spTgt>
                                        </p:tgtEl>
                                        <p:attrNameLst>
                                          <p:attrName>ppt_w</p:attrName>
                                        </p:attrNameLst>
                                      </p:cBhvr>
                                      <p:tavLst>
                                        <p:tav tm="0">
                                          <p:val>
                                            <p:strVal val="#ppt_w*0.70"/>
                                          </p:val>
                                        </p:tav>
                                        <p:tav tm="100000">
                                          <p:val>
                                            <p:strVal val="#ppt_w"/>
                                          </p:val>
                                        </p:tav>
                                      </p:tavLst>
                                    </p:anim>
                                    <p:anim calcmode="lin" valueType="num">
                                      <p:cBhvr>
                                        <p:cTn id="26" dur="500" fill="hold"/>
                                        <p:tgtEl>
                                          <p:spTgt spid="826370">
                                            <p:txEl>
                                              <p:pRg st="2" end="2"/>
                                            </p:txEl>
                                          </p:spTgt>
                                        </p:tgtEl>
                                        <p:attrNameLst>
                                          <p:attrName>ppt_h</p:attrName>
                                        </p:attrNameLst>
                                      </p:cBhvr>
                                      <p:tavLst>
                                        <p:tav tm="0">
                                          <p:val>
                                            <p:strVal val="#ppt_h"/>
                                          </p:val>
                                        </p:tav>
                                        <p:tav tm="100000">
                                          <p:val>
                                            <p:strVal val="#ppt_h"/>
                                          </p:val>
                                        </p:tav>
                                      </p:tavLst>
                                    </p:anim>
                                    <p:animEffect transition="in" filter="fade">
                                      <p:cBhvr>
                                        <p:cTn id="27" dur="500"/>
                                        <p:tgtEl>
                                          <p:spTgt spid="82637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500" fill="hold"/>
                                        <p:tgtEl>
                                          <p:spTgt spid="826370">
                                            <p:txEl>
                                              <p:pRg st="2" end="2"/>
                                            </p:txEl>
                                          </p:spTgt>
                                        </p:tgtEl>
                                        <p:attrNameLst>
                                          <p:attrName>style.color</p:attrName>
                                        </p:attrNameLst>
                                      </p:cBhvr>
                                      <p:to>
                                        <a:schemeClr val="accent1"/>
                                      </p:to>
                                    </p:animClr>
                                  </p:childTnLst>
                                </p:cTn>
                              </p:par>
                              <p:par>
                                <p:cTn id="32" presetID="55" presetClass="entr" presetSubtype="0" fill="hold" grpId="0" nodeType="withEffect">
                                  <p:stCondLst>
                                    <p:cond delay="0"/>
                                  </p:stCondLst>
                                  <p:childTnLst>
                                    <p:set>
                                      <p:cBhvr>
                                        <p:cTn id="33" dur="1" fill="hold">
                                          <p:stCondLst>
                                            <p:cond delay="0"/>
                                          </p:stCondLst>
                                        </p:cTn>
                                        <p:tgtEl>
                                          <p:spTgt spid="826370">
                                            <p:txEl>
                                              <p:pRg st="3" end="3"/>
                                            </p:txEl>
                                          </p:spTgt>
                                        </p:tgtEl>
                                        <p:attrNameLst>
                                          <p:attrName>style.visibility</p:attrName>
                                        </p:attrNameLst>
                                      </p:cBhvr>
                                      <p:to>
                                        <p:strVal val="visible"/>
                                      </p:to>
                                    </p:set>
                                    <p:anim calcmode="lin" valueType="num">
                                      <p:cBhvr>
                                        <p:cTn id="34" dur="500" fill="hold"/>
                                        <p:tgtEl>
                                          <p:spTgt spid="826370">
                                            <p:txEl>
                                              <p:pRg st="3" end="3"/>
                                            </p:txEl>
                                          </p:spTgt>
                                        </p:tgtEl>
                                        <p:attrNameLst>
                                          <p:attrName>ppt_w</p:attrName>
                                        </p:attrNameLst>
                                      </p:cBhvr>
                                      <p:tavLst>
                                        <p:tav tm="0">
                                          <p:val>
                                            <p:strVal val="#ppt_w*0.70"/>
                                          </p:val>
                                        </p:tav>
                                        <p:tav tm="100000">
                                          <p:val>
                                            <p:strVal val="#ppt_w"/>
                                          </p:val>
                                        </p:tav>
                                      </p:tavLst>
                                    </p:anim>
                                    <p:anim calcmode="lin" valueType="num">
                                      <p:cBhvr>
                                        <p:cTn id="35" dur="500" fill="hold"/>
                                        <p:tgtEl>
                                          <p:spTgt spid="826370">
                                            <p:txEl>
                                              <p:pRg st="3" end="3"/>
                                            </p:txEl>
                                          </p:spTgt>
                                        </p:tgtEl>
                                        <p:attrNameLst>
                                          <p:attrName>ppt_h</p:attrName>
                                        </p:attrNameLst>
                                      </p:cBhvr>
                                      <p:tavLst>
                                        <p:tav tm="0">
                                          <p:val>
                                            <p:strVal val="#ppt_h"/>
                                          </p:val>
                                        </p:tav>
                                        <p:tav tm="100000">
                                          <p:val>
                                            <p:strVal val="#ppt_h"/>
                                          </p:val>
                                        </p:tav>
                                      </p:tavLst>
                                    </p:anim>
                                    <p:animEffect transition="in" filter="fade">
                                      <p:cBhvr>
                                        <p:cTn id="36" dur="500"/>
                                        <p:tgtEl>
                                          <p:spTgt spid="826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0"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05200" y="171450"/>
            <a:ext cx="1981200" cy="723900"/>
          </a:xfrm>
          <a:prstGeom prst="rect">
            <a:avLst/>
          </a:prstGeom>
          <a:noFill/>
          <a:ln w="12700">
            <a:noFill/>
            <a:miter lim="800000"/>
            <a:headEnd/>
            <a:tailEnd/>
          </a:ln>
          <a:effectLst/>
        </p:spPr>
        <p:txBody>
          <a:bodyPr lIns="90483" tIns="44448" rIns="90483" bIns="44448" anchor="b"/>
          <a:lstStyle/>
          <a:p>
            <a:pPr algn="ctr">
              <a:lnSpc>
                <a:spcPct val="85000"/>
              </a:lnSpc>
              <a:defRPr/>
            </a:pPr>
            <a:r>
              <a:rPr lang="en-US" sz="5400" b="1" dirty="0">
                <a:solidFill>
                  <a:srgbClr val="FFFF00"/>
                </a:solidFill>
                <a:effectLst>
                  <a:outerShdw blurRad="38100" dist="38100" dir="2700000" algn="tl">
                    <a:srgbClr val="000000">
                      <a:alpha val="43137"/>
                    </a:srgbClr>
                  </a:outerShdw>
                </a:effectLst>
                <a:latin typeface="+mj-lt"/>
                <a:ea typeface="+mj-ea"/>
                <a:cs typeface="+mj-cs"/>
              </a:rPr>
              <a:t>2010</a:t>
            </a:r>
          </a:p>
        </p:txBody>
      </p:sp>
      <p:sp>
        <p:nvSpPr>
          <p:cNvPr id="828419" name="Rectangle 3"/>
          <p:cNvSpPr>
            <a:spLocks noGrp="1" noChangeArrowheads="1"/>
          </p:cNvSpPr>
          <p:nvPr>
            <p:ph type="body" idx="1"/>
          </p:nvPr>
        </p:nvSpPr>
        <p:spPr>
          <a:xfrm>
            <a:off x="228600" y="895350"/>
            <a:ext cx="8458200" cy="4095750"/>
          </a:xfrm>
        </p:spPr>
        <p:txBody>
          <a:bodyPr lIns="90483" tIns="44448" rIns="90483" bIns="44448"/>
          <a:lstStyle/>
          <a:p>
            <a:pPr marL="495300" indent="-495300" eaLnBrk="1" hangingPunct="1">
              <a:lnSpc>
                <a:spcPct val="90000"/>
              </a:lnSpc>
              <a:spcBef>
                <a:spcPct val="30000"/>
              </a:spcBef>
            </a:pPr>
            <a:r>
              <a:rPr lang="en-US" sz="2200" smtClean="0"/>
              <a:t>June 22, 2010 </a:t>
            </a:r>
            <a:r>
              <a:rPr lang="en-US" sz="2200" smtClean="0">
                <a:solidFill>
                  <a:srgbClr val="FF0000"/>
                </a:solidFill>
              </a:rPr>
              <a:t>– Moody’s reports “Bank profits have shrunk to unprecedented levels due to write-offs of $436 Billion in bad loans.”</a:t>
            </a:r>
          </a:p>
          <a:p>
            <a:pPr marL="495300" indent="-495300" eaLnBrk="1" hangingPunct="1">
              <a:lnSpc>
                <a:spcPct val="90000"/>
              </a:lnSpc>
              <a:spcBef>
                <a:spcPct val="30000"/>
              </a:spcBef>
            </a:pPr>
            <a:r>
              <a:rPr lang="en-US" sz="2200" smtClean="0"/>
              <a:t>July 16, 2010 </a:t>
            </a:r>
            <a:r>
              <a:rPr lang="en-US" sz="2200" smtClean="0">
                <a:solidFill>
                  <a:srgbClr val="FF0000"/>
                </a:solidFill>
              </a:rPr>
              <a:t>– Businessweek reports “Bank of America, the largest U.S. lender, fell as much as 7 percent in New York trading after the company posted lower profits and revenue amid an economy that’s muddling along.” </a:t>
            </a:r>
          </a:p>
          <a:p>
            <a:pPr marL="495300" indent="-495300" eaLnBrk="1" hangingPunct="1">
              <a:lnSpc>
                <a:spcPct val="90000"/>
              </a:lnSpc>
              <a:spcBef>
                <a:spcPct val="30000"/>
              </a:spcBef>
            </a:pPr>
            <a:r>
              <a:rPr lang="en-US" sz="2200" smtClean="0"/>
              <a:t>October 21, 2010 </a:t>
            </a:r>
            <a:r>
              <a:rPr lang="en-US" sz="2200" smtClean="0">
                <a:solidFill>
                  <a:srgbClr val="FF0000"/>
                </a:solidFill>
              </a:rPr>
              <a:t>– Federal Housing Finance Agency says “Government-backed funds may need further aid over bad mortgage losses” and warns U.S. taxpayers that “Fannie Mae and Freddie Mac may need $363 Billion more in bailouts.”</a:t>
            </a:r>
          </a:p>
          <a:p>
            <a:pPr marL="495300" indent="-495300" eaLnBrk="1" hangingPunct="1">
              <a:lnSpc>
                <a:spcPct val="90000"/>
              </a:lnSpc>
              <a:spcBef>
                <a:spcPct val="30000"/>
              </a:spcBef>
            </a:pPr>
            <a:r>
              <a:rPr lang="en-US" sz="2200" smtClean="0"/>
              <a:t>December 31, 2010 – Alan Friedman buys a new 100-watt, all-tube, 3-channel guitar amp to stimulate the economy.</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8419">
                                            <p:txEl>
                                              <p:pRg st="0" end="0"/>
                                            </p:txEl>
                                          </p:spTgt>
                                        </p:tgtEl>
                                        <p:attrNameLst>
                                          <p:attrName>style.visibility</p:attrName>
                                        </p:attrNameLst>
                                      </p:cBhvr>
                                      <p:to>
                                        <p:strVal val="visible"/>
                                      </p:to>
                                    </p:set>
                                    <p:anim calcmode="lin" valueType="num">
                                      <p:cBhvr>
                                        <p:cTn id="7" dur="500" fill="hold"/>
                                        <p:tgtEl>
                                          <p:spTgt spid="82841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82841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8284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28419">
                                            <p:txEl>
                                              <p:pRg st="1" end="1"/>
                                            </p:txEl>
                                          </p:spTgt>
                                        </p:tgtEl>
                                        <p:attrNameLst>
                                          <p:attrName>style.visibility</p:attrName>
                                        </p:attrNameLst>
                                      </p:cBhvr>
                                      <p:to>
                                        <p:strVal val="visible"/>
                                      </p:to>
                                    </p:set>
                                    <p:anim calcmode="lin" valueType="num">
                                      <p:cBhvr>
                                        <p:cTn id="14" dur="500" fill="hold"/>
                                        <p:tgtEl>
                                          <p:spTgt spid="82841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82841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8284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28419">
                                            <p:txEl>
                                              <p:pRg st="2" end="2"/>
                                            </p:txEl>
                                          </p:spTgt>
                                        </p:tgtEl>
                                        <p:attrNameLst>
                                          <p:attrName>style.visibility</p:attrName>
                                        </p:attrNameLst>
                                      </p:cBhvr>
                                      <p:to>
                                        <p:strVal val="visible"/>
                                      </p:to>
                                    </p:set>
                                    <p:anim calcmode="lin" valueType="num">
                                      <p:cBhvr>
                                        <p:cTn id="21" dur="500" fill="hold"/>
                                        <p:tgtEl>
                                          <p:spTgt spid="828419">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828419">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8284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28419">
                                            <p:txEl>
                                              <p:pRg st="3" end="3"/>
                                            </p:txEl>
                                          </p:spTgt>
                                        </p:tgtEl>
                                        <p:attrNameLst>
                                          <p:attrName>style.visibility</p:attrName>
                                        </p:attrNameLst>
                                      </p:cBhvr>
                                      <p:to>
                                        <p:strVal val="visible"/>
                                      </p:to>
                                    </p:set>
                                    <p:anim calcmode="lin" valueType="num">
                                      <p:cBhvr>
                                        <p:cTn id="28" dur="500" fill="hold"/>
                                        <p:tgtEl>
                                          <p:spTgt spid="828419">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828419">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828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Geneva"/>
      </a:majorFont>
      <a:minorFont>
        <a:latin typeface="Century Gothic"/>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pitchFamily="-110" charset="0"/>
            <a:ea typeface="Geneva" pitchFamily="-110" charset="0"/>
            <a:cs typeface="Geneva"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pitchFamily="-110" charset="0"/>
            <a:ea typeface="Geneva" pitchFamily="-110" charset="0"/>
            <a:cs typeface="Geneva"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1155</Words>
  <Application>Microsoft Office PowerPoint</Application>
  <PresentationFormat>On-screen Show (16:9)</PresentationFormat>
  <Paragraphs>63</Paragraphs>
  <Slides>19</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Office Theme</vt:lpstr>
      <vt:lpstr>2_Blank Presentation</vt:lpstr>
      <vt:lpstr>Bitmap Image</vt:lpstr>
      <vt:lpstr>Slide 1</vt:lpstr>
      <vt:lpstr>“Banking &amp; Financial Crisis”</vt:lpstr>
      <vt:lpstr>How Did It All Start?</vt:lpstr>
      <vt:lpstr>2007</vt:lpstr>
      <vt:lpstr>2008</vt:lpstr>
      <vt:lpstr>The last 4 months of 2008</vt:lpstr>
      <vt:lpstr>Slide 7</vt:lpstr>
      <vt:lpstr>Slide 8</vt:lpstr>
      <vt:lpstr>Slide 9</vt:lpstr>
      <vt:lpstr>Slide 10</vt:lpstr>
      <vt:lpstr>So, what’s next…??</vt:lpstr>
      <vt:lpstr>Why are banks nervous?</vt:lpstr>
      <vt:lpstr>“If not my bank, then where?”</vt:lpstr>
      <vt:lpstr>“How can I get vendor credit?”</vt:lpstr>
      <vt:lpstr>Our Credit Professionals</vt:lpstr>
      <vt:lpstr> QUESTION #1:</vt:lpstr>
      <vt:lpstr> QUESTION #2:</vt:lpstr>
      <vt:lpstr> QUESTION #3:</vt:lpstr>
      <vt:lpstr>Slide 19</vt:lpstr>
    </vt:vector>
  </TitlesOfParts>
  <Company>NAMM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Donna Olaguer</cp:lastModifiedBy>
  <cp:revision>103</cp:revision>
  <cp:lastPrinted>2009-04-21T21:40:57Z</cp:lastPrinted>
  <dcterms:created xsi:type="dcterms:W3CDTF">2011-04-20T16:54:43Z</dcterms:created>
  <dcterms:modified xsi:type="dcterms:W3CDTF">2013-01-14T18:40:51Z</dcterms:modified>
</cp:coreProperties>
</file>