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16"/>
  </p:notesMasterIdLst>
  <p:handoutMasterIdLst>
    <p:handoutMasterId r:id="rId17"/>
  </p:handoutMasterIdLst>
  <p:sldIdLst>
    <p:sldId id="284" r:id="rId3"/>
    <p:sldId id="279" r:id="rId4"/>
    <p:sldId id="294" r:id="rId5"/>
    <p:sldId id="299" r:id="rId6"/>
    <p:sldId id="300" r:id="rId7"/>
    <p:sldId id="298" r:id="rId8"/>
    <p:sldId id="295" r:id="rId9"/>
    <p:sldId id="296" r:id="rId10"/>
    <p:sldId id="297" r:id="rId11"/>
    <p:sldId id="301" r:id="rId12"/>
    <p:sldId id="302" r:id="rId13"/>
    <p:sldId id="261" r:id="rId14"/>
    <p:sldId id="275" r:id="rId15"/>
  </p:sldIdLst>
  <p:sldSz cx="9144000" cy="5143500" type="screen16x9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5" autoAdjust="0"/>
    <p:restoredTop sz="94660"/>
  </p:normalViewPr>
  <p:slideViewPr>
    <p:cSldViewPr>
      <p:cViewPr>
        <p:scale>
          <a:sx n="125" d="100"/>
          <a:sy n="125" d="100"/>
        </p:scale>
        <p:origin x="-904" y="-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1FB1-A8A9-4AED-B24F-B726C77305B3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99B01-4D3F-4586-88D4-98CACE9D4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1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8FEBE-006D-4E3E-A91E-4E498D1AFCB0}" type="datetimeFigureOut">
              <a:rPr lang="en-US" smtClean="0"/>
              <a:pPr/>
              <a:t>6/14/13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642F-FDAD-4697-9B6F-4650C9BB88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2009620A-868C-4F51-95DA-72EFCEFE53EC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3314700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0055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2857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light_show_stage_tit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61"/>
            <a:ext cx="9144000" cy="3853490"/>
          </a:xfrm>
          <a:prstGeom prst="rect">
            <a:avLst/>
          </a:prstGeom>
        </p:spPr>
      </p:pic>
      <p:sp>
        <p:nvSpPr>
          <p:cNvPr id="7" name="Rectangle 6" hidden="1"/>
          <p:cNvSpPr/>
          <p:nvPr userDrawn="1"/>
        </p:nvSpPr>
        <p:spPr>
          <a:xfrm>
            <a:off x="0" y="0"/>
            <a:ext cx="9144000" cy="38671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2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71900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8600" y="1543050"/>
            <a:ext cx="48768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19695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pPr/>
              <a:t>6/14/13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52800" y="37719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352800" y="24003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352800" y="30861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352800" y="44577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1885950"/>
            <a:ext cx="54864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2918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0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10858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8575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9657"/>
            <a:ext cx="2133600" cy="273844"/>
          </a:xfrm>
        </p:spPr>
        <p:txBody>
          <a:bodyPr/>
          <a:lstStyle/>
          <a:p>
            <a:fld id="{2009620A-868C-4F51-95DA-72EFCEFE53EC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9657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9657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3314700"/>
            <a:ext cx="7772400" cy="1102519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400550"/>
            <a:ext cx="6400800" cy="5715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2857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3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66800" y="2857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0072"/>
            <a:ext cx="5715000" cy="211455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2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80072"/>
            <a:ext cx="8534400" cy="329207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5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088" y="2064544"/>
            <a:ext cx="6284913" cy="10215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88" y="939404"/>
            <a:ext cx="6284913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347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897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626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626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1430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66800" y="2857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0072"/>
            <a:ext cx="5715000" cy="211455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4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1600201"/>
            <a:ext cx="2438400" cy="744125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85750"/>
            <a:ext cx="399010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2368153"/>
            <a:ext cx="2438400" cy="24895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71900"/>
            <a:ext cx="5486400" cy="425054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8600" y="1543050"/>
            <a:ext cx="4876800" cy="274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196953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/>
              <a:pPr/>
              <a:t>6/14/13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8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52800" y="37719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352800" y="24003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352800" y="30861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352800" y="4457700"/>
            <a:ext cx="5486400" cy="62865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1885950"/>
            <a:ext cx="5486400" cy="3429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2918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4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0150"/>
            <a:ext cx="3124200" cy="12573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257300"/>
            <a:ext cx="2590800" cy="131445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400800" y="1200150"/>
            <a:ext cx="2590800" cy="12573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571500"/>
            <a:ext cx="1981200" cy="12573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1885950"/>
            <a:ext cx="1981200" cy="12573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3200400"/>
            <a:ext cx="1981200" cy="120015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28800" y="-11430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8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2053828"/>
            <a:ext cx="2667000" cy="177522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085851"/>
            <a:ext cx="3124200" cy="1764506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4876800" y="2057400"/>
            <a:ext cx="2667000" cy="17716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092994"/>
            <a:ext cx="3124200" cy="1764506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000" y="-136922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1085850"/>
            <a:ext cx="3048000" cy="26289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28575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4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71650"/>
            <a:ext cx="57912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80072"/>
            <a:ext cx="8534400" cy="329207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088" y="2064544"/>
            <a:ext cx="6284913" cy="10215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88" y="939404"/>
            <a:ext cx="6284913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0060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00600"/>
            <a:ext cx="2133600" cy="273844"/>
          </a:xfrm>
        </p:spPr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8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63472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7678"/>
            <a:ext cx="3048000" cy="2537222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1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1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1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1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8978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62600" y="2057400"/>
            <a:ext cx="3200400" cy="47982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62600" y="2637234"/>
            <a:ext cx="3200400" cy="2391966"/>
          </a:xfrm>
        </p:spPr>
        <p:txBody>
          <a:bodyPr/>
          <a:lstStyle>
            <a:lvl1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2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14300"/>
            <a:ext cx="6477000" cy="7084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8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1600201"/>
            <a:ext cx="2438400" cy="744125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85750"/>
            <a:ext cx="399010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2368153"/>
            <a:ext cx="2438400" cy="24895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microsoft.com/office/2007/relationships/media" Target="../media/media1.wmv"/><Relationship Id="rId15" Type="http://schemas.openxmlformats.org/officeDocument/2006/relationships/video" Target="../media/media1.wmv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/>
          <p:cNvSpPr/>
          <p:nvPr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726406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66342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4864" y="1417807"/>
            <a:ext cx="9144000" cy="3428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tage_lights_slide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9144000" cy="14168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4864" y="0"/>
            <a:ext cx="9144000" cy="1416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4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2">
                <a:lumMod val="50000"/>
              </a:schemeClr>
            </a:solidFill>
          </a:ln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/>
          <p:cNvSpPr/>
          <p:nvPr/>
        </p:nvSpPr>
        <p:spPr>
          <a:xfrm>
            <a:off x="0" y="2893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/>
              <a:pPr/>
              <a:t>6/14/13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726406"/>
            <a:ext cx="64770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663428"/>
            <a:ext cx="6477000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4864" y="1417807"/>
            <a:ext cx="9144000" cy="3428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3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tx2">
                <a:lumMod val="50000"/>
              </a:schemeClr>
            </a:solidFill>
          </a:ln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nick@collectedconcepts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790950"/>
            <a:ext cx="7772400" cy="761175"/>
          </a:xfrm>
        </p:spPr>
        <p:txBody>
          <a:bodyPr>
            <a:normAutofit/>
          </a:bodyPr>
          <a:lstStyle/>
          <a:p>
            <a:r>
              <a:rPr lang="en-US" dirty="0" smtClean="0"/>
              <a:t>Converting Social Media…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841" y="4535456"/>
            <a:ext cx="6400800" cy="5715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Into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Sales Using Video!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56374"/>
            <a:ext cx="9144000" cy="3428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lected concepts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943350"/>
            <a:ext cx="1664391" cy="11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2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2266950"/>
            <a:ext cx="8534400" cy="3257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Troubleshooting Guide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504950"/>
            <a:ext cx="5181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Tools Needed to Use Video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sz="3100" dirty="0" smtClean="0"/>
              <a:t>In Social Media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647950"/>
            <a:ext cx="4800600" cy="19568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Distribution</a:t>
            </a:r>
            <a:r>
              <a:rPr lang="en-US" b="1" dirty="0" smtClean="0">
                <a:solidFill>
                  <a:srgbClr val="0B4193"/>
                </a:solidFill>
              </a:rPr>
              <a:t>	</a:t>
            </a: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28950"/>
            <a:ext cx="4724400" cy="151426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YouTube: </a:t>
            </a:r>
            <a:r>
              <a:rPr lang="en-US" sz="1400" dirty="0" smtClean="0">
                <a:solidFill>
                  <a:srgbClr val="417B85"/>
                </a:solidFill>
              </a:rPr>
              <a:t>Build a channel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Facebook: </a:t>
            </a:r>
            <a:r>
              <a:rPr lang="en-US" sz="1400" dirty="0" smtClean="0">
                <a:solidFill>
                  <a:srgbClr val="417B85"/>
                </a:solidFill>
              </a:rPr>
              <a:t>Create business page not personal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Website</a:t>
            </a:r>
            <a:r>
              <a:rPr lang="en-US" sz="1400" dirty="0" smtClean="0">
                <a:solidFill>
                  <a:srgbClr val="417B85"/>
                </a:solidFill>
              </a:rPr>
              <a:t>: Designate a video page</a:t>
            </a:r>
          </a:p>
          <a:p>
            <a:pPr marL="93726">
              <a:lnSpc>
                <a:spcPct val="140000"/>
              </a:lnSpc>
            </a:pPr>
            <a:endParaRPr lang="en-US" sz="300" dirty="0" smtClean="0">
              <a:solidFill>
                <a:srgbClr val="417B85"/>
              </a:solidFill>
            </a:endParaRPr>
          </a:p>
          <a:p>
            <a:pPr marL="285750" indent="-192024"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Email: </a:t>
            </a:r>
            <a:r>
              <a:rPr lang="en-US" sz="1400" dirty="0" smtClean="0">
                <a:solidFill>
                  <a:srgbClr val="417B85"/>
                </a:solidFill>
              </a:rPr>
              <a:t>Must have a service like Constant Contact</a:t>
            </a:r>
            <a:r>
              <a:rPr lang="en-US" sz="1400" dirty="0">
                <a:solidFill>
                  <a:srgbClr val="417B85"/>
                </a:solidFill>
              </a:rPr>
              <a:t> </a:t>
            </a:r>
            <a:r>
              <a:rPr lang="en-US" sz="1400" dirty="0" smtClean="0">
                <a:solidFill>
                  <a:srgbClr val="417B85"/>
                </a:solidFill>
              </a:rPr>
              <a:t>or Mail Chimp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038350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600" t="25201" r="16000" b="18266"/>
          <a:stretch/>
        </p:blipFill>
        <p:spPr>
          <a:xfrm>
            <a:off x="6705600" y="3790950"/>
            <a:ext cx="2377440" cy="1615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135" y="2743200"/>
            <a:ext cx="883465" cy="895350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/>
          <a:stretch/>
        </p:blipFill>
        <p:spPr>
          <a:xfrm>
            <a:off x="5008186" y="2052320"/>
            <a:ext cx="2992814" cy="29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61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19400" y="1321594"/>
            <a:ext cx="6284913" cy="1021556"/>
          </a:xfrm>
        </p:spPr>
        <p:txBody>
          <a:bodyPr>
            <a:normAutofit/>
          </a:bodyPr>
          <a:lstStyle/>
          <a:p>
            <a:r>
              <a:rPr lang="en-US" dirty="0" smtClean="0"/>
              <a:t>What’s In It For Retailers?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524"/>
            <a:ext cx="9144000" cy="385762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145087" y="2495550"/>
            <a:ext cx="2703513" cy="26789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008000"/>
                </a:solidFill>
              </a:rPr>
              <a:t>More Sales!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6705600" y="3562350"/>
            <a:ext cx="2743200" cy="267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008000"/>
                </a:solidFill>
              </a:rPr>
              <a:t>Peace of Mind!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5867400" y="3028950"/>
            <a:ext cx="2743200" cy="267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008000"/>
                </a:solidFill>
              </a:rPr>
              <a:t>Less Expenses!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9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304800" y="1657350"/>
            <a:ext cx="6400800" cy="70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</a:rPr>
              <a:t>Programs Offered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by Collected Concepts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9600" y="2293025"/>
            <a:ext cx="6324600" cy="220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Collected Concepts is a full service consulting agency that offers a variety of programs to assist retailers with:</a:t>
            </a:r>
          </a:p>
          <a:p>
            <a:endParaRPr lang="en-US" sz="1100" dirty="0" smtClean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Special Events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Marketing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Training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Shop &amp; Share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019333"/>
            <a:ext cx="2992814" cy="2990817"/>
          </a:xfrm>
          <a:prstGeom prst="rect">
            <a:avLst/>
          </a:prstGeom>
        </p:spPr>
      </p:pic>
      <p:pic>
        <p:nvPicPr>
          <p:cNvPr id="5" name="Picture 4" descr="collected concepts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81350"/>
            <a:ext cx="1664391" cy="11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half" idx="2"/>
          </p:nvPr>
        </p:nvSpPr>
        <p:spPr>
          <a:xfrm>
            <a:off x="304800" y="3638550"/>
            <a:ext cx="3048000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rgbClr val="1F5FA0"/>
                </a:solidFill>
              </a:rPr>
              <a:t>Nick Failla</a:t>
            </a:r>
          </a:p>
          <a:p>
            <a:r>
              <a:rPr lang="en-US" dirty="0" smtClean="0">
                <a:solidFill>
                  <a:srgbClr val="1F5FA0"/>
                </a:solidFill>
              </a:rPr>
              <a:t>(586) 354-3600</a:t>
            </a:r>
          </a:p>
          <a:p>
            <a:r>
              <a:rPr lang="en-US" dirty="0" smtClean="0">
                <a:solidFill>
                  <a:schemeClr val="accent6"/>
                </a:solidFill>
                <a:hlinkClick r:id="rId2"/>
              </a:rPr>
              <a:t>nick@collectedconcepts.com</a:t>
            </a:r>
            <a:endParaRPr lang="en-US" dirty="0" smtClean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6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1428750"/>
            <a:ext cx="6477000" cy="708422"/>
          </a:xfrm>
        </p:spPr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4294967295"/>
          </p:nvPr>
        </p:nvSpPr>
        <p:spPr>
          <a:xfrm>
            <a:off x="1752600" y="2000250"/>
            <a:ext cx="3810000" cy="3429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We are happy to help you!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35" y="2394150"/>
            <a:ext cx="5562600" cy="2344114"/>
          </a:xfrm>
          <a:prstGeom prst="rect">
            <a:avLst/>
          </a:prstGeom>
        </p:spPr>
      </p:pic>
      <p:pic>
        <p:nvPicPr>
          <p:cNvPr id="6" name="Picture 5" descr="collected concepts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9" y="2647950"/>
            <a:ext cx="1664391" cy="11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5950"/>
            <a:ext cx="6934200" cy="708422"/>
          </a:xfrm>
        </p:spPr>
        <p:txBody>
          <a:bodyPr>
            <a:noAutofit/>
          </a:bodyPr>
          <a:lstStyle/>
          <a:p>
            <a:r>
              <a:rPr lang="en-US" sz="2800" dirty="0" smtClean="0"/>
              <a:t>Learn </a:t>
            </a:r>
            <a:r>
              <a:rPr lang="en-US" sz="2800" dirty="0"/>
              <a:t>how to </a:t>
            </a:r>
            <a:r>
              <a:rPr lang="en-US" sz="2800" dirty="0" smtClean="0"/>
              <a:t>create powerful </a:t>
            </a:r>
            <a:r>
              <a:rPr lang="en-US" sz="2800" dirty="0"/>
              <a:t>and inexpensive </a:t>
            </a:r>
            <a:r>
              <a:rPr lang="en-US" sz="2800" dirty="0" smtClean="0"/>
              <a:t>videos </a:t>
            </a:r>
            <a:r>
              <a:rPr lang="en-US" sz="2800" dirty="0"/>
              <a:t>that will help you convert your social media efforts into sales!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952750"/>
            <a:ext cx="6553200" cy="838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Take </a:t>
            </a:r>
            <a:r>
              <a:rPr lang="en-US" sz="1800" dirty="0"/>
              <a:t>advantage of the simple tools available to today's music retailer and </a:t>
            </a:r>
            <a:r>
              <a:rPr lang="en-US" sz="1800" dirty="0" smtClean="0"/>
              <a:t>amp up </a:t>
            </a:r>
            <a:r>
              <a:rPr lang="en-US" sz="1800" dirty="0"/>
              <a:t>your social </a:t>
            </a:r>
            <a:r>
              <a:rPr lang="en-US" sz="1800" dirty="0" smtClean="0"/>
              <a:t>media’s effectiveness</a:t>
            </a:r>
            <a:r>
              <a:rPr lang="en-US" sz="18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53" y="1733550"/>
            <a:ext cx="2348947" cy="3283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29077"/>
            <a:ext cx="2819400" cy="10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1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06128"/>
            <a:ext cx="6934200" cy="708422"/>
          </a:xfrm>
        </p:spPr>
        <p:txBody>
          <a:bodyPr>
            <a:normAutofit/>
          </a:bodyPr>
          <a:lstStyle/>
          <a:p>
            <a:r>
              <a:rPr lang="en-US" dirty="0" smtClean="0"/>
              <a:t>Why Use Social Media?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5950"/>
            <a:ext cx="6629400" cy="17526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Because nearly everyone you want to sell your products &amp; services to does!</a:t>
            </a:r>
          </a:p>
          <a:p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107894"/>
            <a:ext cx="2348947" cy="328325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419350"/>
            <a:ext cx="6629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pPr marL="457200" indent="-457200">
              <a:buFont typeface="Arial"/>
              <a:buChar char="•"/>
            </a:pPr>
            <a:r>
              <a:rPr lang="en-US" sz="1700" dirty="0" smtClean="0"/>
              <a:t>Over half of the North American population uses Facebook</a:t>
            </a:r>
          </a:p>
          <a:p>
            <a:endParaRPr lang="en-US" sz="400" dirty="0" smtClean="0"/>
          </a:p>
          <a:p>
            <a:pPr marL="457200" indent="-457200">
              <a:buFont typeface="Arial"/>
              <a:buChar char="•"/>
            </a:pPr>
            <a:r>
              <a:rPr lang="en-US" sz="1700" dirty="0" smtClean="0"/>
              <a:t>Consumers search the internet an average of 9 times prior to purchasing online … or in a store</a:t>
            </a:r>
          </a:p>
          <a:p>
            <a:pPr marL="457200" indent="-457200">
              <a:buFont typeface="Arial"/>
              <a:buChar char="•"/>
            </a:pPr>
            <a:endParaRPr lang="en-US" sz="400" dirty="0" smtClean="0"/>
          </a:p>
          <a:p>
            <a:pPr marL="457200" indent="-457200">
              <a:buFont typeface="Arial"/>
              <a:buChar char="•"/>
            </a:pPr>
            <a:r>
              <a:rPr lang="en-US" sz="1700" dirty="0" smtClean="0"/>
              <a:t>80% of users prefer to connect with brands through Facebook</a:t>
            </a:r>
          </a:p>
          <a:p>
            <a:pPr marL="457200" indent="-457200">
              <a:buFont typeface="Arial"/>
              <a:buChar char="•"/>
            </a:pPr>
            <a:endParaRPr lang="en-US" sz="400" dirty="0" smtClean="0"/>
          </a:p>
          <a:p>
            <a:pPr marL="457200" indent="-457200">
              <a:buFont typeface="Arial"/>
              <a:buChar char="•"/>
            </a:pPr>
            <a:r>
              <a:rPr lang="en-US" sz="1700" dirty="0" smtClean="0"/>
              <a:t>77% of B2C companies and 43% of B2B companies acquired customers from Facebook in 2012</a:t>
            </a:r>
          </a:p>
          <a:p>
            <a:pPr marL="457200" indent="-457200">
              <a:buFont typeface="Arial"/>
              <a:buChar char="•"/>
            </a:pPr>
            <a:endParaRPr lang="en-US" sz="400" dirty="0" smtClean="0"/>
          </a:p>
          <a:p>
            <a:pPr marL="457200" indent="-457200">
              <a:buFont typeface="Arial"/>
              <a:buChar char="•"/>
            </a:pPr>
            <a:r>
              <a:rPr lang="en-US" sz="1700" dirty="0" smtClean="0"/>
              <a:t>An average Facebook user has 229 friends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949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47950"/>
            <a:ext cx="4038600" cy="708422"/>
          </a:xfrm>
        </p:spPr>
        <p:txBody>
          <a:bodyPr>
            <a:noAutofit/>
          </a:bodyPr>
          <a:lstStyle/>
          <a:p>
            <a:r>
              <a:rPr lang="en-US" sz="4800" dirty="0" smtClean="0"/>
              <a:t>Why Use </a:t>
            </a:r>
            <a:br>
              <a:rPr lang="en-US" sz="4800" dirty="0" smtClean="0"/>
            </a:br>
            <a:r>
              <a:rPr lang="en-US" sz="4800" dirty="0" smtClean="0"/>
              <a:t>Social Media?</a:t>
            </a:r>
            <a:endParaRPr lang="en-US" sz="4800" dirty="0"/>
          </a:p>
        </p:txBody>
      </p:sp>
      <p:pic>
        <p:nvPicPr>
          <p:cNvPr id="5" name="Picture 4" descr="Screen Shot 2013-06-06 at 9.45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62150"/>
            <a:ext cx="4051420" cy="272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49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2266950"/>
            <a:ext cx="8534400" cy="3257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Troubleshooting Guide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459230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Tools Needed to Use Video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sz="3100" dirty="0" smtClean="0"/>
              <a:t>In Social Media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284" y="2409191"/>
            <a:ext cx="2798063" cy="19124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Video</a:t>
            </a: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2680" y="2409191"/>
            <a:ext cx="2590800" cy="19202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B4193"/>
                </a:solidFill>
              </a:rPr>
              <a:t>Content</a:t>
            </a:r>
            <a:endParaRPr lang="en-US" sz="1100" b="1" dirty="0">
              <a:solidFill>
                <a:srgbClr val="0B4193"/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4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613" y="2409191"/>
            <a:ext cx="2590800" cy="19202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B4193"/>
                </a:solidFill>
              </a:rPr>
              <a:t>Editing Tools	</a:t>
            </a: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4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9480" y="279019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No Editing/Raw Footage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iMovie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Packaged Software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PowerPoint</a:t>
            </a:r>
            <a:endParaRPr lang="en-US" sz="1400" dirty="0">
              <a:solidFill>
                <a:srgbClr val="417B8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" y="2703592"/>
            <a:ext cx="243840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00584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Pre-produced 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Vendors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YouTube</a:t>
            </a:r>
          </a:p>
          <a:p>
            <a:pPr marL="100584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Self-produced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Hand Held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ini-cam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err="1" smtClean="0">
                <a:solidFill>
                  <a:schemeClr val="accent5">
                    <a:lumMod val="75000"/>
                  </a:schemeClr>
                </a:solidFill>
              </a:rPr>
              <a:t>iPad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Smart Phone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8880" y="2750483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Testimonial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Demonstration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Informational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Introduction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Motivational</a:t>
            </a:r>
          </a:p>
          <a:p>
            <a:pPr marL="285750" indent="-192024">
              <a:buFont typeface="Arial"/>
              <a:buChar char="•"/>
            </a:pPr>
            <a:endParaRPr lang="en-US" sz="1400" dirty="0">
              <a:solidFill>
                <a:srgbClr val="417B8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" y="4434966"/>
            <a:ext cx="8513064" cy="5386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B4193"/>
                </a:solidFill>
              </a:rPr>
              <a:t>Distribution	</a:t>
            </a: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4461510"/>
            <a:ext cx="25146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YouTube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Facebook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2800" y="4476750"/>
            <a:ext cx="16002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Website</a:t>
            </a:r>
          </a:p>
          <a:p>
            <a:pPr marL="285750" indent="-192024">
              <a:buFont typeface="Arial"/>
              <a:buChar char="•"/>
            </a:pPr>
            <a:r>
              <a:rPr lang="en-US" sz="1400" dirty="0" smtClean="0">
                <a:solidFill>
                  <a:srgbClr val="417B85"/>
                </a:solidFill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420955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2266950"/>
            <a:ext cx="8534400" cy="3257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Troubleshooting Guide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544606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Tools Needed to Use Video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sz="3100" dirty="0" smtClean="0"/>
              <a:t>In Social Media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804" y="2571750"/>
            <a:ext cx="279806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Video</a:t>
            </a: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2921992"/>
            <a:ext cx="243840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00584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Pre-produced 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Vendors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YouTube</a:t>
            </a:r>
          </a:p>
          <a:p>
            <a:pPr marL="100584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Self-produced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Hand Held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ini-cam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err="1" smtClean="0">
                <a:solidFill>
                  <a:schemeClr val="accent5">
                    <a:lumMod val="75000"/>
                  </a:schemeClr>
                </a:solidFill>
              </a:rPr>
              <a:t>iPad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Smart Phone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Screen Shot 2013-06-07 at 8.29.19 A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00350"/>
            <a:ext cx="2743200" cy="1574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3-06-07 at 8.39.43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00350"/>
            <a:ext cx="2743200" cy="1580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65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2266950"/>
            <a:ext cx="8534400" cy="3257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Troubleshooting Guide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544606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Tools Needed to Use Video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sz="3100" dirty="0" smtClean="0"/>
              <a:t>In Social Media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804" y="2571750"/>
            <a:ext cx="279806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Video</a:t>
            </a: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2921992"/>
            <a:ext cx="243840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00584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Pre-produced 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Vendors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YouTube</a:t>
            </a:r>
          </a:p>
          <a:p>
            <a:pPr marL="100584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Self-produced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Hand Held 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ini-cam</a:t>
            </a:r>
          </a:p>
          <a:p>
            <a:pPr marL="557784" lvl="1" indent="-192024">
              <a:buFont typeface="Arial"/>
              <a:buChar char="•"/>
            </a:pPr>
            <a:r>
              <a:rPr lang="en-US" sz="1400" b="1" dirty="0" err="1" smtClean="0">
                <a:solidFill>
                  <a:schemeClr val="accent5">
                    <a:lumMod val="75000"/>
                  </a:schemeClr>
                </a:solidFill>
              </a:rPr>
              <a:t>iPad</a:t>
            </a:r>
            <a:endParaRPr lang="en-US" sz="1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557784" lvl="1" indent="-192024">
              <a:buFont typeface="Arial"/>
              <a:buChar char="•"/>
            </a:pP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</a:rPr>
              <a:t>Smart Phone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Jimmy%20DeHeno%20Deering%20Goodtime%20Banjo%20Demo%20%26%20Review.mp4">
            <a:hlinkClick r:id="" action="ppaction://media"/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8" y="2814316"/>
            <a:ext cx="2743991" cy="1580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6-07 at 8.2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21761"/>
            <a:ext cx="2743644" cy="1578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55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2266950"/>
            <a:ext cx="8534400" cy="3257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Troubleshooting Guide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544606"/>
            <a:ext cx="8534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Tools Needed to Use Video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sz="3100" dirty="0" smtClean="0"/>
              <a:t>In Social Media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600" y="2571750"/>
            <a:ext cx="8610600" cy="2015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Editing Tools</a:t>
            </a:r>
            <a:r>
              <a:rPr lang="en-US" b="1" dirty="0" smtClean="0">
                <a:solidFill>
                  <a:srgbClr val="0B4193"/>
                </a:solidFill>
              </a:rPr>
              <a:t>	</a:t>
            </a: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400" b="1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 smtClean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952750"/>
            <a:ext cx="8382000" cy="1284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</a:rPr>
              <a:t>No Editing/Raw Footage: </a:t>
            </a:r>
            <a:r>
              <a:rPr lang="en-US" sz="1400" dirty="0" smtClean="0">
                <a:solidFill>
                  <a:srgbClr val="417B85"/>
                </a:solidFill>
              </a:rPr>
              <a:t>YouTube quality is accepted, real and trusted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iMovie: </a:t>
            </a:r>
            <a:r>
              <a:rPr lang="en-US" sz="1400" dirty="0" smtClean="0">
                <a:solidFill>
                  <a:srgbClr val="417B85"/>
                </a:solidFill>
              </a:rPr>
              <a:t>Basic editing tool with small learning curve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Packaged Software: </a:t>
            </a:r>
            <a:r>
              <a:rPr lang="en-US" sz="1400" dirty="0" smtClean="0">
                <a:solidFill>
                  <a:srgbClr val="417B85"/>
                </a:solidFill>
              </a:rPr>
              <a:t>Sky’s the limit, but expect to spend time and money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PowerPoint: </a:t>
            </a:r>
            <a:r>
              <a:rPr lang="en-US" sz="1400" dirty="0" smtClean="0">
                <a:solidFill>
                  <a:srgbClr val="417B85"/>
                </a:solidFill>
              </a:rPr>
              <a:t>Create a slide show, click a button … get a video</a:t>
            </a:r>
            <a:endParaRPr lang="en-US" sz="1400" dirty="0">
              <a:solidFill>
                <a:srgbClr val="417B8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66950"/>
            <a:ext cx="958653" cy="971550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028950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6"/>
          <p:cNvSpPr txBox="1">
            <a:spLocks/>
          </p:cNvSpPr>
          <p:nvPr/>
        </p:nvSpPr>
        <p:spPr>
          <a:xfrm>
            <a:off x="228600" y="2266950"/>
            <a:ext cx="8534400" cy="3257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Troubleshooting Guide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504950"/>
            <a:ext cx="4800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Tools Needed to Use Video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sz="3100" dirty="0" smtClean="0"/>
              <a:t>In Social Media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2571750"/>
            <a:ext cx="8534400" cy="20159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B4193"/>
                </a:solidFill>
              </a:rPr>
              <a:t>Content</a:t>
            </a:r>
            <a:endParaRPr lang="en-US" sz="1100" b="1" dirty="0">
              <a:solidFill>
                <a:srgbClr val="0B4193"/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8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4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11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2913043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Testimonial: </a:t>
            </a:r>
            <a:r>
              <a:rPr lang="en-US" sz="1400" dirty="0" smtClean="0">
                <a:solidFill>
                  <a:srgbClr val="417B85"/>
                </a:solidFill>
              </a:rPr>
              <a:t>No one’s opinion is more important than a customer’s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Demonstration: </a:t>
            </a:r>
            <a:r>
              <a:rPr lang="en-US" sz="1400" dirty="0" smtClean="0">
                <a:solidFill>
                  <a:srgbClr val="417B85"/>
                </a:solidFill>
              </a:rPr>
              <a:t>Concentrate on demonstrating with a small emphasis on selling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Informational: </a:t>
            </a:r>
            <a:r>
              <a:rPr lang="en-US" sz="1400" dirty="0" smtClean="0">
                <a:solidFill>
                  <a:srgbClr val="417B85"/>
                </a:solidFill>
              </a:rPr>
              <a:t>Become the online go-to place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Introduction: </a:t>
            </a:r>
            <a:r>
              <a:rPr lang="en-US" sz="1400" dirty="0" smtClean="0">
                <a:solidFill>
                  <a:srgbClr val="417B85"/>
                </a:solidFill>
              </a:rPr>
              <a:t>Let people know who you and your staff are</a:t>
            </a:r>
          </a:p>
          <a:p>
            <a:pPr marL="285750" indent="-192024">
              <a:lnSpc>
                <a:spcPct val="140000"/>
              </a:lnSpc>
              <a:buFont typeface="Arial"/>
              <a:buChar char="•"/>
            </a:pPr>
            <a:r>
              <a:rPr lang="en-US" sz="1400" b="1" dirty="0" smtClean="0">
                <a:solidFill>
                  <a:srgbClr val="0B4193"/>
                </a:solidFill>
              </a:rPr>
              <a:t>Motivational: </a:t>
            </a:r>
            <a:r>
              <a:rPr lang="en-US" sz="1400" dirty="0" smtClean="0">
                <a:solidFill>
                  <a:srgbClr val="417B85"/>
                </a:solidFill>
              </a:rPr>
              <a:t>Who better to pump someone up than someone from the music industry!</a:t>
            </a:r>
          </a:p>
          <a:p>
            <a:pPr marL="285750" indent="-192024">
              <a:buFont typeface="Arial"/>
              <a:buChar char="•"/>
            </a:pPr>
            <a:endParaRPr lang="en-US" sz="1400" dirty="0">
              <a:solidFill>
                <a:srgbClr val="417B85"/>
              </a:solidFill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6019800" y="1657350"/>
            <a:ext cx="3048000" cy="2057400"/>
          </a:xfrm>
          <a:prstGeom prst="irregularSeal1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041704">
            <a:off x="7385309" y="2272206"/>
            <a:ext cx="1067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Largest </a:t>
            </a:r>
          </a:p>
          <a:p>
            <a:pPr algn="ctr"/>
            <a:r>
              <a:rPr lang="en-US" sz="1400" dirty="0" smtClean="0"/>
              <a:t>Search Engine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06923">
            <a:off x="6903670" y="2474367"/>
            <a:ext cx="499980" cy="50670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5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esentermedia.com - Animated">
  <a:themeElements>
    <a:clrScheme name="Custom 6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629DD1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esentermedia.com - Static">
  <a:themeElements>
    <a:clrScheme name="Custom 6">
      <a:dk1>
        <a:srgbClr val="E6E6E6"/>
      </a:dk1>
      <a:lt1>
        <a:srgbClr val="E6E6E6"/>
      </a:lt1>
      <a:dk2>
        <a:srgbClr val="0C0C0C"/>
      </a:dk2>
      <a:lt2>
        <a:srgbClr val="0E57C4"/>
      </a:lt2>
      <a:accent1>
        <a:srgbClr val="629DD1"/>
      </a:accent1>
      <a:accent2>
        <a:srgbClr val="297FD5"/>
      </a:accent2>
      <a:accent3>
        <a:srgbClr val="0E57C4"/>
      </a:accent3>
      <a:accent4>
        <a:srgbClr val="4A66AC"/>
      </a:accent4>
      <a:accent5>
        <a:srgbClr val="5AA2AE"/>
      </a:accent5>
      <a:accent6>
        <a:srgbClr val="0E57C4"/>
      </a:accent6>
      <a:hlink>
        <a:srgbClr val="1098D2"/>
      </a:hlink>
      <a:folHlink>
        <a:srgbClr val="062B62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15656</TotalTime>
  <Words>452</Words>
  <Application>Microsoft Macintosh PowerPoint</Application>
  <PresentationFormat>On-screen Show (16:9)</PresentationFormat>
  <Paragraphs>149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Presentermedia.com - Animated</vt:lpstr>
      <vt:lpstr>1_Presentermedia.com - Static</vt:lpstr>
      <vt:lpstr>Converting Social Media…</vt:lpstr>
      <vt:lpstr>Learn how to create powerful and inexpensive videos that will help you convert your social media efforts into sales! </vt:lpstr>
      <vt:lpstr>Why Use Social Media?</vt:lpstr>
      <vt:lpstr>Why Use  Social Media?</vt:lpstr>
      <vt:lpstr>Tools Needed to Use Video In Social Media</vt:lpstr>
      <vt:lpstr>Tools Needed to Use Video In Social Media</vt:lpstr>
      <vt:lpstr>Tools Needed to Use Video In Social Media</vt:lpstr>
      <vt:lpstr>Tools Needed to Use Video In Social Media</vt:lpstr>
      <vt:lpstr>Tools Needed to Use Video In Social Media</vt:lpstr>
      <vt:lpstr>Tools Needed to Use Video In Social Media</vt:lpstr>
      <vt:lpstr>What’s In It For Retailers?</vt:lpstr>
      <vt:lpstr>PowerPoint Presentation</vt:lpstr>
      <vt:lpstr>Questions? 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PresenterMedia.com;support@presentermedia.com</dc:creator>
  <cp:lastModifiedBy>Zach Phillips</cp:lastModifiedBy>
  <cp:revision>469</cp:revision>
  <dcterms:created xsi:type="dcterms:W3CDTF">2010-04-14T14:22:36Z</dcterms:created>
  <dcterms:modified xsi:type="dcterms:W3CDTF">2013-06-14T23:24:08Z</dcterms:modified>
</cp:coreProperties>
</file>