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handoutMasterIdLst>
    <p:handoutMasterId r:id="rId23"/>
  </p:handoutMasterIdLst>
  <p:sldIdLst>
    <p:sldId id="259" r:id="rId3"/>
    <p:sldId id="261" r:id="rId4"/>
    <p:sldId id="268" r:id="rId5"/>
    <p:sldId id="269" r:id="rId6"/>
    <p:sldId id="266" r:id="rId7"/>
    <p:sldId id="267" r:id="rId8"/>
    <p:sldId id="262" r:id="rId9"/>
    <p:sldId id="263" r:id="rId10"/>
    <p:sldId id="258" r:id="rId11"/>
    <p:sldId id="257" r:id="rId12"/>
    <p:sldId id="264" r:id="rId13"/>
    <p:sldId id="270" r:id="rId14"/>
    <p:sldId id="273" r:id="rId15"/>
    <p:sldId id="274" r:id="rId16"/>
    <p:sldId id="276" r:id="rId17"/>
    <p:sldId id="277" r:id="rId18"/>
    <p:sldId id="265" r:id="rId19"/>
    <p:sldId id="275" r:id="rId20"/>
    <p:sldId id="279" r:id="rId21"/>
    <p:sldId id="278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ECEF"/>
    <a:srgbClr val="FBC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8" autoAdjust="0"/>
  </p:normalViewPr>
  <p:slideViewPr>
    <p:cSldViewPr snapToObjects="1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770920D-6A7D-46D1-9388-97674816F96D}" type="datetimeFigureOut">
              <a:rPr lang="en-US"/>
              <a:pPr/>
              <a:t>11/30/2012</a:t>
            </a:fld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5B30D3-725F-4A4B-98FA-A75D17511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4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3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09625"/>
            <a:ext cx="3008313" cy="266899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809624"/>
            <a:ext cx="5111750" cy="366712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000500"/>
            <a:ext cx="5486797" cy="424656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0" y="904875"/>
            <a:ext cx="5486797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800"/>
            </a:lvl2pPr>
            <a:lvl3pPr marL="571500" indent="0">
              <a:buNone/>
              <a:defRPr sz="1500"/>
            </a:lvl3pPr>
            <a:lvl4pPr marL="857250" indent="0">
              <a:buNone/>
              <a:defRPr sz="1300"/>
            </a:lvl4pPr>
            <a:lvl5pPr marL="1143000" indent="0">
              <a:buNone/>
              <a:defRPr sz="1300"/>
            </a:lvl5pPr>
            <a:lvl6pPr marL="1428750" indent="0">
              <a:buNone/>
              <a:defRPr sz="1300"/>
            </a:lvl6pPr>
            <a:lvl7pPr marL="1714500" indent="0">
              <a:buNone/>
              <a:defRPr sz="1300"/>
            </a:lvl7pPr>
            <a:lvl8pPr marL="2000250" indent="0">
              <a:buNone/>
              <a:defRPr sz="1300"/>
            </a:lvl8pPr>
            <a:lvl9pPr marL="2286000" indent="0">
              <a:buNone/>
              <a:defRPr sz="13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539258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79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1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143125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50" indent="0" algn="ctr">
              <a:buNone/>
              <a:defRPr/>
            </a:lvl2pPr>
            <a:lvl3pPr marL="571500" indent="0" algn="ctr">
              <a:buNone/>
              <a:defRPr/>
            </a:lvl3pPr>
            <a:lvl4pPr marL="857250" indent="0" algn="ctr">
              <a:buNone/>
              <a:defRPr/>
            </a:lvl4pPr>
            <a:lvl5pPr marL="1143000" indent="0" algn="ctr">
              <a:buNone/>
              <a:defRPr/>
            </a:lvl5pPr>
            <a:lvl6pPr marL="1428750" indent="0" algn="ctr">
              <a:buNone/>
              <a:defRPr/>
            </a:lvl6pPr>
            <a:lvl7pPr marL="1714500" indent="0" algn="ctr">
              <a:buNone/>
              <a:defRPr/>
            </a:lvl7pPr>
            <a:lvl8pPr marL="2000250" indent="0" algn="ctr">
              <a:buNone/>
              <a:defRPr/>
            </a:lvl8pPr>
            <a:lvl9pPr marL="2286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6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4000"/>
            <a:ext cx="8239125" cy="3095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4977"/>
            <a:ext cx="7772797" cy="1021953"/>
          </a:xfrm>
          <a:prstGeom prst="rect">
            <a:avLst/>
          </a:prstGeom>
        </p:spPr>
        <p:txBody>
          <a:bodyPr vert="horz" lIns="57150" tIns="28575" rIns="57150" bIns="28575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836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50" indent="0">
              <a:buNone/>
              <a:defRPr sz="1100"/>
            </a:lvl2pPr>
            <a:lvl3pPr marL="571500" indent="0">
              <a:buNone/>
              <a:defRPr sz="1000"/>
            </a:lvl3pPr>
            <a:lvl4pPr marL="857250" indent="0">
              <a:buNone/>
              <a:defRPr sz="900"/>
            </a:lvl4pPr>
            <a:lvl5pPr marL="1143000" indent="0">
              <a:buNone/>
              <a:defRPr sz="900"/>
            </a:lvl5pPr>
            <a:lvl6pPr marL="1428750" indent="0">
              <a:buNone/>
              <a:defRPr sz="900"/>
            </a:lvl6pPr>
            <a:lvl7pPr marL="1714500" indent="0">
              <a:buNone/>
              <a:defRPr sz="900"/>
            </a:lvl7pPr>
            <a:lvl8pPr marL="2000250" indent="0">
              <a:buNone/>
              <a:defRPr sz="900"/>
            </a:lvl8pPr>
            <a:lvl9pPr marL="22860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7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524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556742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2036961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556742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2036961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6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399" y="857250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5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D0EB0-E353-45AD-AC95-9D7824727A97}" type="datetimeFigureOut">
              <a:rPr lang="en-US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F8448-A79C-46AD-8734-ED9BA4938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4" descr="NS13IdeaCentertopba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3IdeaCentertop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239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76750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5pPr>
      <a:lvl6pPr marL="2857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5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25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000" algn="ctr" defTabSz="816571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55588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1222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0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378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79539" indent="-203399" algn="l" defTabSz="81657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S13IdeaCenter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209550"/>
            <a:ext cx="426243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“Top 10” </a:t>
            </a:r>
            <a:r>
              <a:rPr lang="en-US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Smart Things </a:t>
            </a:r>
            <a:r>
              <a:rPr lang="en-US" sz="5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 </a:t>
            </a:r>
            <a:r>
              <a:rPr lang="en-US" sz="6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2013</a:t>
            </a:r>
            <a:endParaRPr lang="en-US" sz="60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47800" y="3596580"/>
            <a:ext cx="40385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Calibri" pitchFamily="34" charset="0"/>
              </a:rPr>
              <a:t>Presented By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Alan M. Friedman, CPA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          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Daniel Jobe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Friedman, Kannenberg &amp; Company, P.C.</a:t>
            </a:r>
          </a:p>
        </p:txBody>
      </p:sp>
      <p:pic>
        <p:nvPicPr>
          <p:cNvPr id="512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3877295"/>
            <a:ext cx="853661" cy="8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47750"/>
            <a:ext cx="8610600" cy="3886200"/>
          </a:xfrm>
        </p:spPr>
        <p:txBody>
          <a:bodyPr/>
          <a:lstStyle/>
          <a:p>
            <a:r>
              <a:rPr lang="en-US" sz="2400" b="1" dirty="0" smtClean="0">
                <a:latin typeface="Century Gothic" pitchFamily="34" charset="0"/>
              </a:rPr>
              <a:t>Account For Them Properly – </a:t>
            </a:r>
            <a:r>
              <a:rPr lang="en-US" sz="2400" dirty="0" smtClean="0">
                <a:latin typeface="Century Gothic" pitchFamily="34" charset="0"/>
              </a:rPr>
              <a:t>book monthly income, depreciate them, and only show a receivable for past due rent </a:t>
            </a:r>
          </a:p>
          <a:p>
            <a:r>
              <a:rPr lang="en-US" sz="2400" b="1" dirty="0" smtClean="0">
                <a:latin typeface="Century Gothic" pitchFamily="34" charset="0"/>
              </a:rPr>
              <a:t>Obtain Adequate Financing – </a:t>
            </a:r>
            <a:r>
              <a:rPr lang="en-US" sz="2400" dirty="0" smtClean="0">
                <a:latin typeface="Century Gothic" pitchFamily="34" charset="0"/>
              </a:rPr>
              <a:t>finance them over the same time (or longer) as it takes to recoup your cost on the instrument</a:t>
            </a:r>
          </a:p>
          <a:p>
            <a:r>
              <a:rPr lang="en-US" sz="2400" b="1" dirty="0" smtClean="0">
                <a:latin typeface="Century Gothic" pitchFamily="34" charset="0"/>
              </a:rPr>
              <a:t>Track the Productivity of the Pool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Collections</a:t>
            </a:r>
            <a:r>
              <a:rPr lang="en-US" sz="2000" dirty="0" smtClean="0">
                <a:latin typeface="Century Gothic" pitchFamily="34" charset="0"/>
              </a:rPr>
              <a:t> – watch your bad debt stats!</a:t>
            </a:r>
            <a:endParaRPr lang="en-US" sz="2000" b="1" dirty="0" smtClean="0">
              <a:latin typeface="Century Gothic" pitchFamily="34" charset="0"/>
            </a:endParaRP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Unrented Units</a:t>
            </a:r>
            <a:r>
              <a:rPr lang="en-US" sz="2000" dirty="0" smtClean="0">
                <a:latin typeface="Century Gothic" pitchFamily="34" charset="0"/>
              </a:rPr>
              <a:t> – get them ready to go…or change the mix!</a:t>
            </a:r>
            <a:endParaRPr lang="en-US" sz="2000" b="1" dirty="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24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Rentals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28600" y="1934577"/>
            <a:ext cx="419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dirty="0" smtClean="0">
                <a:latin typeface="Tempus Sans ITC"/>
              </a:rPr>
              <a:t>5. Pay </a:t>
            </a:r>
            <a:r>
              <a:rPr lang="en-US" sz="6600" dirty="0">
                <a:latin typeface="Tempus Sans ITC"/>
              </a:rPr>
              <a:t>Down Debt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23950"/>
            <a:ext cx="4267200" cy="3744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33375" y="1532294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6. Be </a:t>
            </a:r>
            <a:r>
              <a:rPr lang="en-US" sz="5400" dirty="0">
                <a:latin typeface="Tempus Sans ITC"/>
              </a:rPr>
              <a:t>Your Own Landlord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71550"/>
            <a:ext cx="491021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09" y="1490019"/>
            <a:ext cx="2868591" cy="254514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2400" y="1454150"/>
            <a:ext cx="4419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7. Streamline </a:t>
            </a:r>
            <a:r>
              <a:rPr lang="en-US" sz="5400" dirty="0">
                <a:latin typeface="Tempus Sans ITC"/>
              </a:rPr>
              <a:t>Your Technology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1069975"/>
            <a:ext cx="4286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47750"/>
            <a:ext cx="8534400" cy="3886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600" b="1" dirty="0" smtClean="0">
                <a:latin typeface="Century Gothic"/>
                <a:cs typeface="Century Gothic"/>
              </a:rPr>
              <a:t>Data Storage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latin typeface="Century Gothic"/>
                <a:cs typeface="Century Gothic"/>
              </a:rPr>
              <a:t>Document retention policies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latin typeface="Century Gothic"/>
                <a:cs typeface="Century Gothic"/>
              </a:rPr>
              <a:t>Electronic </a:t>
            </a:r>
            <a:r>
              <a:rPr lang="en-US" sz="2600" dirty="0">
                <a:latin typeface="Century Gothic"/>
                <a:cs typeface="Century Gothic"/>
              </a:rPr>
              <a:t>c</a:t>
            </a:r>
            <a:r>
              <a:rPr lang="en-US" sz="2600" dirty="0" smtClean="0">
                <a:latin typeface="Century Gothic"/>
                <a:cs typeface="Century Gothic"/>
              </a:rPr>
              <a:t>omputing </a:t>
            </a:r>
            <a:r>
              <a:rPr lang="en-US" sz="2600" dirty="0">
                <a:latin typeface="Century Gothic"/>
                <a:cs typeface="Century Gothic"/>
              </a:rPr>
              <a:t>p</a:t>
            </a:r>
            <a:r>
              <a:rPr lang="en-US" sz="2600" dirty="0" smtClean="0">
                <a:latin typeface="Century Gothic"/>
                <a:cs typeface="Century Gothic"/>
              </a:rPr>
              <a:t>olicies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600" b="1" dirty="0" smtClean="0">
                <a:latin typeface="Century Gothic"/>
                <a:cs typeface="Century Gothic"/>
              </a:rPr>
              <a:t>Accounting Software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latin typeface="Century Gothic"/>
                <a:cs typeface="Century Gothic"/>
              </a:rPr>
              <a:t>Multiple solutions with no monthly financial </a:t>
            </a:r>
            <a:r>
              <a:rPr lang="en-US" sz="2600" dirty="0">
                <a:latin typeface="Century Gothic"/>
                <a:cs typeface="Century Gothic"/>
              </a:rPr>
              <a:t>d</a:t>
            </a:r>
            <a:r>
              <a:rPr lang="en-US" sz="2600" dirty="0" smtClean="0">
                <a:latin typeface="Century Gothic"/>
                <a:cs typeface="Century Gothic"/>
              </a:rPr>
              <a:t>ata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600" b="1" dirty="0">
                <a:latin typeface="Century Gothic"/>
                <a:cs typeface="Century Gothic"/>
              </a:rPr>
              <a:t>Technology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latin typeface="Century Gothic"/>
                <a:cs typeface="Century Gothic"/>
              </a:rPr>
              <a:t>Hardware trends (virtualize)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latin typeface="Century Gothic"/>
                <a:cs typeface="Century Gothic"/>
              </a:rPr>
              <a:t>Back-up (test often; off-site is best!)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200" dirty="0" smtClean="0">
              <a:latin typeface="Century Gothic"/>
              <a:cs typeface="Century Gothic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62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Streamline Your Technology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04800" y="1970881"/>
            <a:ext cx="441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latin typeface="Tempus Sans ITC"/>
              </a:rPr>
              <a:t>8</a:t>
            </a:r>
            <a:r>
              <a:rPr lang="en-US" sz="5400" dirty="0" smtClean="0">
                <a:latin typeface="Tempus Sans ITC"/>
              </a:rPr>
              <a:t>. Safeguard </a:t>
            </a:r>
            <a:r>
              <a:rPr lang="en-US" sz="5400" dirty="0">
                <a:latin typeface="Tempus Sans ITC"/>
              </a:rPr>
              <a:t>Assets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657350"/>
            <a:ext cx="4381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00150"/>
            <a:ext cx="8305800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Reconcile bank accounts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Reconcile inventory discrepancies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Reconcile payroll records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Segregate incompatible duties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Create systems of checks &amp; balances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524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Security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2400" y="1607700"/>
            <a:ext cx="472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latin typeface="Tempus Sans ITC"/>
              </a:rPr>
              <a:t>9</a:t>
            </a:r>
            <a:r>
              <a:rPr lang="en-US" sz="5400" dirty="0" smtClean="0">
                <a:latin typeface="Tempus Sans ITC"/>
              </a:rPr>
              <a:t>. </a:t>
            </a:r>
            <a:r>
              <a:rPr lang="en-US" sz="5400" dirty="0">
                <a:latin typeface="Tempus Sans ITC"/>
              </a:rPr>
              <a:t>Save For</a:t>
            </a:r>
          </a:p>
          <a:p>
            <a:pPr algn="ctr"/>
            <a:r>
              <a:rPr lang="en-US" sz="5400" dirty="0">
                <a:latin typeface="Tempus Sans ITC"/>
              </a:rPr>
              <a:t>The</a:t>
            </a:r>
          </a:p>
          <a:p>
            <a:pPr algn="ctr"/>
            <a:r>
              <a:rPr lang="en-US" sz="5400" dirty="0">
                <a:latin typeface="Tempus Sans ITC"/>
              </a:rPr>
              <a:t>“Rainy Day”</a:t>
            </a: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71550"/>
            <a:ext cx="3505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3825" y="2115318"/>
            <a:ext cx="441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10. Invest </a:t>
            </a:r>
            <a:r>
              <a:rPr lang="en-US" sz="5400" dirty="0">
                <a:latin typeface="Tempus Sans ITC"/>
              </a:rPr>
              <a:t>in Education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1047750"/>
            <a:ext cx="4038600" cy="38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675" y="1234282"/>
            <a:ext cx="3962400" cy="33948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Review Your Business Plan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Involve Others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Dream, but Create Action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Century Gothic"/>
                <a:cs typeface="Century Gothic"/>
              </a:rPr>
              <a:t>Do Something!!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1200" b="1" dirty="0" smtClean="0">
              <a:latin typeface="Century Gothic"/>
              <a:cs typeface="Century Gothic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524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In summary…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 rotWithShape="1">
          <a:blip r:embed="rId2"/>
          <a:srcRect t="16084" b="16132"/>
          <a:stretch/>
        </p:blipFill>
        <p:spPr bwMode="auto">
          <a:xfrm>
            <a:off x="4562475" y="1628775"/>
            <a:ext cx="4165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sz="4400" dirty="0" smtClean="0"/>
              <a:t>Provide 10 </a:t>
            </a:r>
            <a:r>
              <a:rPr lang="en-US" sz="4400" b="1" dirty="0" smtClean="0"/>
              <a:t>suggestions &amp;</a:t>
            </a:r>
            <a:r>
              <a:rPr lang="en-US" sz="4400" dirty="0" smtClean="0"/>
              <a:t> </a:t>
            </a:r>
            <a:r>
              <a:rPr lang="en-US" sz="4400" b="1" dirty="0" smtClean="0"/>
              <a:t>ideas</a:t>
            </a:r>
            <a:r>
              <a:rPr lang="en-US" sz="4400" dirty="0" smtClean="0"/>
              <a:t> to improve the financial health of your business</a:t>
            </a:r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sz="4400" dirty="0" smtClean="0"/>
              <a:t>Q&amp;A Along the Way</a:t>
            </a:r>
            <a:endParaRPr lang="en-US" sz="2000" b="1" dirty="0" smtClean="0">
              <a:latin typeface="Century Gothic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524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Session Objectives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133350"/>
            <a:ext cx="883920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790950"/>
            <a:ext cx="8610600" cy="1138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Shaun Conrad</a:t>
            </a:r>
            <a:r>
              <a:rPr lang="en-US" sz="3600" b="1" dirty="0" smtClean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this seminar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25604" name="Picture 4" descr="FKCO-LOGO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990600"/>
            <a:ext cx="6378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3400" y="1538287"/>
            <a:ext cx="3352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1. Find </a:t>
            </a:r>
            <a:r>
              <a:rPr lang="en-US" sz="5400" dirty="0">
                <a:latin typeface="Tempus Sans ITC"/>
              </a:rPr>
              <a:t>a Niche and Exploit It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524" y="1123950"/>
            <a:ext cx="42021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4343400" cy="3810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Century Gothic"/>
                <a:cs typeface="Century Gothic"/>
              </a:rPr>
              <a:t>Product Niche</a:t>
            </a:r>
            <a:endParaRPr lang="en-US" sz="28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Century Gothic"/>
                <a:cs typeface="Century Gothic"/>
              </a:rPr>
              <a:t>Service Niche</a:t>
            </a:r>
            <a:endParaRPr lang="en-US" sz="28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Century Gothic"/>
                <a:cs typeface="Century Gothic"/>
              </a:rPr>
              <a:t>Customer/ Industry Niche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Century Gothic"/>
                <a:cs typeface="Century Gothic"/>
              </a:rPr>
              <a:t>Knowledge Niche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6200" y="20955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Creating a Niche Means Exploiting a…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273175"/>
            <a:ext cx="4058895" cy="32702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724400" y="1987050"/>
            <a:ext cx="381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2. Diversify </a:t>
            </a:r>
            <a:r>
              <a:rPr lang="en-US" sz="5400" dirty="0">
                <a:latin typeface="Tempus Sans ITC"/>
              </a:rPr>
              <a:t>Revenues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71550"/>
            <a:ext cx="3981450" cy="37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733425" y="971550"/>
            <a:ext cx="7010400" cy="1752600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Typical / Core Music Store Revenues</a:t>
            </a:r>
          </a:p>
          <a:p>
            <a:pPr lvl="1"/>
            <a:r>
              <a:rPr lang="en-US" sz="2400" dirty="0" smtClean="0">
                <a:latin typeface="Century Gothic" pitchFamily="34" charset="0"/>
              </a:rPr>
              <a:t>Sales</a:t>
            </a:r>
          </a:p>
          <a:p>
            <a:pPr lvl="1"/>
            <a:r>
              <a:rPr lang="en-US" sz="2400" dirty="0" smtClean="0">
                <a:latin typeface="Century Gothic" pitchFamily="34" charset="0"/>
              </a:rPr>
              <a:t>B&amp;O Rentals</a:t>
            </a:r>
          </a:p>
          <a:p>
            <a:pPr lvl="1"/>
            <a:r>
              <a:rPr lang="en-US" sz="2400" dirty="0" smtClean="0">
                <a:latin typeface="Century Gothic" pitchFamily="34" charset="0"/>
              </a:rPr>
              <a:t>Music Education</a:t>
            </a:r>
          </a:p>
          <a:p>
            <a:pPr lvl="1"/>
            <a:endParaRPr lang="en-US" sz="1600" dirty="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000" b="1" dirty="0" smtClean="0">
              <a:latin typeface="Century Gothic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24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Diversify Revenues</a:t>
            </a:r>
          </a:p>
        </p:txBody>
      </p:sp>
      <p:sp>
        <p:nvSpPr>
          <p:cNvPr id="14341" name="Content Placeholder 2"/>
          <p:cNvSpPr>
            <a:spLocks/>
          </p:cNvSpPr>
          <p:nvPr/>
        </p:nvSpPr>
        <p:spPr bwMode="auto">
          <a:xfrm>
            <a:off x="685800" y="287655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</a:rPr>
              <a:t>Potential </a:t>
            </a:r>
            <a:r>
              <a:rPr lang="en-US" sz="2800" b="1" dirty="0">
                <a:latin typeface="Century Gothic" pitchFamily="34" charset="0"/>
              </a:rPr>
              <a:t>Music Store Revenues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entury Gothic" pitchFamily="34" charset="0"/>
              </a:rPr>
              <a:t>Repairs, tunings, delivery</a:t>
            </a:r>
            <a:endParaRPr lang="en-US" sz="2400" dirty="0"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entury Gothic" pitchFamily="34" charset="0"/>
              </a:rPr>
              <a:t>Piano and Sound Reinforcement </a:t>
            </a:r>
            <a:r>
              <a:rPr lang="en-US" sz="2400" dirty="0">
                <a:latin typeface="Century Gothic" pitchFamily="34" charset="0"/>
              </a:rPr>
              <a:t>Rentals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entury Gothic" pitchFamily="34" charset="0"/>
              </a:rPr>
              <a:t>Other (i.e. long-term piano storage)</a:t>
            </a:r>
            <a:endParaRPr lang="en-US" sz="2400" dirty="0"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400" y="1200150"/>
            <a:ext cx="403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3. Break-up </a:t>
            </a:r>
            <a:r>
              <a:rPr lang="en-US" sz="5400" dirty="0">
                <a:latin typeface="Tempus Sans ITC"/>
              </a:rPr>
              <a:t>With Your Old Inventory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00137"/>
            <a:ext cx="415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23950"/>
            <a:ext cx="8910638" cy="3810000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Remember….</a:t>
            </a:r>
            <a:r>
              <a:rPr lang="en-US" sz="2800" dirty="0" smtClean="0">
                <a:latin typeface="Century Gothic" pitchFamily="34" charset="0"/>
              </a:rPr>
              <a:t>it’s all about “turns” and lost opportunity costs!!</a:t>
            </a:r>
          </a:p>
          <a:p>
            <a:r>
              <a:rPr lang="en-US" sz="2800" b="1" dirty="0" smtClean="0">
                <a:latin typeface="Century Gothic" pitchFamily="34" charset="0"/>
              </a:rPr>
              <a:t>Track Aging Inventory and Try Something New…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Re-merchandise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Spiffs to Sales Staff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Blow-Out in Store or Online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Donation</a:t>
            </a:r>
            <a:endParaRPr lang="en-US" sz="3200" dirty="0" smtClean="0">
              <a:latin typeface="Century Gothic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52400" y="13335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Inventory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81000" y="1621988"/>
            <a:ext cx="3505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4. Get </a:t>
            </a:r>
            <a:r>
              <a:rPr lang="en-US" sz="5400" dirty="0">
                <a:latin typeface="Tempus Sans ITC"/>
              </a:rPr>
              <a:t>Real with Rentals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28750"/>
            <a:ext cx="4181224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349</Words>
  <Application>Microsoft Office PowerPoint</Application>
  <PresentationFormat>On-screen Show (16:9)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Daniel Jobe</cp:lastModifiedBy>
  <cp:revision>57</cp:revision>
  <cp:lastPrinted>2009-04-21T21:40:57Z</cp:lastPrinted>
  <dcterms:created xsi:type="dcterms:W3CDTF">2011-04-20T16:54:43Z</dcterms:created>
  <dcterms:modified xsi:type="dcterms:W3CDTF">2012-11-30T20:39:11Z</dcterms:modified>
</cp:coreProperties>
</file>