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9" d="100"/>
          <a:sy n="119" d="100"/>
        </p:scale>
        <p:origin x="-72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795573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Share personal success stories of this format.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316831"/>
          </a:xfrm>
          <a:prstGeom prst="rect">
            <a:avLst/>
          </a:prstGeom>
        </p:spPr>
        <p:txBody>
          <a:bodyPr anchor="t"/>
          <a:lstStyle>
            <a:lvl1pPr algn="ctr">
              <a:defRPr sz="4400" b="0"/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22288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4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894159"/>
            <a:ext cx="7772401" cy="241101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57200" y="1076598"/>
            <a:ext cx="4040188" cy="55455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NS13_NAMMU_PP_TitleBar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0" y="0"/>
            <a:ext cx="9150865" cy="8479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1" y="0"/>
            <a:ext cx="3008314" cy="1076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575050" y="204788"/>
            <a:ext cx="5111750" cy="4938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4769564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defTabSz="457200">
        <a:defRPr sz="2000" b="1">
          <a:latin typeface="Calibri"/>
          <a:ea typeface="Calibri"/>
          <a:cs typeface="Calibri"/>
          <a:sym typeface="Calibri"/>
        </a:defRPr>
      </a:lvl1pPr>
      <a:lvl2pPr defTabSz="457200">
        <a:defRPr sz="2000" b="1">
          <a:latin typeface="Calibri"/>
          <a:ea typeface="Calibri"/>
          <a:cs typeface="Calibri"/>
          <a:sym typeface="Calibri"/>
        </a:defRPr>
      </a:lvl2pPr>
      <a:lvl3pPr defTabSz="457200">
        <a:defRPr sz="2000" b="1">
          <a:latin typeface="Calibri"/>
          <a:ea typeface="Calibri"/>
          <a:cs typeface="Calibri"/>
          <a:sym typeface="Calibri"/>
        </a:defRPr>
      </a:lvl3pPr>
      <a:lvl4pPr defTabSz="457200">
        <a:defRPr sz="2000" b="1">
          <a:latin typeface="Calibri"/>
          <a:ea typeface="Calibri"/>
          <a:cs typeface="Calibri"/>
          <a:sym typeface="Calibri"/>
        </a:defRPr>
      </a:lvl4pPr>
      <a:lvl5pPr defTabSz="457200">
        <a:defRPr sz="2000" b="1">
          <a:latin typeface="Calibri"/>
          <a:ea typeface="Calibri"/>
          <a:cs typeface="Calibri"/>
          <a:sym typeface="Calibri"/>
        </a:defRPr>
      </a:lvl5pPr>
      <a:lvl6pPr defTabSz="457200">
        <a:defRPr sz="2000" b="1">
          <a:latin typeface="Calibri"/>
          <a:ea typeface="Calibri"/>
          <a:cs typeface="Calibri"/>
          <a:sym typeface="Calibri"/>
        </a:defRPr>
      </a:lvl6pPr>
      <a:lvl7pPr defTabSz="457200">
        <a:defRPr sz="2000" b="1">
          <a:latin typeface="Calibri"/>
          <a:ea typeface="Calibri"/>
          <a:cs typeface="Calibri"/>
          <a:sym typeface="Calibri"/>
        </a:defRPr>
      </a:lvl7pPr>
      <a:lvl8pPr defTabSz="457200">
        <a:defRPr sz="2000" b="1">
          <a:latin typeface="Calibri"/>
          <a:ea typeface="Calibri"/>
          <a:cs typeface="Calibri"/>
          <a:sym typeface="Calibri"/>
        </a:defRPr>
      </a:lvl8pPr>
      <a:lvl9pPr defTabSz="457200">
        <a:defRPr sz="2000" b="1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Helvetica Neue Light"/>
          <a:ea typeface="Helvetica Neue Light"/>
          <a:cs typeface="Helvetica Neue Light"/>
          <a:sym typeface="Helvetica Neue Light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Helvetica Neue Light"/>
          <a:ea typeface="Helvetica Neue Light"/>
          <a:cs typeface="Helvetica Neue Light"/>
          <a:sym typeface="Helvetica Neue Light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Helvetica Neue Light"/>
          <a:ea typeface="Helvetica Neue Light"/>
          <a:cs typeface="Helvetica Neue Light"/>
          <a:sym typeface="Helvetica Neue Light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Helvetica Neue Light"/>
          <a:ea typeface="Helvetica Neue Light"/>
          <a:cs typeface="Helvetica Neue Light"/>
          <a:sym typeface="Helvetica Neue Light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Helvetica Neue Light"/>
          <a:ea typeface="Helvetica Neue Light"/>
          <a:cs typeface="Helvetica Neue Light"/>
          <a:sym typeface="Helvetica Neue Light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Helvetica Neue Light"/>
          <a:ea typeface="Helvetica Neue Light"/>
          <a:cs typeface="Helvetica Neue Light"/>
          <a:sym typeface="Helvetica Neue Light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Helvetica Neue Light"/>
          <a:ea typeface="Helvetica Neue Light"/>
          <a:cs typeface="Helvetica Neue Light"/>
          <a:sym typeface="Helvetica Neue Light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Helvetica Neue Light"/>
          <a:ea typeface="Helvetica Neue Light"/>
          <a:cs typeface="Helvetica Neue Light"/>
          <a:sym typeface="Helvetica Neue Light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enzie@contemporarymusiccenter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2.jpeg" descr="NS13_NAMMU_PP16x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258" y="-34806"/>
            <a:ext cx="9192258" cy="5178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800"/>
              </a:spcBef>
              <a:buNone/>
              <a:defRPr sz="1800"/>
            </a:pPr>
            <a:r>
              <a:rPr sz="3600" b="1" dirty="0"/>
              <a:t>More lessons + new students = new revenue streams</a:t>
            </a:r>
          </a:p>
          <a:p>
            <a:pPr marL="302079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 dirty="0"/>
              <a:t>Some students take both private and ensemble lessons; others ensemble lessons only</a:t>
            </a:r>
          </a:p>
          <a:p>
            <a:pPr marL="707571" lvl="1" indent="-22860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 dirty="0"/>
              <a:t>Move kids “up to” ensembles when they are ready</a:t>
            </a:r>
          </a:p>
          <a:p>
            <a:pPr marL="302079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 dirty="0"/>
              <a:t>Reach new groups of adults looking to play with other musicians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  <a:buNone/>
              <a:defRPr sz="1800"/>
            </a:pPr>
            <a:r>
              <a:rPr sz="2900" b="1" dirty="0"/>
              <a:t>Promote your program</a:t>
            </a:r>
          </a:p>
          <a:p>
            <a:pPr marL="302079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 dirty="0"/>
              <a:t>Teachers recommend students to participate in ensemble lessons</a:t>
            </a:r>
          </a:p>
          <a:p>
            <a:pPr marL="302079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 dirty="0"/>
              <a:t>Student bands perform at community events</a:t>
            </a:r>
          </a:p>
          <a:p>
            <a:pPr marL="707571" lvl="1" indent="-22860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200" dirty="0"/>
              <a:t>Students love performing, entices others to join</a:t>
            </a:r>
          </a:p>
          <a:p>
            <a:pPr marL="707571" lvl="1" indent="-22860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200" dirty="0"/>
              <a:t>Sponsored by: Your School signs</a:t>
            </a:r>
          </a:p>
          <a:p>
            <a:pPr marL="302079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500" dirty="0"/>
              <a:t>Marketing: brand your ensemble lesson program with store signage, email marketing, social media</a:t>
            </a:r>
          </a:p>
        </p:txBody>
      </p:sp>
      <p:pic>
        <p:nvPicPr>
          <p:cNvPr id="72" name="image8.png" descr="Screen Shot 2015-01-07 at 11.57.14 AM.png"/>
          <p:cNvPicPr/>
          <p:nvPr/>
        </p:nvPicPr>
        <p:blipFill>
          <a:blip r:embed="rId2">
            <a:alphaModFix amt="0"/>
            <a:extLst/>
          </a:blip>
          <a:stretch>
            <a:fillRect/>
          </a:stretch>
        </p:blipFill>
        <p:spPr>
          <a:xfrm>
            <a:off x="-904242" y="4625102"/>
            <a:ext cx="11476676" cy="3091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8.png" descr="Screen Shot 2015-01-07 at 11.57.14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51166"/>
            <a:ext cx="9258562" cy="3452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386079" y="1027430"/>
            <a:ext cx="8331201" cy="3943351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sz="2800" b="1" dirty="0"/>
              <a:t>Tips and Tricks</a:t>
            </a:r>
            <a:endParaRPr sz="2200" b="1" dirty="0"/>
          </a:p>
          <a:p>
            <a:pPr marL="358486" lvl="0" indent="-358486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 dirty="0"/>
              <a:t>Identify an enthusiastic teacher(s)</a:t>
            </a:r>
            <a:endParaRPr sz="2200" dirty="0"/>
          </a:p>
          <a:p>
            <a:pPr marL="358486" lvl="0" indent="-358486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 dirty="0"/>
              <a:t>Pilot the program for one session, then roll out broader</a:t>
            </a:r>
            <a:endParaRPr sz="2200" dirty="0"/>
          </a:p>
          <a:p>
            <a:pPr marL="358486" lvl="0" indent="-358486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 dirty="0"/>
              <a:t>Get commitment from ensemble participants (consider prepayment, “band” contract, etc.)</a:t>
            </a:r>
            <a:endParaRPr sz="3400" dirty="0"/>
          </a:p>
          <a:p>
            <a:pPr marL="358486" lvl="0" indent="-358486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 dirty="0"/>
              <a:t>Attractive ensemble pricing (e.g. 60% of private lessons)</a:t>
            </a:r>
            <a:endParaRPr sz="2200" dirty="0"/>
          </a:p>
          <a:p>
            <a:pPr marL="358486" lvl="0" indent="-358486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 dirty="0"/>
              <a:t>Ensemble room(s) with full band setup</a:t>
            </a:r>
            <a:endParaRPr sz="2200" dirty="0"/>
          </a:p>
          <a:p>
            <a:pPr marL="803107" lvl="1" indent="-345907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 dirty="0"/>
              <a:t>Offer ensemble lessons at same time as individual lessons with tools like JamHub studios OR have multiple bands in one room</a:t>
            </a:r>
            <a:endParaRPr sz="1900" dirty="0"/>
          </a:p>
          <a:p>
            <a:pPr marL="742950" lvl="1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1900" dirty="0"/>
              <a:t>R</a:t>
            </a:r>
            <a:r>
              <a:rPr sz="2300" dirty="0"/>
              <a:t>ecording the full band for fun and review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9.jpg" descr="tracker-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6468" y="1200150"/>
            <a:ext cx="2217093" cy="1287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10.jpg" descr="JamHub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6079" y="1248204"/>
            <a:ext cx="1982462" cy="1190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11.jpg" descr="121018_LogitechUE900_006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21504" y="2934854"/>
            <a:ext cx="2342230" cy="1561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ctr" defTabSz="411479">
              <a:lnSpc>
                <a:spcPct val="80000"/>
              </a:lnSpc>
              <a:spcBef>
                <a:spcPts val="300"/>
              </a:spcBef>
              <a:buSzTx/>
              <a:buNone/>
              <a:defRPr sz="1800"/>
            </a:pPr>
            <a:endParaRPr sz="5400" dirty="0"/>
          </a:p>
          <a:p>
            <a:pPr marL="0" lvl="0" indent="0" algn="ctr" defTabSz="411479">
              <a:lnSpc>
                <a:spcPct val="80000"/>
              </a:lnSpc>
              <a:spcBef>
                <a:spcPts val="1400"/>
              </a:spcBef>
              <a:buSzTx/>
              <a:buNone/>
              <a:defRPr sz="1800"/>
            </a:pPr>
            <a:r>
              <a:rPr sz="5940" dirty="0"/>
              <a:t>Questions?</a:t>
            </a:r>
            <a:endParaRPr sz="1529" dirty="0"/>
          </a:p>
          <a:p>
            <a:pPr marL="0" lvl="0" indent="0" algn="ctr" defTabSz="411479">
              <a:lnSpc>
                <a:spcPct val="80000"/>
              </a:lnSpc>
              <a:spcBef>
                <a:spcPts val="300"/>
              </a:spcBef>
              <a:buSzTx/>
              <a:buNone/>
              <a:defRPr sz="1800"/>
            </a:pPr>
            <a:endParaRPr sz="5400" dirty="0"/>
          </a:p>
          <a:p>
            <a:pPr marL="0" lvl="0" indent="0" algn="ctr" defTabSz="411479">
              <a:lnSpc>
                <a:spcPct val="80000"/>
              </a:lnSpc>
              <a:buSzTx/>
              <a:buNone/>
              <a:defRPr sz="1800"/>
            </a:pPr>
            <a:r>
              <a:rPr sz="2970" dirty="0"/>
              <a:t>Feel free to contact us at:</a:t>
            </a:r>
            <a:endParaRPr sz="1529" dirty="0"/>
          </a:p>
          <a:p>
            <a:pPr marL="0" lvl="0" indent="0" algn="ctr" defTabSz="411479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sz="2790" b="1" dirty="0"/>
              <a:t>billy</a:t>
            </a:r>
            <a:r>
              <a:rPr sz="2790" b="1" dirty="0" smtClean="0"/>
              <a:t>@</a:t>
            </a:r>
            <a:r>
              <a:rPr lang="en-US" sz="2790" b="1" dirty="0" smtClean="0"/>
              <a:t>raleighmusiclessons</a:t>
            </a:r>
            <a:r>
              <a:rPr sz="2790" b="1" dirty="0" smtClean="0"/>
              <a:t>.com </a:t>
            </a:r>
            <a:r>
              <a:rPr sz="2790" dirty="0" smtClean="0"/>
              <a:t>or</a:t>
            </a:r>
            <a:r>
              <a:rPr lang="en-US" sz="2790" dirty="0" smtClean="0"/>
              <a:t> </a:t>
            </a:r>
            <a:r>
              <a:rPr lang="en-US" sz="2790" b="1" dirty="0" smtClean="0"/>
              <a:t>menzie@contemporarymusiccenter.com</a:t>
            </a:r>
            <a:endParaRPr sz="1529" b="1"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SzTx/>
              <a:buNone/>
              <a:defRPr sz="1800"/>
            </a:pPr>
            <a:endParaRPr sz="6000" dirty="0"/>
          </a:p>
          <a:p>
            <a:pPr marL="0" lvl="0" indent="0" algn="ctr">
              <a:spcBef>
                <a:spcPts val="1400"/>
              </a:spcBef>
              <a:buSzTx/>
              <a:buNone/>
              <a:defRPr sz="1800"/>
            </a:pPr>
            <a:r>
              <a:rPr sz="6000" dirty="0"/>
              <a:t>Thank </a:t>
            </a:r>
            <a:r>
              <a:rPr sz="6000" dirty="0" smtClean="0"/>
              <a:t>you</a:t>
            </a:r>
            <a:r>
              <a:rPr lang="en-US" sz="6000" dirty="0" smtClean="0"/>
              <a:t>!</a:t>
            </a:r>
            <a:endParaRPr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528595" y="1173892"/>
            <a:ext cx="7956378" cy="142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4400">
                <a:latin typeface="Helvetica Neue Light"/>
                <a:ea typeface="Helvetica Neue Light"/>
                <a:cs typeface="Helvetica Neue Light"/>
                <a:sym typeface="Helvetica Neue Light"/>
              </a:rPr>
              <a:t>Keep Your Rock Camps Rolling</a:t>
            </a:r>
          </a:p>
          <a:p>
            <a:pPr lvl="0" algn="ctr"/>
            <a:r>
              <a:rPr sz="4400">
                <a:latin typeface="Helvetica Neue Light"/>
                <a:ea typeface="Helvetica Neue Light"/>
                <a:cs typeface="Helvetica Neue Light"/>
                <a:sym typeface="Helvetica Neue Light"/>
              </a:rPr>
              <a:t> All Year Round</a:t>
            </a:r>
          </a:p>
        </p:txBody>
      </p:sp>
      <p:sp>
        <p:nvSpPr>
          <p:cNvPr id="45" name="Shape 45"/>
          <p:cNvSpPr/>
          <p:nvPr/>
        </p:nvSpPr>
        <p:spPr>
          <a:xfrm>
            <a:off x="542324" y="3008184"/>
            <a:ext cx="7956378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2400" b="1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Billy Cuthrell</a:t>
            </a:r>
          </a:p>
          <a:p>
            <a:pPr lvl="0" algn="ctr"/>
            <a:r>
              <a:rPr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Progressive Music Center</a:t>
            </a:r>
          </a:p>
          <a:p>
            <a:pPr lvl="0" algn="ctr"/>
            <a:endParaRPr sz="24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ctr"/>
            <a:r>
              <a:rPr sz="2400" b="1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Menzie Pittman</a:t>
            </a:r>
          </a:p>
          <a:p>
            <a:pPr lvl="0" algn="ctr"/>
            <a:r>
              <a:rPr sz="2400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Contemporary Music Center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Billy Cuthrell</a:t>
            </a:r>
          </a:p>
        </p:txBody>
      </p:sp>
      <p:sp>
        <p:nvSpPr>
          <p:cNvPr id="48" name="Shape 48"/>
          <p:cNvSpPr/>
          <p:nvPr/>
        </p:nvSpPr>
        <p:spPr>
          <a:xfrm>
            <a:off x="4645026" y="1151334"/>
            <a:ext cx="4041776" cy="47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>
              <a:spcBef>
                <a:spcPts val="50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2400"/>
              <a:t>Menzie Pittman</a:t>
            </a:r>
          </a:p>
        </p:txBody>
      </p:sp>
      <p:pic>
        <p:nvPicPr>
          <p:cNvPr id="50" name="image4.png" descr="Screen Shot 2015-01-07 at 10.57.35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139" y="1870978"/>
            <a:ext cx="2522222" cy="2418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5.png" descr="Screen Shot 2015-01-07 at 11.04.39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2204" y="2233861"/>
            <a:ext cx="3004138" cy="1006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CMC Guitar logo-no backgroun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203" y="3240413"/>
            <a:ext cx="3004139" cy="1191225"/>
          </a:xfrm>
          <a:prstGeom prst="rect">
            <a:avLst/>
          </a:prstGeom>
        </p:spPr>
      </p:pic>
      <p:pic>
        <p:nvPicPr>
          <p:cNvPr id="8" name="Picture 7" descr="image0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878" y="1870978"/>
            <a:ext cx="1794326" cy="2363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900"/>
              </a:spcBef>
              <a:buSzTx/>
              <a:buNone/>
              <a:defRPr sz="1800"/>
            </a:pPr>
            <a:r>
              <a:rPr sz="4000" b="1" dirty="0"/>
              <a:t>Session Objective</a:t>
            </a:r>
            <a:r>
              <a:rPr sz="4000" dirty="0"/>
              <a:t>  </a:t>
            </a:r>
          </a:p>
          <a:p>
            <a:pPr marL="0" lvl="0" indent="0">
              <a:buSzTx/>
              <a:buNone/>
              <a:defRPr sz="1800"/>
            </a:pPr>
            <a:endParaRPr sz="4000" dirty="0"/>
          </a:p>
          <a:p>
            <a:pPr marL="0" lvl="0" indent="0" algn="ctr">
              <a:spcBef>
                <a:spcPts val="800"/>
              </a:spcBef>
              <a:buSzTx/>
              <a:buNone/>
              <a:defRPr sz="1800"/>
            </a:pPr>
            <a:r>
              <a:rPr sz="3400" b="1" dirty="0"/>
              <a:t>Rethink</a:t>
            </a:r>
            <a:r>
              <a:rPr sz="3400" dirty="0"/>
              <a:t> “Summer Rock Camps” and offer these programs throughout</a:t>
            </a:r>
            <a:r>
              <a:rPr sz="3400" dirty="0" smtClean="0"/>
              <a:t> </a:t>
            </a:r>
            <a:r>
              <a:rPr lang="en-US" sz="3400" dirty="0" smtClean="0"/>
              <a:t>the year</a:t>
            </a:r>
            <a:endParaRPr sz="3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buNone/>
              <a:defRPr sz="1800"/>
            </a:pPr>
            <a:r>
              <a:rPr sz="3200" b="1" i="1" dirty="0"/>
              <a:t>Why</a:t>
            </a:r>
            <a:r>
              <a:rPr sz="3200" b="1" dirty="0"/>
              <a:t> summer rock programs</a:t>
            </a:r>
            <a:r>
              <a:rPr sz="3200" b="1" dirty="0" smtClean="0"/>
              <a:t>?</a:t>
            </a:r>
            <a:endParaRPr lang="en-US" sz="3200" b="1" dirty="0" smtClean="0"/>
          </a:p>
          <a:p>
            <a:pPr>
              <a:lnSpc>
                <a:spcPct val="90000"/>
              </a:lnSpc>
              <a:defRPr sz="1800"/>
            </a:pPr>
            <a:r>
              <a:rPr sz="2800" dirty="0" smtClean="0"/>
              <a:t>Keep </a:t>
            </a:r>
            <a:r>
              <a:rPr sz="2800" dirty="0"/>
              <a:t>current </a:t>
            </a:r>
            <a:r>
              <a:rPr sz="2800" dirty="0" smtClean="0"/>
              <a:t>st</a:t>
            </a:r>
            <a:r>
              <a:rPr lang="en-US" sz="2800" dirty="0" smtClean="0"/>
              <a:t>u</a:t>
            </a:r>
            <a:r>
              <a:rPr sz="2800" dirty="0" smtClean="0"/>
              <a:t>dents </a:t>
            </a:r>
            <a:r>
              <a:rPr sz="2800" dirty="0"/>
              <a:t>engaged with new “band camp” </a:t>
            </a:r>
            <a:r>
              <a:rPr sz="2800" dirty="0" smtClean="0"/>
              <a:t>experiences</a:t>
            </a:r>
            <a:endParaRPr lang="en-US" sz="2800" dirty="0" smtClean="0"/>
          </a:p>
          <a:p>
            <a:pPr>
              <a:lnSpc>
                <a:spcPct val="90000"/>
              </a:lnSpc>
              <a:defRPr sz="1800"/>
            </a:pPr>
            <a:r>
              <a:rPr sz="2800" dirty="0" smtClean="0"/>
              <a:t>Attract </a:t>
            </a:r>
            <a:r>
              <a:rPr sz="2800" dirty="0"/>
              <a:t>new students to your </a:t>
            </a:r>
            <a:r>
              <a:rPr sz="2800" dirty="0" smtClean="0"/>
              <a:t>program</a:t>
            </a:r>
            <a:endParaRPr lang="en-US" sz="2800" dirty="0" smtClean="0"/>
          </a:p>
          <a:p>
            <a:pPr>
              <a:lnSpc>
                <a:spcPct val="90000"/>
              </a:lnSpc>
              <a:defRPr sz="1800"/>
            </a:pPr>
            <a:r>
              <a:rPr sz="2800" dirty="0" smtClean="0"/>
              <a:t>Keep </a:t>
            </a:r>
            <a:r>
              <a:rPr sz="2800" dirty="0"/>
              <a:t>your teachers </a:t>
            </a:r>
            <a:r>
              <a:rPr sz="2800" dirty="0" smtClean="0"/>
              <a:t>engaged</a:t>
            </a:r>
            <a:endParaRPr lang="en-US" sz="2800" dirty="0" smtClean="0"/>
          </a:p>
          <a:p>
            <a:pPr>
              <a:lnSpc>
                <a:spcPct val="90000"/>
              </a:lnSpc>
              <a:defRPr sz="1800"/>
            </a:pPr>
            <a:r>
              <a:rPr sz="2800" dirty="0" smtClean="0"/>
              <a:t>And</a:t>
            </a:r>
            <a:r>
              <a:rPr lang="en-US" sz="2800" dirty="0" smtClean="0"/>
              <a:t> </a:t>
            </a:r>
            <a:r>
              <a:rPr sz="2800" dirty="0" smtClean="0"/>
              <a:t>…</a:t>
            </a:r>
            <a:r>
              <a:rPr lang="en-US" sz="2800" dirty="0" smtClean="0"/>
              <a:t> </a:t>
            </a:r>
            <a:r>
              <a:rPr sz="2800" dirty="0" smtClean="0"/>
              <a:t>money </a:t>
            </a:r>
            <a:r>
              <a:rPr sz="2800" dirty="0"/>
              <a:t>to be made during typically slow lesson program time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  <a:buNone/>
              <a:defRPr sz="1800"/>
            </a:pPr>
            <a:r>
              <a:rPr sz="2700" b="1" dirty="0"/>
              <a:t>Typical Successful Summer Rock Camp Format</a:t>
            </a:r>
          </a:p>
          <a:p>
            <a:pPr marL="302079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 dirty="0"/>
              <a:t>1or 2 </a:t>
            </a:r>
            <a:r>
              <a:rPr lang="en-US" sz="2300" dirty="0" smtClean="0"/>
              <a:t>w</a:t>
            </a:r>
            <a:r>
              <a:rPr sz="2300" dirty="0" smtClean="0"/>
              <a:t>eek </a:t>
            </a:r>
            <a:r>
              <a:rPr lang="en-US" sz="2300" dirty="0" smtClean="0"/>
              <a:t>i</a:t>
            </a:r>
            <a:r>
              <a:rPr sz="2300" dirty="0" smtClean="0"/>
              <a:t>ntensive </a:t>
            </a:r>
            <a:r>
              <a:rPr lang="en-US" sz="2300" dirty="0" smtClean="0"/>
              <a:t>p</a:t>
            </a:r>
            <a:r>
              <a:rPr sz="2300" dirty="0" smtClean="0"/>
              <a:t>rograms</a:t>
            </a:r>
            <a:endParaRPr sz="2300" dirty="0"/>
          </a:p>
          <a:p>
            <a:pPr marL="302079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 dirty="0"/>
              <a:t>3 sessions throughout the summer </a:t>
            </a:r>
          </a:p>
          <a:p>
            <a:pPr marL="302079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 dirty="0"/>
              <a:t>1 teacher for 2 “bands”</a:t>
            </a:r>
          </a:p>
          <a:p>
            <a:pPr marL="302079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 dirty="0"/>
              <a:t>Students grouped together by interest and skill</a:t>
            </a:r>
          </a:p>
          <a:p>
            <a:pPr marL="302079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 dirty="0"/>
              <a:t>Engage kids throughout camp with songwriting, song selection, concert </a:t>
            </a:r>
            <a:r>
              <a:rPr sz="2300" dirty="0" smtClean="0"/>
              <a:t>organization</a:t>
            </a:r>
            <a:r>
              <a:rPr lang="en-US" sz="2300" dirty="0" smtClean="0"/>
              <a:t> </a:t>
            </a:r>
            <a:r>
              <a:rPr sz="2300" dirty="0" smtClean="0"/>
              <a:t>and </a:t>
            </a:r>
            <a:r>
              <a:rPr sz="2300" dirty="0"/>
              <a:t>more</a:t>
            </a:r>
            <a:endParaRPr sz="2000" dirty="0"/>
          </a:p>
          <a:p>
            <a:pPr marL="302079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 dirty="0"/>
              <a:t>Recording sessions</a:t>
            </a:r>
          </a:p>
          <a:p>
            <a:pPr marL="302079" indent="-285750">
              <a:lnSpc>
                <a:spcPct val="80000"/>
              </a:lnSpc>
              <a:spcBef>
                <a:spcPts val="500"/>
              </a:spcBef>
              <a:defRPr sz="1800"/>
            </a:pPr>
            <a:r>
              <a:rPr sz="2300" dirty="0"/>
              <a:t>End of session “concert”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6.png" descr="Screen Shot 2015-01-07 at 12.00.46 PM.png"/>
          <p:cNvPicPr/>
          <p:nvPr/>
        </p:nvPicPr>
        <p:blipFill>
          <a:blip r:embed="rId3">
            <a:extLst/>
          </a:blip>
          <a:srcRect b="4736"/>
          <a:stretch>
            <a:fillRect/>
          </a:stretch>
        </p:blipFill>
        <p:spPr>
          <a:xfrm>
            <a:off x="-1" y="-1"/>
            <a:ext cx="10041583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457200" y="101600"/>
            <a:ext cx="8229600" cy="3394472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spcBef>
                <a:spcPts val="1100"/>
              </a:spcBef>
              <a:buSzTx/>
              <a:buNone/>
              <a:defRPr sz="1800"/>
            </a:pPr>
            <a:r>
              <a:rPr sz="3200"/>
              <a:t>T</a:t>
            </a:r>
            <a:r>
              <a:rPr sz="48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The kids (and parents)</a:t>
            </a:r>
          </a:p>
          <a:p>
            <a:pPr marL="0" lvl="0" indent="0" algn="ctr">
              <a:spcBef>
                <a:spcPts val="1100"/>
              </a:spcBef>
              <a:buSzTx/>
              <a:buNone/>
              <a:defRPr sz="1800"/>
            </a:pPr>
            <a:r>
              <a:rPr sz="48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LOVE it!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7.png" descr="Screen Shot 2015-01-07 at 11.49.07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9822" y="0"/>
            <a:ext cx="11554340" cy="573024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100"/>
              </a:spcBef>
              <a:buSzTx/>
              <a:buNone/>
              <a:defRPr sz="4800">
                <a:ln w="899">
                  <a:solidFill>
                    <a:srgbClr val="FFFFFF">
                      <a:alpha val="55000"/>
                    </a:srgbClr>
                  </a:solidFill>
                </a:ln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4800" dirty="0">
                <a:ln w="899">
                  <a:solidFill>
                    <a:srgbClr val="FFFFFF">
                      <a:alpha val="55000"/>
                    </a:srgbClr>
                  </a:solidFill>
                </a:ln>
                <a:solidFill>
                  <a:srgbClr val="FFFFFF"/>
                </a:solidFill>
              </a:rPr>
              <a:t>What if you could expand this program to the other 10 months of the year?</a:t>
            </a:r>
          </a:p>
        </p:txBody>
      </p:sp>
      <p:pic>
        <p:nvPicPr>
          <p:cNvPr id="4" name="image7.png" descr="Screen Shot 2015-01-07 at 11.49.07 AM.png"/>
          <p:cNvPicPr/>
          <p:nvPr/>
        </p:nvPicPr>
        <p:blipFill>
          <a:blip r:embed="rId2">
            <a:extLst/>
          </a:blip>
          <a:srcRect l="54016" t="74338" r="33455" b="22445"/>
          <a:stretch>
            <a:fillRect/>
          </a:stretch>
        </p:blipFill>
        <p:spPr>
          <a:xfrm>
            <a:off x="2007345" y="3817081"/>
            <a:ext cx="1447473" cy="184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marL="0" lvl="0" indent="0" defTabSz="429768">
              <a:lnSpc>
                <a:spcPct val="90000"/>
              </a:lnSpc>
              <a:spcBef>
                <a:spcPts val="600"/>
              </a:spcBef>
              <a:buNone/>
              <a:defRPr sz="1800"/>
            </a:pPr>
            <a:r>
              <a:rPr sz="2538" b="1" dirty="0"/>
              <a:t>Rather than </a:t>
            </a:r>
            <a:r>
              <a:rPr sz="2538" b="1" dirty="0" smtClean="0"/>
              <a:t>weeklong </a:t>
            </a:r>
            <a:r>
              <a:rPr sz="2538" b="1" dirty="0"/>
              <a:t>camps, offer weekly “ensemble</a:t>
            </a:r>
            <a:r>
              <a:rPr sz="2538" b="1" dirty="0" smtClean="0"/>
              <a:t>”</a:t>
            </a:r>
            <a:r>
              <a:rPr lang="en-US" sz="2538" b="1" dirty="0" smtClean="0"/>
              <a:t> </a:t>
            </a:r>
            <a:r>
              <a:rPr sz="2538" b="1" dirty="0" smtClean="0"/>
              <a:t>lessons</a:t>
            </a:r>
            <a:endParaRPr sz="2538" b="1" dirty="0"/>
          </a:p>
          <a:p>
            <a:pPr marL="257502" indent="-268604" defTabSz="42976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162" dirty="0"/>
              <a:t>Group students by interests, skills and availability</a:t>
            </a:r>
          </a:p>
          <a:p>
            <a:pPr marL="257502" indent="-268604" defTabSz="42976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162" dirty="0" smtClean="0"/>
              <a:t>10</a:t>
            </a:r>
            <a:r>
              <a:rPr lang="en-US" sz="2162" dirty="0" smtClean="0"/>
              <a:t>-</a:t>
            </a:r>
            <a:r>
              <a:rPr sz="2162" dirty="0" smtClean="0"/>
              <a:t>week </a:t>
            </a:r>
            <a:r>
              <a:rPr sz="2162" dirty="0"/>
              <a:t>sessions</a:t>
            </a:r>
          </a:p>
          <a:p>
            <a:pPr marL="257502" indent="-268604" defTabSz="42976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162" dirty="0"/>
              <a:t>One hour per week</a:t>
            </a:r>
          </a:p>
          <a:p>
            <a:pPr marL="257502" indent="-268604" defTabSz="42976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162" dirty="0"/>
              <a:t>One band coach per band</a:t>
            </a:r>
          </a:p>
          <a:p>
            <a:pPr marL="257502" indent="-268604" defTabSz="42976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162" dirty="0"/>
              <a:t>End of session “concert”</a:t>
            </a:r>
          </a:p>
          <a:p>
            <a:pPr marL="257502" indent="-268604" defTabSz="42976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162" dirty="0"/>
              <a:t>Performance opportunities at school talent shows, nursing homes, town-wide events, etc.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 animBg="1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414</Words>
  <Application>Microsoft Macintosh PowerPoint</Application>
  <PresentationFormat>On-screen Show (16:9)</PresentationFormat>
  <Paragraphs>61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Zach Phillips</cp:lastModifiedBy>
  <cp:revision>24</cp:revision>
  <dcterms:created xsi:type="dcterms:W3CDTF">2015-01-15T17:00:21Z</dcterms:created>
  <dcterms:modified xsi:type="dcterms:W3CDTF">2015-01-16T02:40:49Z</dcterms:modified>
</cp:coreProperties>
</file>