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5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#6  Do Make Good Cash Flow Everybody’s Responsibility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Not just an accounting problem</a:t>
            </a:r>
          </a:p>
          <a:p>
            <a:r>
              <a:rPr lang="en-US" sz="2400" dirty="0" smtClean="0"/>
              <a:t>Focus on reducing errors, making good                         buying </a:t>
            </a:r>
            <a:r>
              <a:rPr lang="en-US" sz="2400" dirty="0" smtClean="0"/>
              <a:t>decisions </a:t>
            </a:r>
            <a:r>
              <a:rPr lang="en-US" sz="2400" dirty="0" smtClean="0"/>
              <a:t>and having prudent                         credit policies</a:t>
            </a:r>
          </a:p>
          <a:p>
            <a:r>
              <a:rPr lang="en-US" sz="2400" dirty="0" smtClean="0"/>
              <a:t>Educate staff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97" y="2859438"/>
            <a:ext cx="2528546" cy="20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9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#7  Do Ask for Help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Mentors</a:t>
            </a:r>
          </a:p>
          <a:p>
            <a:r>
              <a:rPr lang="en-US" sz="2400" dirty="0" smtClean="0"/>
              <a:t>Experts</a:t>
            </a:r>
          </a:p>
          <a:p>
            <a:r>
              <a:rPr lang="en-US" sz="2400" dirty="0" smtClean="0"/>
              <a:t>Industry </a:t>
            </a:r>
            <a:r>
              <a:rPr lang="en-US" sz="2400" dirty="0" smtClean="0"/>
              <a:t>organizations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89" y="1797804"/>
            <a:ext cx="2699308" cy="21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#8  Do Arm Yourself </a:t>
            </a:r>
            <a:r>
              <a:rPr lang="en-US" dirty="0" smtClean="0"/>
              <a:t>With </a:t>
            </a:r>
            <a:r>
              <a:rPr lang="en-US" dirty="0" smtClean="0"/>
              <a:t>Knowledge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NAMM </a:t>
            </a:r>
            <a:r>
              <a:rPr lang="en-US" sz="2400" dirty="0" smtClean="0"/>
              <a:t>U</a:t>
            </a:r>
            <a:endParaRPr lang="en-US" sz="2400" dirty="0" smtClean="0"/>
          </a:p>
          <a:p>
            <a:r>
              <a:rPr lang="en-US" sz="2400" dirty="0" smtClean="0"/>
              <a:t>Industry </a:t>
            </a:r>
            <a:r>
              <a:rPr lang="en-US" sz="2400" dirty="0" smtClean="0"/>
              <a:t>organizations</a:t>
            </a:r>
            <a:endParaRPr lang="en-US" sz="2400" dirty="0" smtClean="0"/>
          </a:p>
          <a:p>
            <a:r>
              <a:rPr lang="en-US" sz="2400" dirty="0" smtClean="0"/>
              <a:t>Professional </a:t>
            </a:r>
            <a:r>
              <a:rPr lang="en-US" sz="2400" dirty="0" smtClean="0"/>
              <a:t>development</a:t>
            </a:r>
            <a:endParaRPr lang="en-US" sz="2400" dirty="0" smtClean="0"/>
          </a:p>
          <a:p>
            <a:r>
              <a:rPr lang="en-US" sz="2400" dirty="0" smtClean="0"/>
              <a:t>Lifelong </a:t>
            </a:r>
            <a:r>
              <a:rPr lang="en-US" sz="2400" dirty="0" smtClean="0"/>
              <a:t>learning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8" y="1875457"/>
            <a:ext cx="1819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98" y="2983423"/>
            <a:ext cx="1235183" cy="123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71" y="317360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1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#9  Do Communicate </a:t>
            </a:r>
            <a:r>
              <a:rPr lang="en-US" dirty="0" smtClean="0"/>
              <a:t>With </a:t>
            </a:r>
            <a:r>
              <a:rPr lang="en-US" dirty="0" smtClean="0"/>
              <a:t>Your Bank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Share financial statements, even if not required</a:t>
            </a:r>
          </a:p>
          <a:p>
            <a:r>
              <a:rPr lang="en-US" sz="2400" dirty="0" smtClean="0"/>
              <a:t>Conversation about good news and bad news</a:t>
            </a:r>
          </a:p>
          <a:p>
            <a:r>
              <a:rPr lang="en-US" sz="2400" dirty="0" smtClean="0"/>
              <a:t>Major strategic issues, changes in personnel, </a:t>
            </a:r>
          </a:p>
          <a:p>
            <a:pPr marL="0" indent="0">
              <a:buNone/>
            </a:pPr>
            <a:r>
              <a:rPr lang="en-US" sz="2400" dirty="0" smtClean="0"/>
              <a:t>		new markets, competitors</a:t>
            </a:r>
          </a:p>
          <a:p>
            <a:r>
              <a:rPr lang="en-US" sz="2400" dirty="0" smtClean="0"/>
              <a:t>Future expectations and needs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92" y="3085734"/>
            <a:ext cx="1701649" cy="16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1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#10  Do Maintain a Good Relationship </a:t>
            </a:r>
            <a:r>
              <a:rPr lang="en-US" dirty="0" smtClean="0"/>
              <a:t>With </a:t>
            </a:r>
            <a:r>
              <a:rPr lang="en-US" dirty="0" smtClean="0"/>
              <a:t>Vendors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Pay bills in a timely manner</a:t>
            </a:r>
          </a:p>
          <a:p>
            <a:r>
              <a:rPr lang="en-US" sz="2400" dirty="0" smtClean="0"/>
              <a:t>Be proactive about late payments</a:t>
            </a:r>
          </a:p>
          <a:p>
            <a:r>
              <a:rPr lang="en-US" sz="2400" dirty="0" smtClean="0"/>
              <a:t>Look for win/win situations when negotiating 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46" y="1831085"/>
            <a:ext cx="2495228" cy="16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Lori Supinie</a:t>
            </a:r>
          </a:p>
          <a:p>
            <a:pPr marL="0" indent="0">
              <a:buNone/>
            </a:pPr>
            <a:r>
              <a:rPr lang="en-US" sz="2400" dirty="0" smtClean="0"/>
              <a:t>lori@senseneymusic.com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1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441020"/>
            <a:ext cx="7956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 Neue Light"/>
                <a:cs typeface="Helvetica Neue Light"/>
              </a:rPr>
              <a:t>Take the Stress Out of Your Financial Operations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650" y="2687402"/>
            <a:ext cx="795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Lori Supinie</a:t>
            </a:r>
          </a:p>
          <a:p>
            <a:r>
              <a:rPr lang="en-US" sz="1400" dirty="0" smtClean="0">
                <a:latin typeface="Helvetica Neue Light"/>
                <a:cs typeface="Helvetica Neue Light"/>
              </a:rPr>
              <a:t>Senseney Music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</a:t>
            </a:r>
          </a:p>
          <a:p>
            <a:endParaRPr lang="en-US" sz="2400" dirty="0" smtClean="0"/>
          </a:p>
          <a:p>
            <a:r>
              <a:rPr lang="en-US" sz="2400" dirty="0" smtClean="0"/>
              <a:t>Top 10 </a:t>
            </a:r>
            <a:r>
              <a:rPr lang="en-US" sz="2400" dirty="0" smtClean="0"/>
              <a:t>Do</a:t>
            </a:r>
            <a:r>
              <a:rPr lang="en-US" sz="2400" dirty="0" smtClean="0"/>
              <a:t>’</a:t>
            </a:r>
            <a:r>
              <a:rPr lang="en-US" sz="2400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What is your role as owner or store manager?</a:t>
            </a:r>
          </a:p>
          <a:p>
            <a:r>
              <a:rPr lang="en-US" sz="2400" dirty="0" smtClean="0"/>
              <a:t>Stress-reducing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1" y="3191154"/>
            <a:ext cx="2235631" cy="185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31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  Do Prepare a Budget</a:t>
            </a:r>
          </a:p>
          <a:p>
            <a:endParaRPr lang="en-US" sz="2400" dirty="0" smtClean="0"/>
          </a:p>
          <a:p>
            <a:r>
              <a:rPr lang="en-US" sz="2400" dirty="0" smtClean="0"/>
              <a:t>Sets expectations</a:t>
            </a:r>
          </a:p>
          <a:p>
            <a:r>
              <a:rPr lang="en-US" sz="2400" dirty="0" smtClean="0"/>
              <a:t>Manager accountability</a:t>
            </a:r>
          </a:p>
          <a:p>
            <a:r>
              <a:rPr lang="en-US" sz="2400" dirty="0" smtClean="0"/>
              <a:t>Hope is not a plan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163" y="2115831"/>
            <a:ext cx="2713225" cy="174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#2	  Do a Monthly, Timely Bank Reconciliation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Good financial controls</a:t>
            </a:r>
          </a:p>
          <a:p>
            <a:r>
              <a:rPr lang="en-US" sz="2400" dirty="0" smtClean="0"/>
              <a:t>Review, looking for </a:t>
            </a:r>
            <a:r>
              <a:rPr lang="en-US" sz="2400" dirty="0" smtClean="0"/>
              <a:t>out-of-the-ordinary </a:t>
            </a:r>
            <a:r>
              <a:rPr lang="en-US" sz="2400" dirty="0" smtClean="0"/>
              <a:t>activity</a:t>
            </a:r>
          </a:p>
          <a:p>
            <a:r>
              <a:rPr lang="en-US" sz="2400" dirty="0" smtClean="0"/>
              <a:t>Deter employee theft and embezzlement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60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#3  Do Prepare Monthly Financial Statements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Know your financial position</a:t>
            </a:r>
          </a:p>
          <a:p>
            <a:r>
              <a:rPr lang="en-US" sz="2400" dirty="0" smtClean="0"/>
              <a:t>Review with your accountant</a:t>
            </a:r>
          </a:p>
          <a:p>
            <a:r>
              <a:rPr lang="en-US" sz="2400" dirty="0" smtClean="0"/>
              <a:t>Compare with prior year and plan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68" y="1805553"/>
            <a:ext cx="3314834" cy="22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#4  Do Practice Good Internal Control Procedures</a:t>
            </a:r>
          </a:p>
          <a:p>
            <a:endParaRPr lang="en-US" sz="2400" dirty="0" smtClean="0"/>
          </a:p>
          <a:p>
            <a:r>
              <a:rPr lang="en-US" sz="2400" dirty="0" smtClean="0"/>
              <a:t>Definition: </a:t>
            </a:r>
            <a:r>
              <a:rPr lang="en-US" sz="2400" dirty="0" smtClean="0"/>
              <a:t>Safeguard </a:t>
            </a:r>
            <a:r>
              <a:rPr lang="en-US" sz="2400" dirty="0" smtClean="0"/>
              <a:t>assets and ensure an efficient accounting system with reliable financial information</a:t>
            </a:r>
          </a:p>
          <a:p>
            <a:r>
              <a:rPr lang="en-US" sz="2400" dirty="0" smtClean="0"/>
              <a:t>Emphasis on transactions</a:t>
            </a:r>
            <a:r>
              <a:rPr lang="en-US" sz="2400" dirty="0" smtClean="0"/>
              <a:t>: </a:t>
            </a:r>
            <a:r>
              <a:rPr lang="en-US" sz="2400" dirty="0" smtClean="0"/>
              <a:t>authorized, executed, </a:t>
            </a:r>
            <a:r>
              <a:rPr lang="en-US" sz="2400" dirty="0" smtClean="0"/>
              <a:t>recorded </a:t>
            </a:r>
            <a:r>
              <a:rPr lang="en-US" sz="2400" dirty="0" smtClean="0"/>
              <a:t>and accountable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45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Internal Control General Principles:</a:t>
            </a:r>
          </a:p>
          <a:p>
            <a:endParaRPr lang="en-US" sz="2400" dirty="0" smtClean="0"/>
          </a:p>
          <a:p>
            <a:r>
              <a:rPr lang="en-US" sz="2400" dirty="0" smtClean="0"/>
              <a:t>Competent and responsible employees</a:t>
            </a:r>
          </a:p>
          <a:p>
            <a:r>
              <a:rPr lang="en-US" sz="2400" dirty="0" smtClean="0"/>
              <a:t>Separation of duties</a:t>
            </a:r>
          </a:p>
          <a:p>
            <a:r>
              <a:rPr lang="en-US" sz="2400" dirty="0" smtClean="0"/>
              <a:t>Rotation of duties</a:t>
            </a:r>
          </a:p>
          <a:p>
            <a:r>
              <a:rPr lang="en-US" sz="2400" dirty="0" smtClean="0"/>
              <a:t>Rules for control of assets</a:t>
            </a:r>
          </a:p>
          <a:p>
            <a:r>
              <a:rPr lang="en-US" sz="2400" dirty="0" smtClean="0"/>
              <a:t>Well-designed source documents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20" y="2035802"/>
            <a:ext cx="1704815" cy="25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#5  Do Delegate, but Don’t Abdicate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Eliminate situations of motive and opportunity </a:t>
            </a:r>
          </a:p>
          <a:p>
            <a:r>
              <a:rPr lang="en-US" sz="2400" dirty="0" smtClean="0"/>
              <a:t>Balance between empowering employees and being reasonably vigilant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13" y="3215899"/>
            <a:ext cx="1826644" cy="18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7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267</Words>
  <Application>Microsoft Macintosh PowerPoint</Application>
  <PresentationFormat>On-screen Show (16:9)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Zach Phillips</cp:lastModifiedBy>
  <cp:revision>43</cp:revision>
  <dcterms:created xsi:type="dcterms:W3CDTF">2011-12-21T23:54:18Z</dcterms:created>
  <dcterms:modified xsi:type="dcterms:W3CDTF">2014-12-19T19:16:17Z</dcterms:modified>
</cp:coreProperties>
</file>