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7"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25" d="100"/>
          <a:sy n="125" d="100"/>
        </p:scale>
        <p:origin x="-800" y="-20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45AFBC-709A-B745-92F1-D24CA9AD5457}" type="datetimeFigureOut">
              <a:rPr lang="en-US" smtClean="0"/>
              <a:t>6/22/15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D49709-854A-F741-B812-E938870CCB59}" type="slidenum">
              <a:rPr lang="en-US" smtClean="0"/>
              <a:t>‹#›</a:t>
            </a:fld>
            <a:endParaRPr lang="en-US"/>
          </a:p>
        </p:txBody>
      </p:sp>
    </p:spTree>
    <p:extLst>
      <p:ext uri="{BB962C8B-B14F-4D97-AF65-F5344CB8AC3E}">
        <p14:creationId xmlns:p14="http://schemas.microsoft.com/office/powerpoint/2010/main" val="118514231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Sara popped into a little tourist shop called ‘Horse of a Different Color’. We were the only customers. Someone was stocking in the back.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she </a:t>
            </a:r>
            <a:r>
              <a:rPr lang="it-IT" sz="1200" kern="1200" dirty="0" err="1" smtClean="0">
                <a:solidFill>
                  <a:schemeClr val="tx1"/>
                </a:solidFill>
                <a:effectLst/>
                <a:latin typeface="+mn-lt"/>
                <a:ea typeface="+mn-ea"/>
                <a:cs typeface="+mn-cs"/>
              </a:rPr>
              <a:t>scrutinize</a:t>
            </a:r>
            <a:r>
              <a:rPr lang="en-US" sz="1200" kern="1200" dirty="0" smtClean="0">
                <a:solidFill>
                  <a:schemeClr val="tx1"/>
                </a:solidFill>
                <a:effectLst/>
                <a:latin typeface="+mn-lt"/>
                <a:ea typeface="+mn-ea"/>
                <a:cs typeface="+mn-cs"/>
              </a:rPr>
              <a:t>d a decorative basket she said, “ Horse of a different color, from the Wizard of Oz, when they were in the </a:t>
            </a:r>
            <a:r>
              <a:rPr lang="en-US" sz="1200" kern="1200" dirty="0" err="1" smtClean="0">
                <a:solidFill>
                  <a:schemeClr val="tx1"/>
                </a:solidFill>
                <a:effectLst/>
                <a:latin typeface="+mn-lt"/>
                <a:ea typeface="+mn-ea"/>
                <a:cs typeface="+mn-cs"/>
              </a:rPr>
              <a:t>Emrald</a:t>
            </a:r>
            <a:r>
              <a:rPr lang="en-US" sz="1200" kern="1200" dirty="0" smtClean="0">
                <a:solidFill>
                  <a:schemeClr val="tx1"/>
                </a:solidFill>
                <a:effectLst/>
                <a:latin typeface="+mn-lt"/>
                <a:ea typeface="+mn-ea"/>
                <a:cs typeface="+mn-cs"/>
              </a:rPr>
              <a:t> City, getting spruced up to see the Wizard.”</a:t>
            </a:r>
          </a:p>
          <a:p>
            <a:r>
              <a:rPr lang="en-US" sz="1200" kern="1200" dirty="0" smtClean="0">
                <a:solidFill>
                  <a:schemeClr val="tx1"/>
                </a:solidFill>
                <a:effectLst/>
                <a:latin typeface="+mn-lt"/>
                <a:ea typeface="+mn-ea"/>
                <a:cs typeface="+mn-cs"/>
              </a:rPr>
              <a:t> “No!” the owner </a:t>
            </a:r>
            <a:r>
              <a:rPr lang="en-US" sz="1200" kern="1200" dirty="0" err="1" smtClean="0">
                <a:solidFill>
                  <a:schemeClr val="tx1"/>
                </a:solidFill>
                <a:effectLst/>
                <a:latin typeface="+mn-lt"/>
                <a:ea typeface="+mn-ea"/>
                <a:cs typeface="+mn-cs"/>
              </a:rPr>
              <a:t>interupted</a:t>
            </a:r>
            <a:r>
              <a:rPr lang="en-US" sz="1200" kern="1200" dirty="0" smtClean="0">
                <a:solidFill>
                  <a:schemeClr val="tx1"/>
                </a:solidFill>
                <a:effectLst/>
                <a:latin typeface="+mn-lt"/>
                <a:ea typeface="+mn-ea"/>
                <a:cs typeface="+mn-cs"/>
              </a:rPr>
              <a:t>, “It was in Munchkin Land.” </a:t>
            </a:r>
          </a:p>
          <a:p>
            <a:r>
              <a:rPr lang="en-US" sz="1200" kern="1200" dirty="0" smtClean="0">
                <a:solidFill>
                  <a:schemeClr val="tx1"/>
                </a:solidFill>
                <a:effectLst/>
                <a:latin typeface="+mn-lt"/>
                <a:ea typeface="+mn-ea"/>
                <a:cs typeface="+mn-cs"/>
              </a:rPr>
              <a:t>“I’m pretty sure it was in the </a:t>
            </a:r>
            <a:r>
              <a:rPr lang="en-US" sz="1200" kern="1200" dirty="0" err="1" smtClean="0">
                <a:solidFill>
                  <a:schemeClr val="tx1"/>
                </a:solidFill>
                <a:effectLst/>
                <a:latin typeface="+mn-lt"/>
                <a:ea typeface="+mn-ea"/>
                <a:cs typeface="+mn-cs"/>
              </a:rPr>
              <a:t>Emrald</a:t>
            </a:r>
            <a:r>
              <a:rPr lang="en-US" sz="1200" kern="1200" dirty="0" smtClean="0">
                <a:solidFill>
                  <a:schemeClr val="tx1"/>
                </a:solidFill>
                <a:effectLst/>
                <a:latin typeface="+mn-lt"/>
                <a:ea typeface="+mn-ea"/>
                <a:cs typeface="+mn-cs"/>
              </a:rPr>
              <a:t> City,” said Sara.</a:t>
            </a:r>
          </a:p>
          <a:p>
            <a:r>
              <a:rPr lang="en-US" sz="1200" kern="1200" dirty="0" smtClean="0">
                <a:solidFill>
                  <a:schemeClr val="tx1"/>
                </a:solidFill>
                <a:effectLst/>
                <a:latin typeface="+mn-lt"/>
                <a:ea typeface="+mn-ea"/>
                <a:cs typeface="+mn-cs"/>
              </a:rPr>
              <a:t>“ No, it was </a:t>
            </a:r>
            <a:r>
              <a:rPr lang="en-US" sz="1200" kern="1200" dirty="0" err="1" smtClean="0">
                <a:solidFill>
                  <a:schemeClr val="tx1"/>
                </a:solidFill>
                <a:effectLst/>
                <a:latin typeface="+mn-lt"/>
                <a:ea typeface="+mn-ea"/>
                <a:cs typeface="+mn-cs"/>
              </a:rPr>
              <a:t>definately</a:t>
            </a:r>
            <a:r>
              <a:rPr lang="en-US" sz="1200" kern="1200" dirty="0" smtClean="0">
                <a:solidFill>
                  <a:schemeClr val="tx1"/>
                </a:solidFill>
                <a:effectLst/>
                <a:latin typeface="+mn-lt"/>
                <a:ea typeface="+mn-ea"/>
                <a:cs typeface="+mn-cs"/>
              </a:rPr>
              <a:t> Munchkin Land,” replied the owner, firmly.</a:t>
            </a:r>
          </a:p>
          <a:p>
            <a:r>
              <a:rPr lang="en-US" sz="1200" kern="1200" dirty="0" smtClean="0">
                <a:solidFill>
                  <a:schemeClr val="tx1"/>
                </a:solidFill>
                <a:effectLst/>
                <a:latin typeface="+mn-lt"/>
                <a:ea typeface="+mn-ea"/>
                <a:cs typeface="+mn-cs"/>
              </a:rPr>
              <a:t>after a few minutes we left; without the basket.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So there you have the first most common mistake made on the </a:t>
            </a:r>
            <a:r>
              <a:rPr lang="en-US" sz="1200" kern="1200" dirty="0" err="1" smtClean="0">
                <a:solidFill>
                  <a:schemeClr val="tx1"/>
                </a:solidFill>
                <a:effectLst/>
                <a:latin typeface="+mn-lt"/>
                <a:ea typeface="+mn-ea"/>
                <a:cs typeface="+mn-cs"/>
              </a:rPr>
              <a:t>saled</a:t>
            </a:r>
            <a:r>
              <a:rPr lang="en-US" sz="1200" kern="1200" dirty="0" smtClean="0">
                <a:solidFill>
                  <a:schemeClr val="tx1"/>
                </a:solidFill>
                <a:effectLst/>
                <a:latin typeface="+mn-lt"/>
                <a:ea typeface="+mn-ea"/>
                <a:cs typeface="+mn-cs"/>
              </a:rPr>
              <a:t> floor. Arguing with the customer. Who cares what scene the horse was in? The customer had engaged and commented on the name of the business. Why not use the opportunity to make a friend instead of starting an argument.</a:t>
            </a:r>
          </a:p>
          <a:p>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3</a:t>
            </a:fld>
            <a:endParaRPr lang="en-US"/>
          </a:p>
        </p:txBody>
      </p:sp>
    </p:spTree>
    <p:extLst>
      <p:ext uri="{BB962C8B-B14F-4D97-AF65-F5344CB8AC3E}">
        <p14:creationId xmlns:p14="http://schemas.microsoft.com/office/powerpoint/2010/main" val="28774711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u="none" strike="noStrike" kern="1200" dirty="0" smtClean="0">
                <a:solidFill>
                  <a:schemeClr val="tx1"/>
                </a:solidFill>
                <a:effectLst/>
                <a:latin typeface="+mn-lt"/>
                <a:ea typeface="+mn-ea"/>
                <a:cs typeface="+mn-cs"/>
              </a:rPr>
              <a:t>“Do you like it,” ‘how does it feel,” “ is this one the right color,” “is it the right one for you,”  “do you think this would be a good choice.”  If you are doing all the talking and they are doing all the listening you are in trouble. Get in the habit of asking lots of conformation questions as you go along. It will keep your customers actively involved in the process and it will prevent you from going down rabbit holes.</a:t>
            </a:r>
          </a:p>
          <a:p>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13</a:t>
            </a:fld>
            <a:endParaRPr lang="en-US"/>
          </a:p>
        </p:txBody>
      </p:sp>
    </p:spTree>
    <p:extLst>
      <p:ext uri="{BB962C8B-B14F-4D97-AF65-F5344CB8AC3E}">
        <p14:creationId xmlns:p14="http://schemas.microsoft.com/office/powerpoint/2010/main" val="858308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soon as a customer asks anything like, “does a case come with this,”  “how much is sales tax”  or “do you deliver”, take the hint and say, “give me just a moment and I’ll get all the specifics figured out for you.” Then start writing. A blank piece of paper works fine. An invoice works even better. The Customer Whisperer has been known to do it on a </a:t>
            </a:r>
            <a:r>
              <a:rPr lang="en-US" sz="1200" kern="1200" dirty="0" err="1" smtClean="0">
                <a:solidFill>
                  <a:schemeClr val="tx1"/>
                </a:solidFill>
                <a:effectLst/>
                <a:latin typeface="+mn-lt"/>
                <a:ea typeface="+mn-ea"/>
                <a:cs typeface="+mn-cs"/>
              </a:rPr>
              <a:t>cocktali</a:t>
            </a:r>
            <a:r>
              <a:rPr lang="en-US" sz="1200" kern="1200" dirty="0" smtClean="0">
                <a:solidFill>
                  <a:schemeClr val="tx1"/>
                </a:solidFill>
                <a:effectLst/>
                <a:latin typeface="+mn-lt"/>
                <a:ea typeface="+mn-ea"/>
                <a:cs typeface="+mn-cs"/>
              </a:rPr>
              <a:t> napkin. In our Gallery we have a handy little </a:t>
            </a:r>
            <a:r>
              <a:rPr lang="en-US" sz="1200" i="1" kern="1200" dirty="0" smtClean="0">
                <a:solidFill>
                  <a:schemeClr val="tx1"/>
                </a:solidFill>
                <a:effectLst/>
                <a:latin typeface="+mn-lt"/>
                <a:ea typeface="+mn-ea"/>
                <a:cs typeface="+mn-cs"/>
              </a:rPr>
              <a:t>spread sheet </a:t>
            </a:r>
            <a:r>
              <a:rPr lang="en-US" sz="1200" kern="1200" dirty="0" smtClean="0">
                <a:solidFill>
                  <a:schemeClr val="tx1"/>
                </a:solidFill>
                <a:effectLst/>
                <a:latin typeface="+mn-lt"/>
                <a:ea typeface="+mn-ea"/>
                <a:cs typeface="+mn-cs"/>
              </a:rPr>
              <a:t>on the home screen of every computer called ‘</a:t>
            </a:r>
            <a:r>
              <a:rPr lang="en-US" sz="1200" kern="1200" dirty="0" err="1" smtClean="0">
                <a:solidFill>
                  <a:schemeClr val="tx1"/>
                </a:solidFill>
                <a:effectLst/>
                <a:latin typeface="+mn-lt"/>
                <a:ea typeface="+mn-ea"/>
                <a:cs typeface="+mn-cs"/>
              </a:rPr>
              <a:t>Irrestable</a:t>
            </a:r>
            <a:r>
              <a:rPr lang="en-US" sz="1200" kern="1200" dirty="0" smtClean="0">
                <a:solidFill>
                  <a:schemeClr val="tx1"/>
                </a:solidFill>
                <a:effectLst/>
                <a:latin typeface="+mn-lt"/>
                <a:ea typeface="+mn-ea"/>
                <a:cs typeface="+mn-cs"/>
              </a:rPr>
              <a:t> Choice’. </a:t>
            </a:r>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14</a:t>
            </a:fld>
            <a:endParaRPr lang="en-US"/>
          </a:p>
        </p:txBody>
      </p:sp>
    </p:spTree>
    <p:extLst>
      <p:ext uri="{BB962C8B-B14F-4D97-AF65-F5344CB8AC3E}">
        <p14:creationId xmlns:p14="http://schemas.microsoft.com/office/powerpoint/2010/main" val="12992129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u="none" strike="noStrike" kern="1200" dirty="0" smtClean="0">
                <a:solidFill>
                  <a:schemeClr val="tx1"/>
                </a:solidFill>
                <a:effectLst/>
                <a:latin typeface="+mn-lt"/>
                <a:ea typeface="+mn-ea"/>
                <a:cs typeface="+mn-cs"/>
              </a:rPr>
              <a:t>. If you wait for your customer to ask for terms you have waited too long and you have needlessly </a:t>
            </a:r>
            <a:r>
              <a:rPr lang="en-US" sz="1200" u="none" strike="noStrike" kern="1200" dirty="0" err="1" smtClean="0">
                <a:solidFill>
                  <a:schemeClr val="tx1"/>
                </a:solidFill>
                <a:effectLst/>
                <a:latin typeface="+mn-lt"/>
                <a:ea typeface="+mn-ea"/>
                <a:cs typeface="+mn-cs"/>
              </a:rPr>
              <a:t>embarassed</a:t>
            </a:r>
            <a:r>
              <a:rPr lang="en-US" sz="1200" u="none" strike="noStrike" kern="1200" dirty="0" smtClean="0">
                <a:solidFill>
                  <a:schemeClr val="tx1"/>
                </a:solidFill>
                <a:effectLst/>
                <a:latin typeface="+mn-lt"/>
                <a:ea typeface="+mn-ea"/>
                <a:cs typeface="+mn-cs"/>
              </a:rPr>
              <a:t> them. If they don’t need financing they will say, “we were just going to put it on a credit card.” If they ask about what kind of terms you offer go back to item #5. Either way you are now talking about how to buy rather than whether to buy.</a:t>
            </a:r>
          </a:p>
          <a:p>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15</a:t>
            </a:fld>
            <a:endParaRPr lang="en-US"/>
          </a:p>
        </p:txBody>
      </p:sp>
    </p:spTree>
    <p:extLst>
      <p:ext uri="{BB962C8B-B14F-4D97-AF65-F5344CB8AC3E}">
        <p14:creationId xmlns:p14="http://schemas.microsoft.com/office/powerpoint/2010/main" val="178046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Greeting and qualification give us a chance to let our new best friends know that we care about them and their needs and we want to save them time by taking them directly to the right items. It only takes a few minutes, but it starts the relationship on the right foot.</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4</a:t>
            </a:fld>
            <a:endParaRPr lang="en-US"/>
          </a:p>
        </p:txBody>
      </p:sp>
    </p:spTree>
    <p:extLst>
      <p:ext uri="{BB962C8B-B14F-4D97-AF65-F5344CB8AC3E}">
        <p14:creationId xmlns:p14="http://schemas.microsoft.com/office/powerpoint/2010/main" val="2087638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Customers have short attention span and a limited capacity to absorb information. They have probably already researched your products on line and may know the specs better than us. Our time is better spent focusing on features and their benefits than on specs and propaganda. What our customers really want is their needs fulfilled. Showing how a particular feature will do that is time better spent.</a:t>
            </a:r>
          </a:p>
          <a:p>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5</a:t>
            </a:fld>
            <a:endParaRPr lang="en-US"/>
          </a:p>
        </p:txBody>
      </p:sp>
    </p:spTree>
    <p:extLst>
      <p:ext uri="{BB962C8B-B14F-4D97-AF65-F5344CB8AC3E}">
        <p14:creationId xmlns:p14="http://schemas.microsoft.com/office/powerpoint/2010/main" val="1075796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your client has just come from your competitor and seen another brand, a comment from you is not required unless they have asked for a specific comparison. Stop and think about it for a moment. They were in your competitors store or on their web site. They left without making a purchase. They are here in your store now. They saw a competing product. They didn’t buy it. There is no one here to defend it. Now it is your turn. Why would we want to spend anytime at all talking about the other guys?</a:t>
            </a:r>
          </a:p>
          <a:p>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6</a:t>
            </a:fld>
            <a:endParaRPr lang="en-US"/>
          </a:p>
        </p:txBody>
      </p:sp>
    </p:spTree>
    <p:extLst>
      <p:ext uri="{BB962C8B-B14F-4D97-AF65-F5344CB8AC3E}">
        <p14:creationId xmlns:p14="http://schemas.microsoft.com/office/powerpoint/2010/main" val="3711214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is not rocket science people. Most our your clients no longer go from store to store before making a purchase. They go to the web and look at items and vendors before they get off the couch. They probably came to your store with the intention of making a purchase. They have a credit card in their pocket. The sale is yours to lose. And making any of these 5 mistakes will do the trick. But staying focused, thinking smart and not making any stupid mistakes will send your customers home happy.</a:t>
            </a:r>
          </a:p>
          <a:p>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7</a:t>
            </a:fld>
            <a:endParaRPr lang="en-US"/>
          </a:p>
        </p:txBody>
      </p:sp>
    </p:spTree>
    <p:extLst>
      <p:ext uri="{BB962C8B-B14F-4D97-AF65-F5344CB8AC3E}">
        <p14:creationId xmlns:p14="http://schemas.microsoft.com/office/powerpoint/2010/main" val="1249978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8</a:t>
            </a:fld>
            <a:endParaRPr lang="en-US"/>
          </a:p>
        </p:txBody>
      </p:sp>
    </p:spTree>
    <p:extLst>
      <p:ext uri="{BB962C8B-B14F-4D97-AF65-F5344CB8AC3E}">
        <p14:creationId xmlns:p14="http://schemas.microsoft.com/office/powerpoint/2010/main" val="1257885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 relationship that begins with exchanging names and touching each other’s hands is superior to any relationship that doesn’t. And if you don’t get their name at the beginning, you’ll never get it later. Followed up with something like. “I’m really glad you came to visit us and I’m sure we can help. You have come to the right place</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10</a:t>
            </a:fld>
            <a:endParaRPr lang="en-US"/>
          </a:p>
        </p:txBody>
      </p:sp>
    </p:spTree>
    <p:extLst>
      <p:ext uri="{BB962C8B-B14F-4D97-AF65-F5344CB8AC3E}">
        <p14:creationId xmlns:p14="http://schemas.microsoft.com/office/powerpoint/2010/main" val="2548355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with this modest request. “In an effort to save your time and get you to the correct instrument as quickly as possible, do you mind if I ask a just few quick questions?” Any doctor will tell you that </a:t>
            </a:r>
            <a:r>
              <a:rPr lang="en-US" sz="1200" kern="1200" dirty="0" err="1" smtClean="0">
                <a:solidFill>
                  <a:schemeClr val="tx1"/>
                </a:solidFill>
                <a:effectLst/>
                <a:latin typeface="+mn-lt"/>
                <a:ea typeface="+mn-ea"/>
                <a:cs typeface="+mn-cs"/>
              </a:rPr>
              <a:t>perscription</a:t>
            </a:r>
            <a:r>
              <a:rPr lang="en-US" sz="1200" kern="1200" dirty="0" smtClean="0">
                <a:solidFill>
                  <a:schemeClr val="tx1"/>
                </a:solidFill>
                <a:effectLst/>
                <a:latin typeface="+mn-lt"/>
                <a:ea typeface="+mn-ea"/>
                <a:cs typeface="+mn-cs"/>
              </a:rPr>
              <a:t> without diagnosis is malpractice and chasing an unqualified customer around your store is </a:t>
            </a:r>
            <a:r>
              <a:rPr lang="en-US" sz="1200" kern="1200" dirty="0" err="1" smtClean="0">
                <a:solidFill>
                  <a:schemeClr val="tx1"/>
                </a:solidFill>
                <a:effectLst/>
                <a:latin typeface="+mn-lt"/>
                <a:ea typeface="+mn-ea"/>
                <a:cs typeface="+mn-cs"/>
              </a:rPr>
              <a:t>malfesiance</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11</a:t>
            </a:fld>
            <a:endParaRPr lang="en-US"/>
          </a:p>
        </p:txBody>
      </p:sp>
    </p:spTree>
    <p:extLst>
      <p:ext uri="{BB962C8B-B14F-4D97-AF65-F5344CB8AC3E}">
        <p14:creationId xmlns:p14="http://schemas.microsoft.com/office/powerpoint/2010/main" val="819797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u="none" strike="noStrike" kern="1200" dirty="0" smtClean="0">
                <a:solidFill>
                  <a:schemeClr val="tx1"/>
                </a:solidFill>
                <a:effectLst/>
                <a:latin typeface="+mn-lt"/>
                <a:ea typeface="+mn-ea"/>
                <a:cs typeface="+mn-cs"/>
              </a:rPr>
              <a:t>Not two. Not one, even if it is </a:t>
            </a:r>
            <a:r>
              <a:rPr lang="en-US" sz="1200" u="none" strike="noStrike" kern="1200" dirty="0" err="1" smtClean="0">
                <a:solidFill>
                  <a:schemeClr val="tx1"/>
                </a:solidFill>
                <a:effectLst/>
                <a:latin typeface="+mn-lt"/>
                <a:ea typeface="+mn-ea"/>
                <a:cs typeface="+mn-cs"/>
              </a:rPr>
              <a:t>exactaly</a:t>
            </a:r>
            <a:r>
              <a:rPr lang="en-US" sz="1200" u="none" strike="noStrike" kern="1200" dirty="0" smtClean="0">
                <a:solidFill>
                  <a:schemeClr val="tx1"/>
                </a:solidFill>
                <a:effectLst/>
                <a:latin typeface="+mn-lt"/>
                <a:ea typeface="+mn-ea"/>
                <a:cs typeface="+mn-cs"/>
              </a:rPr>
              <a:t> what they asked for. The human brain can only hold 3 concepts at a time. If you offer more than 3 your </a:t>
            </a:r>
            <a:r>
              <a:rPr lang="en-US" sz="1200" u="none" strike="noStrike" kern="1200" dirty="0" err="1" smtClean="0">
                <a:solidFill>
                  <a:schemeClr val="tx1"/>
                </a:solidFill>
                <a:effectLst/>
                <a:latin typeface="+mn-lt"/>
                <a:ea typeface="+mn-ea"/>
                <a:cs typeface="+mn-cs"/>
              </a:rPr>
              <a:t>customew</a:t>
            </a:r>
            <a:r>
              <a:rPr lang="en-US" sz="1200" u="none" strike="noStrike" kern="1200" dirty="0" smtClean="0">
                <a:solidFill>
                  <a:schemeClr val="tx1"/>
                </a:solidFill>
                <a:effectLst/>
                <a:latin typeface="+mn-lt"/>
                <a:ea typeface="+mn-ea"/>
                <a:cs typeface="+mn-cs"/>
              </a:rPr>
              <a:t> will become confused and say something silly, like, “I have to go home and think it over.” Or, “I have to talk to my husband.” If you offer only one option you are asking your client to make a yes or no decision about that item, which is risky. If you present three you are asking them to choose from among the options, which is a much easier decision. (</a:t>
            </a:r>
            <a:r>
              <a:rPr lang="en-US" sz="1200" u="none" strike="noStrike" kern="1200" dirty="0" err="1" smtClean="0">
                <a:solidFill>
                  <a:schemeClr val="tx1"/>
                </a:solidFill>
                <a:effectLst/>
                <a:latin typeface="+mn-lt"/>
                <a:ea typeface="+mn-ea"/>
                <a:cs typeface="+mn-cs"/>
              </a:rPr>
              <a:t>ppg</a:t>
            </a:r>
            <a:r>
              <a:rPr lang="en-US" sz="1200" u="none" strike="noStrike" kern="1200" dirty="0" smtClean="0">
                <a:solidFill>
                  <a:schemeClr val="tx1"/>
                </a:solidFill>
                <a:effectLst/>
                <a:latin typeface="+mn-lt"/>
                <a:ea typeface="+mn-ea"/>
                <a:cs typeface="+mn-cs"/>
              </a:rPr>
              <a:t>)The three items should be the one they should buy, one that is just like it except for one minor difference (color, style, price), and something they would never buy; a decoy they can </a:t>
            </a:r>
            <a:r>
              <a:rPr lang="en-US" sz="1200" u="none" strike="noStrike" kern="1200" dirty="0" err="1" smtClean="0">
                <a:solidFill>
                  <a:schemeClr val="tx1"/>
                </a:solidFill>
                <a:effectLst/>
                <a:latin typeface="+mn-lt"/>
                <a:ea typeface="+mn-ea"/>
                <a:cs typeface="+mn-cs"/>
              </a:rPr>
              <a:t>disgard</a:t>
            </a:r>
            <a:r>
              <a:rPr lang="en-US" sz="1200" u="none" strike="noStrike" kern="1200" dirty="0" smtClean="0">
                <a:solidFill>
                  <a:schemeClr val="tx1"/>
                </a:solidFill>
                <a:effectLst/>
                <a:latin typeface="+mn-lt"/>
                <a:ea typeface="+mn-ea"/>
                <a:cs typeface="+mn-cs"/>
              </a:rPr>
              <a:t> before making a </a:t>
            </a:r>
            <a:r>
              <a:rPr lang="en-US" sz="1200" u="none" strike="noStrike" kern="1200" dirty="0" err="1" smtClean="0">
                <a:solidFill>
                  <a:schemeClr val="tx1"/>
                </a:solidFill>
                <a:effectLst/>
                <a:latin typeface="+mn-lt"/>
                <a:ea typeface="+mn-ea"/>
                <a:cs typeface="+mn-cs"/>
              </a:rPr>
              <a:t>decisison</a:t>
            </a:r>
            <a:r>
              <a:rPr lang="en-US" sz="1200" u="none" strike="noStrike" kern="1200" dirty="0" smtClean="0">
                <a:solidFill>
                  <a:schemeClr val="tx1"/>
                </a:solidFill>
                <a:effectLst/>
                <a:latin typeface="+mn-lt"/>
                <a:ea typeface="+mn-ea"/>
                <a:cs typeface="+mn-cs"/>
              </a:rPr>
              <a:t> between the other two.</a:t>
            </a:r>
          </a:p>
          <a:p>
            <a:endParaRPr lang="en-US" dirty="0"/>
          </a:p>
        </p:txBody>
      </p:sp>
      <p:sp>
        <p:nvSpPr>
          <p:cNvPr id="4" name="Slide Number Placeholder 3"/>
          <p:cNvSpPr>
            <a:spLocks noGrp="1"/>
          </p:cNvSpPr>
          <p:nvPr>
            <p:ph type="sldNum" sz="quarter" idx="10"/>
          </p:nvPr>
        </p:nvSpPr>
        <p:spPr/>
        <p:txBody>
          <a:bodyPr/>
          <a:lstStyle/>
          <a:p>
            <a:fld id="{88D49709-854A-F741-B812-E938870CCB59}" type="slidenum">
              <a:rPr lang="en-US" smtClean="0"/>
              <a:t>12</a:t>
            </a:fld>
            <a:endParaRPr lang="en-US"/>
          </a:p>
        </p:txBody>
      </p:sp>
    </p:spTree>
    <p:extLst>
      <p:ext uri="{BB962C8B-B14F-4D97-AF65-F5344CB8AC3E}">
        <p14:creationId xmlns:p14="http://schemas.microsoft.com/office/powerpoint/2010/main" val="1810282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971551"/>
            <a:ext cx="6487668" cy="2364665"/>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143000"/>
            <a:ext cx="6498158" cy="1293650"/>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2" y="2474259"/>
            <a:ext cx="6498159" cy="68748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458904"/>
            <a:ext cx="4079545" cy="871538"/>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9" y="1340892"/>
            <a:ext cx="4079545" cy="2790114"/>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D6E88F-3DAF-B949-9980-F0CBD7E41EC9}" type="datetimeFigureOut">
              <a:rPr lang="en-US" smtClean="0"/>
              <a:pPr/>
              <a:t>6/22/15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
        <p:nvSpPr>
          <p:cNvPr id="8" name="Picture Placeholder 2"/>
          <p:cNvSpPr>
            <a:spLocks noGrp="1"/>
          </p:cNvSpPr>
          <p:nvPr>
            <p:ph type="pic" idx="1"/>
          </p:nvPr>
        </p:nvSpPr>
        <p:spPr>
          <a:xfrm>
            <a:off x="5090617" y="269544"/>
            <a:ext cx="3657600" cy="3988558"/>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276226"/>
            <a:ext cx="1524000" cy="4181475"/>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276226"/>
            <a:ext cx="6689726" cy="4181475"/>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AD6E88F-3DAF-B949-9980-F0CBD7E41EC9}" type="datetimeFigureOut">
              <a:rPr lang="en-US" smtClean="0"/>
              <a:pPr/>
              <a:t>6/22/15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D6E88F-3DAF-B949-9980-F0CBD7E41EC9}" type="datetimeFigureOut">
              <a:rPr lang="en-US" smtClean="0"/>
              <a:pPr/>
              <a:t>6/22/15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AD6E88F-3DAF-B949-9980-F0CBD7E41EC9}" type="datetimeFigureOut">
              <a:rPr lang="en-US" smtClean="0"/>
              <a:pPr/>
              <a:t>6/22/15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9" y="2514601"/>
            <a:ext cx="8416925" cy="1102519"/>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9" y="3578272"/>
            <a:ext cx="8416925" cy="729503"/>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
        <p:nvSpPr>
          <p:cNvPr id="9" name="Picture Placeholder 2"/>
          <p:cNvSpPr>
            <a:spLocks noGrp="1"/>
          </p:cNvSpPr>
          <p:nvPr>
            <p:ph type="pic" idx="13"/>
          </p:nvPr>
        </p:nvSpPr>
        <p:spPr>
          <a:xfrm>
            <a:off x="370980" y="272653"/>
            <a:ext cx="8402040" cy="2127647"/>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6" y="1802359"/>
            <a:ext cx="8056563" cy="1021556"/>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6" y="2802004"/>
            <a:ext cx="8056563" cy="1125140"/>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D6E88F-3DAF-B949-9980-F0CBD7E41EC9}" type="datetimeFigureOut">
              <a:rPr lang="en-US" smtClean="0"/>
              <a:pPr/>
              <a:t>6/22/15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80682"/>
            <a:ext cx="8042276" cy="1002717"/>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200151"/>
            <a:ext cx="3840480" cy="325755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200151"/>
            <a:ext cx="3840480" cy="325755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6AD6E88F-3DAF-B949-9980-F0CBD7E41EC9}" type="datetimeFigureOut">
              <a:rPr lang="en-US" smtClean="0"/>
              <a:pPr/>
              <a:t>6/22/15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80682"/>
            <a:ext cx="8042276" cy="1002717"/>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089919"/>
            <a:ext cx="3840480" cy="563165"/>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1760562"/>
            <a:ext cx="3840480" cy="2697139"/>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089919"/>
            <a:ext cx="3840480" cy="563165"/>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1760562"/>
            <a:ext cx="3840480" cy="2697139"/>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6AD6E88F-3DAF-B949-9980-F0CBD7E41EC9}" type="datetimeFigureOut">
              <a:rPr lang="en-US" smtClean="0"/>
              <a:pPr/>
              <a:t>6/22/15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6AD6E88F-3DAF-B949-9980-F0CBD7E41EC9}" type="datetimeFigureOut">
              <a:rPr lang="en-US" smtClean="0"/>
              <a:pPr/>
              <a:t>6/22/15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D6E88F-3DAF-B949-9980-F0CBD7E41EC9}" type="datetimeFigureOut">
              <a:rPr lang="en-US" smtClean="0"/>
              <a:pPr/>
              <a:t>6/22/15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458904"/>
            <a:ext cx="3840480" cy="871538"/>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276225"/>
            <a:ext cx="3840480" cy="4181475"/>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340892"/>
            <a:ext cx="3840480" cy="2790114"/>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D6E88F-3DAF-B949-9980-F0CBD7E41EC9}" type="datetimeFigureOut">
              <a:rPr lang="en-US" smtClean="0"/>
              <a:pPr/>
              <a:t>6/22/15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1CDD27-D245-054C-BE5F-CC77FACBCEA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theme" Target="../theme/theme1.xml"/><Relationship Id="rId25" Type="http://schemas.openxmlformats.org/officeDocument/2006/relationships/image" Target="../media/image2.jp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80682"/>
            <a:ext cx="8042276" cy="1002717"/>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200151"/>
            <a:ext cx="8042276" cy="32575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4706751"/>
            <a:ext cx="2133600" cy="273844"/>
          </a:xfrm>
          <a:prstGeom prst="rect">
            <a:avLst/>
          </a:prstGeom>
        </p:spPr>
        <p:txBody>
          <a:bodyPr vert="horz" lIns="91440" tIns="45720" rIns="91440" bIns="45720" rtlCol="0" anchor="ctr"/>
          <a:lstStyle>
            <a:lvl1pPr algn="r">
              <a:defRPr sz="1200">
                <a:solidFill>
                  <a:schemeClr val="bg1"/>
                </a:solidFill>
              </a:defRPr>
            </a:lvl1pPr>
          </a:lstStyle>
          <a:p>
            <a:fld id="{6AD6E88F-3DAF-B949-9980-F0CBD7E41EC9}" type="datetimeFigureOut">
              <a:rPr lang="en-US" smtClean="0"/>
              <a:pPr/>
              <a:t>6/22/15</a:t>
            </a:fld>
            <a:endParaRPr lang="en-US"/>
          </a:p>
        </p:txBody>
      </p:sp>
      <p:sp>
        <p:nvSpPr>
          <p:cNvPr id="5" name="Footer Placeholder 4"/>
          <p:cNvSpPr>
            <a:spLocks noGrp="1"/>
          </p:cNvSpPr>
          <p:nvPr>
            <p:ph type="ftr" sz="quarter" idx="3"/>
          </p:nvPr>
        </p:nvSpPr>
        <p:spPr>
          <a:xfrm>
            <a:off x="264459" y="4706751"/>
            <a:ext cx="4840941" cy="273844"/>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4706751"/>
            <a:ext cx="990600" cy="273844"/>
          </a:xfrm>
          <a:prstGeom prst="rect">
            <a:avLst/>
          </a:prstGeom>
        </p:spPr>
        <p:txBody>
          <a:bodyPr vert="horz" lIns="91440" tIns="45720" rIns="91440" bIns="45720" rtlCol="0" anchor="ctr"/>
          <a:lstStyle>
            <a:lvl1pPr algn="r">
              <a:defRPr sz="3600">
                <a:solidFill>
                  <a:schemeClr val="bg1"/>
                </a:solidFill>
              </a:defRPr>
            </a:lvl1pPr>
          </a:lstStyle>
          <a:p>
            <a:fld id="{9B1CDD27-D245-054C-BE5F-CC77FACBCEA5}" type="slidenum">
              <a:rPr lang="en-US" smtClean="0"/>
              <a:pPr/>
              <a:t>‹#›</a:t>
            </a:fld>
            <a:endParaRPr lang="en-US"/>
          </a:p>
        </p:txBody>
      </p:sp>
      <p:pic>
        <p:nvPicPr>
          <p:cNvPr id="7" name="Picture 6" descr="NS13_NAMMU_PP_TitleBar.jpg"/>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0" y="0"/>
            <a:ext cx="9150865" cy="847980"/>
          </a:xfrm>
          <a:prstGeom prst="rect">
            <a:avLst/>
          </a:prstGeom>
        </p:spPr>
      </p:pic>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 id="2147483715" r:id="rId18"/>
    <p:sldLayoutId id="2147483652" r:id="rId19"/>
    <p:sldLayoutId id="2147483653" r:id="rId20"/>
    <p:sldLayoutId id="2147483654" r:id="rId21"/>
    <p:sldLayoutId id="2147483658" r:id="rId22"/>
    <p:sldLayoutId id="2147483659" r:id="rId23"/>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S13_NAMMU_PP16x9.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92257" cy="517830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9275" y="1558739"/>
            <a:ext cx="8042276" cy="3257550"/>
          </a:xfrm>
        </p:spPr>
        <p:txBody>
          <a:bodyPr>
            <a:normAutofit/>
          </a:bodyPr>
          <a:lstStyle/>
          <a:p>
            <a:pPr marL="457200" indent="-457200" algn="ctr">
              <a:buFont typeface="+mj-lt"/>
              <a:buAutoNum type="arabicPeriod"/>
            </a:pPr>
            <a:r>
              <a:rPr lang="en-US" sz="6000" dirty="0">
                <a:latin typeface="Chalkboard"/>
                <a:cs typeface="Chalkboard"/>
              </a:rPr>
              <a:t>Shake hands </a:t>
            </a:r>
            <a:r>
              <a:rPr lang="en-US" sz="6600" dirty="0">
                <a:latin typeface="Chalkduster"/>
                <a:cs typeface="Chalkduster"/>
              </a:rPr>
              <a:t>and</a:t>
            </a:r>
            <a:r>
              <a:rPr lang="en-US" sz="6000" dirty="0">
                <a:latin typeface="Chalkboard"/>
                <a:cs typeface="Chalkboard"/>
              </a:rPr>
              <a:t> Exchange names</a:t>
            </a:r>
          </a:p>
          <a:p>
            <a:pPr marL="0" indent="0">
              <a:buNone/>
            </a:pPr>
            <a:endParaRPr lang="en-US" dirty="0"/>
          </a:p>
        </p:txBody>
      </p:sp>
    </p:spTree>
    <p:extLst>
      <p:ext uri="{BB962C8B-B14F-4D97-AF65-F5344CB8AC3E}">
        <p14:creationId xmlns:p14="http://schemas.microsoft.com/office/powerpoint/2010/main" val="3956567575"/>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9275" y="1200151"/>
            <a:ext cx="8042276" cy="3257550"/>
          </a:xfrm>
        </p:spPr>
        <p:txBody>
          <a:bodyPr>
            <a:normAutofit/>
          </a:bodyPr>
          <a:lstStyle/>
          <a:p>
            <a:pPr marL="457200" indent="-457200">
              <a:buFont typeface="+mj-lt"/>
              <a:buAutoNum type="arabicPeriod"/>
            </a:pPr>
            <a:r>
              <a:rPr lang="en-US" dirty="0">
                <a:latin typeface="Chalkboard"/>
                <a:cs typeface="Chalkboard"/>
              </a:rPr>
              <a:t>Shake hands </a:t>
            </a:r>
            <a:r>
              <a:rPr lang="en-US" dirty="0">
                <a:latin typeface="Chalkduster"/>
                <a:cs typeface="Chalkduster"/>
              </a:rPr>
              <a:t>and</a:t>
            </a:r>
            <a:r>
              <a:rPr lang="en-US" dirty="0">
                <a:latin typeface="Chalkboard"/>
                <a:cs typeface="Chalkboard"/>
              </a:rPr>
              <a:t> Exchange </a:t>
            </a:r>
            <a:r>
              <a:rPr lang="en-US" dirty="0" smtClean="0">
                <a:latin typeface="Chalkboard"/>
                <a:cs typeface="Chalkboard"/>
              </a:rPr>
              <a:t>names.</a:t>
            </a:r>
            <a:endParaRPr lang="en-US" dirty="0">
              <a:latin typeface="Chalkboard"/>
              <a:cs typeface="Chalkboard"/>
            </a:endParaRPr>
          </a:p>
          <a:p>
            <a:pPr marL="457200" indent="-457200" algn="ctr">
              <a:buFont typeface="+mj-lt"/>
              <a:buAutoNum type="arabicPeriod"/>
            </a:pPr>
            <a:r>
              <a:rPr lang="en-US" dirty="0">
                <a:latin typeface="Chalkboard"/>
                <a:cs typeface="Chalkboard"/>
              </a:rPr>
              <a:t> </a:t>
            </a:r>
            <a:r>
              <a:rPr lang="en-US" sz="6000" dirty="0">
                <a:latin typeface="Chalkboard"/>
                <a:cs typeface="Chalkboard"/>
              </a:rPr>
              <a:t>Get </a:t>
            </a:r>
            <a:r>
              <a:rPr lang="en-US" sz="6600" dirty="0" smtClean="0">
                <a:latin typeface="Chalkduster"/>
                <a:cs typeface="Chalkduster"/>
              </a:rPr>
              <a:t>permission</a:t>
            </a:r>
            <a:r>
              <a:rPr lang="en-US" sz="6000" dirty="0" smtClean="0">
                <a:latin typeface="Chalkduster"/>
                <a:cs typeface="Chalkduster"/>
              </a:rPr>
              <a:t>  </a:t>
            </a:r>
            <a:r>
              <a:rPr lang="en-US" sz="6000" dirty="0" smtClean="0">
                <a:latin typeface="Chalkboard"/>
                <a:cs typeface="Chalkboard"/>
              </a:rPr>
              <a:t>to </a:t>
            </a:r>
            <a:r>
              <a:rPr lang="en-US" sz="6000" dirty="0">
                <a:latin typeface="Chalkboard"/>
                <a:cs typeface="Chalkboard"/>
              </a:rPr>
              <a:t>qualify </a:t>
            </a:r>
          </a:p>
          <a:p>
            <a:endParaRPr lang="en-US" dirty="0"/>
          </a:p>
        </p:txBody>
      </p:sp>
    </p:spTree>
    <p:extLst>
      <p:ext uri="{BB962C8B-B14F-4D97-AF65-F5344CB8AC3E}">
        <p14:creationId xmlns:p14="http://schemas.microsoft.com/office/powerpoint/2010/main" val="658940063"/>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mj-lt"/>
              <a:buAutoNum type="arabicPeriod"/>
            </a:pPr>
            <a:r>
              <a:rPr lang="en-US" dirty="0">
                <a:latin typeface="Chalkboard"/>
                <a:cs typeface="Chalkboard"/>
              </a:rPr>
              <a:t>Shake hands </a:t>
            </a:r>
            <a:r>
              <a:rPr lang="en-US" dirty="0">
                <a:latin typeface="Chalkduster"/>
                <a:cs typeface="Chalkduster"/>
              </a:rPr>
              <a:t>and</a:t>
            </a:r>
            <a:r>
              <a:rPr lang="en-US" dirty="0">
                <a:latin typeface="Chalkboard"/>
                <a:cs typeface="Chalkboard"/>
              </a:rPr>
              <a:t> Exchange </a:t>
            </a:r>
            <a:r>
              <a:rPr lang="en-US" dirty="0" smtClean="0">
                <a:latin typeface="Chalkboard"/>
                <a:cs typeface="Chalkboard"/>
              </a:rPr>
              <a:t>names.</a:t>
            </a:r>
            <a:endParaRPr lang="en-US" dirty="0">
              <a:latin typeface="Chalkboard"/>
              <a:cs typeface="Chalkboard"/>
            </a:endParaRPr>
          </a:p>
          <a:p>
            <a:pPr marL="457200" indent="-457200">
              <a:buFont typeface="+mj-lt"/>
              <a:buAutoNum type="arabicPeriod"/>
            </a:pPr>
            <a:r>
              <a:rPr lang="en-US" dirty="0">
                <a:latin typeface="Chalkboard"/>
                <a:cs typeface="Chalkboard"/>
              </a:rPr>
              <a:t> Get </a:t>
            </a:r>
            <a:r>
              <a:rPr lang="en-US" dirty="0">
                <a:latin typeface="Chalkduster"/>
                <a:cs typeface="Chalkduster"/>
              </a:rPr>
              <a:t>permission</a:t>
            </a:r>
            <a:r>
              <a:rPr lang="en-US" dirty="0">
                <a:latin typeface="Chalkboard"/>
                <a:cs typeface="Chalkboard"/>
              </a:rPr>
              <a:t> to </a:t>
            </a:r>
            <a:r>
              <a:rPr lang="en-US" dirty="0" smtClean="0">
                <a:latin typeface="Chalkboard"/>
                <a:cs typeface="Chalkboard"/>
              </a:rPr>
              <a:t>qualify.</a:t>
            </a:r>
            <a:endParaRPr lang="en-US" dirty="0">
              <a:latin typeface="Chalkboard"/>
              <a:cs typeface="Chalkboard"/>
            </a:endParaRPr>
          </a:p>
          <a:p>
            <a:pPr marL="457200" indent="-457200" algn="ctr">
              <a:buFont typeface="+mj-lt"/>
              <a:buAutoNum type="arabicPeriod"/>
            </a:pPr>
            <a:r>
              <a:rPr lang="en-US" sz="6000" dirty="0">
                <a:latin typeface="Chalkboard"/>
                <a:cs typeface="Chalkboard"/>
              </a:rPr>
              <a:t>Show </a:t>
            </a:r>
            <a:r>
              <a:rPr lang="en-US" sz="8000" dirty="0" smtClean="0">
                <a:latin typeface="Chalkduster"/>
                <a:cs typeface="Chalkduster"/>
              </a:rPr>
              <a:t>3</a:t>
            </a:r>
            <a:r>
              <a:rPr lang="en-US" sz="6000" dirty="0" smtClean="0">
                <a:latin typeface="Chalkboard"/>
                <a:cs typeface="Chalkboard"/>
              </a:rPr>
              <a:t> options </a:t>
            </a:r>
            <a:endParaRPr lang="en-US" sz="6000" dirty="0">
              <a:latin typeface="Chalkboard"/>
              <a:cs typeface="Chalkboard"/>
            </a:endParaRPr>
          </a:p>
          <a:p>
            <a:endParaRPr lang="en-US" dirty="0"/>
          </a:p>
        </p:txBody>
      </p:sp>
    </p:spTree>
    <p:extLst>
      <p:ext uri="{BB962C8B-B14F-4D97-AF65-F5344CB8AC3E}">
        <p14:creationId xmlns:p14="http://schemas.microsoft.com/office/powerpoint/2010/main" val="54678476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mj-lt"/>
              <a:buAutoNum type="arabicPeriod"/>
            </a:pPr>
            <a:r>
              <a:rPr lang="en-US" dirty="0">
                <a:latin typeface="Chalkboard"/>
                <a:cs typeface="Chalkboard"/>
              </a:rPr>
              <a:t>Shake hands </a:t>
            </a:r>
            <a:r>
              <a:rPr lang="en-US" dirty="0">
                <a:latin typeface="Chalkduster"/>
                <a:cs typeface="Chalkduster"/>
              </a:rPr>
              <a:t>and</a:t>
            </a:r>
            <a:r>
              <a:rPr lang="en-US" dirty="0">
                <a:latin typeface="Chalkboard"/>
                <a:cs typeface="Chalkboard"/>
              </a:rPr>
              <a:t> Exchange </a:t>
            </a:r>
            <a:r>
              <a:rPr lang="en-US" dirty="0" smtClean="0">
                <a:latin typeface="Chalkboard"/>
                <a:cs typeface="Chalkboard"/>
              </a:rPr>
              <a:t>names.</a:t>
            </a:r>
            <a:endParaRPr lang="en-US" dirty="0">
              <a:latin typeface="Chalkboard"/>
              <a:cs typeface="Chalkboard"/>
            </a:endParaRPr>
          </a:p>
          <a:p>
            <a:pPr marL="457200" indent="-457200">
              <a:buFont typeface="+mj-lt"/>
              <a:buAutoNum type="arabicPeriod"/>
            </a:pPr>
            <a:r>
              <a:rPr lang="en-US" dirty="0">
                <a:latin typeface="Chalkboard"/>
                <a:cs typeface="Chalkboard"/>
              </a:rPr>
              <a:t> Get </a:t>
            </a:r>
            <a:r>
              <a:rPr lang="en-US" dirty="0">
                <a:latin typeface="Chalkduster"/>
                <a:cs typeface="Chalkduster"/>
              </a:rPr>
              <a:t>permission</a:t>
            </a:r>
            <a:r>
              <a:rPr lang="en-US" dirty="0">
                <a:latin typeface="Chalkboard"/>
                <a:cs typeface="Chalkboard"/>
              </a:rPr>
              <a:t> to </a:t>
            </a:r>
            <a:r>
              <a:rPr lang="en-US" dirty="0" smtClean="0">
                <a:latin typeface="Chalkboard"/>
                <a:cs typeface="Chalkboard"/>
              </a:rPr>
              <a:t>qualify. </a:t>
            </a:r>
            <a:endParaRPr lang="en-US" dirty="0">
              <a:latin typeface="Chalkboard"/>
              <a:cs typeface="Chalkboard"/>
            </a:endParaRPr>
          </a:p>
          <a:p>
            <a:pPr marL="457200" indent="-457200">
              <a:buFont typeface="+mj-lt"/>
              <a:buAutoNum type="arabicPeriod"/>
            </a:pPr>
            <a:r>
              <a:rPr lang="en-US" dirty="0">
                <a:latin typeface="Chalkboard"/>
                <a:cs typeface="Chalkboard"/>
              </a:rPr>
              <a:t>Show </a:t>
            </a:r>
            <a:r>
              <a:rPr lang="en-US" dirty="0" smtClean="0">
                <a:latin typeface="Chalkduster"/>
                <a:cs typeface="Chalkduster"/>
              </a:rPr>
              <a:t>3</a:t>
            </a:r>
            <a:r>
              <a:rPr lang="en-US" dirty="0" smtClean="0">
                <a:latin typeface="Chalkboard"/>
                <a:cs typeface="Chalkboard"/>
              </a:rPr>
              <a:t> </a:t>
            </a:r>
            <a:r>
              <a:rPr lang="en-US" dirty="0">
                <a:latin typeface="Chalkboard"/>
                <a:cs typeface="Chalkboard"/>
              </a:rPr>
              <a:t>options. </a:t>
            </a:r>
          </a:p>
          <a:p>
            <a:pPr marL="457200" indent="-457200" algn="ctr">
              <a:buFont typeface="+mj-lt"/>
              <a:buAutoNum type="arabicPeriod"/>
            </a:pPr>
            <a:r>
              <a:rPr lang="en-US" sz="6000" dirty="0">
                <a:latin typeface="Chalkboard"/>
                <a:cs typeface="Chalkboard"/>
              </a:rPr>
              <a:t>Get </a:t>
            </a:r>
            <a:r>
              <a:rPr lang="en-US" sz="6600" dirty="0" smtClean="0">
                <a:latin typeface="Chalkduster"/>
                <a:cs typeface="Chalkduster"/>
              </a:rPr>
              <a:t>feedback</a:t>
            </a:r>
            <a:r>
              <a:rPr lang="en-US" sz="6000" dirty="0" smtClean="0">
                <a:latin typeface="Chalkboard"/>
                <a:cs typeface="Chalkboard"/>
              </a:rPr>
              <a:t> </a:t>
            </a:r>
            <a:endParaRPr lang="en-US" sz="6000" dirty="0">
              <a:latin typeface="Chalkboard"/>
              <a:cs typeface="Chalkboard"/>
            </a:endParaRPr>
          </a:p>
          <a:p>
            <a:endParaRPr lang="en-US" dirty="0"/>
          </a:p>
        </p:txBody>
      </p:sp>
    </p:spTree>
    <p:extLst>
      <p:ext uri="{BB962C8B-B14F-4D97-AF65-F5344CB8AC3E}">
        <p14:creationId xmlns:p14="http://schemas.microsoft.com/office/powerpoint/2010/main" val="3131965645"/>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mj-lt"/>
              <a:buAutoNum type="arabicPeriod"/>
            </a:pPr>
            <a:r>
              <a:rPr lang="en-US" sz="2000" dirty="0">
                <a:latin typeface="Chalkboard"/>
                <a:cs typeface="Chalkboard"/>
              </a:rPr>
              <a:t>Shake hands </a:t>
            </a:r>
            <a:r>
              <a:rPr lang="en-US" sz="2000" dirty="0">
                <a:latin typeface="Chalkduster"/>
                <a:cs typeface="Chalkduster"/>
              </a:rPr>
              <a:t>and</a:t>
            </a:r>
            <a:r>
              <a:rPr lang="en-US" sz="2000" dirty="0">
                <a:latin typeface="Chalkboard"/>
                <a:cs typeface="Chalkboard"/>
              </a:rPr>
              <a:t> Exchange </a:t>
            </a:r>
            <a:r>
              <a:rPr lang="en-US" sz="2000" dirty="0" smtClean="0">
                <a:latin typeface="Chalkboard"/>
                <a:cs typeface="Chalkboard"/>
              </a:rPr>
              <a:t>names.</a:t>
            </a:r>
            <a:endParaRPr lang="en-US" sz="2000" dirty="0">
              <a:latin typeface="Chalkboard"/>
              <a:cs typeface="Chalkboard"/>
            </a:endParaRPr>
          </a:p>
          <a:p>
            <a:pPr marL="457200" indent="-457200">
              <a:buFont typeface="+mj-lt"/>
              <a:buAutoNum type="arabicPeriod"/>
            </a:pPr>
            <a:r>
              <a:rPr lang="en-US" sz="2000" dirty="0">
                <a:latin typeface="Chalkboard"/>
                <a:cs typeface="Chalkboard"/>
              </a:rPr>
              <a:t> Get </a:t>
            </a:r>
            <a:r>
              <a:rPr lang="en-US" sz="2000" dirty="0">
                <a:latin typeface="Chalkduster"/>
                <a:cs typeface="Chalkduster"/>
              </a:rPr>
              <a:t>permission</a:t>
            </a:r>
            <a:r>
              <a:rPr lang="en-US" sz="2000" dirty="0">
                <a:latin typeface="Chalkboard"/>
                <a:cs typeface="Chalkboard"/>
              </a:rPr>
              <a:t> to </a:t>
            </a:r>
            <a:r>
              <a:rPr lang="en-US" sz="2000" dirty="0" smtClean="0">
                <a:latin typeface="Chalkboard"/>
                <a:cs typeface="Chalkboard"/>
              </a:rPr>
              <a:t>qualify. </a:t>
            </a:r>
            <a:endParaRPr lang="en-US" sz="2000" dirty="0">
              <a:latin typeface="Chalkboard"/>
              <a:cs typeface="Chalkboard"/>
            </a:endParaRPr>
          </a:p>
          <a:p>
            <a:pPr marL="457200" indent="-457200">
              <a:buFont typeface="+mj-lt"/>
              <a:buAutoNum type="arabicPeriod"/>
            </a:pPr>
            <a:r>
              <a:rPr lang="en-US" sz="2000" dirty="0">
                <a:latin typeface="Chalkboard"/>
                <a:cs typeface="Chalkboard"/>
              </a:rPr>
              <a:t>Show </a:t>
            </a:r>
            <a:r>
              <a:rPr lang="en-US" sz="2000" dirty="0">
                <a:latin typeface="Chalkduster"/>
                <a:cs typeface="Chalkduster"/>
              </a:rPr>
              <a:t>three</a:t>
            </a:r>
            <a:r>
              <a:rPr lang="en-US" sz="2000" dirty="0">
                <a:latin typeface="Chalkboard"/>
                <a:cs typeface="Chalkboard"/>
              </a:rPr>
              <a:t> options. </a:t>
            </a:r>
          </a:p>
          <a:p>
            <a:pPr marL="457200" indent="-457200">
              <a:buFont typeface="+mj-lt"/>
              <a:buAutoNum type="arabicPeriod"/>
            </a:pPr>
            <a:r>
              <a:rPr lang="en-US" sz="2000" dirty="0">
                <a:latin typeface="Chalkboard"/>
                <a:cs typeface="Chalkboard"/>
              </a:rPr>
              <a:t>Get </a:t>
            </a:r>
            <a:r>
              <a:rPr lang="en-US" sz="2000" dirty="0">
                <a:latin typeface="Chalkduster"/>
                <a:cs typeface="Chalkduster"/>
              </a:rPr>
              <a:t>feedback</a:t>
            </a:r>
            <a:r>
              <a:rPr lang="en-US" sz="2000" dirty="0">
                <a:latin typeface="Chalkboard"/>
                <a:cs typeface="Chalkboard"/>
              </a:rPr>
              <a:t>. </a:t>
            </a:r>
          </a:p>
          <a:p>
            <a:pPr marL="457200" indent="-457200" algn="ctr">
              <a:buFont typeface="+mj-lt"/>
              <a:buAutoNum type="arabicPeriod"/>
            </a:pPr>
            <a:r>
              <a:rPr lang="en-US" sz="6000" dirty="0">
                <a:latin typeface="Chalkboard"/>
                <a:cs typeface="Chalkboard"/>
              </a:rPr>
              <a:t>Get it on </a:t>
            </a:r>
            <a:r>
              <a:rPr lang="en-US" sz="6000" dirty="0" smtClean="0">
                <a:latin typeface="Chalkduster"/>
                <a:cs typeface="Chalkduster"/>
              </a:rPr>
              <a:t>paper</a:t>
            </a:r>
            <a:r>
              <a:rPr lang="en-US" sz="6000" dirty="0" smtClean="0">
                <a:latin typeface="Chalkboard"/>
                <a:cs typeface="Chalkboard"/>
              </a:rPr>
              <a:t> </a:t>
            </a:r>
            <a:endParaRPr lang="en-US" sz="6000" dirty="0">
              <a:latin typeface="Chalkboard"/>
              <a:cs typeface="Chalkboard"/>
            </a:endParaRPr>
          </a:p>
          <a:p>
            <a:endParaRPr lang="en-US" dirty="0"/>
          </a:p>
        </p:txBody>
      </p:sp>
    </p:spTree>
    <p:extLst>
      <p:ext uri="{BB962C8B-B14F-4D97-AF65-F5344CB8AC3E}">
        <p14:creationId xmlns:p14="http://schemas.microsoft.com/office/powerpoint/2010/main" val="38140133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457200" indent="-457200">
              <a:buFont typeface="+mj-lt"/>
              <a:buAutoNum type="arabicPeriod"/>
            </a:pPr>
            <a:r>
              <a:rPr lang="en-US" sz="2000" dirty="0">
                <a:latin typeface="Chalkboard"/>
                <a:cs typeface="Chalkboard"/>
              </a:rPr>
              <a:t>Shake hands </a:t>
            </a:r>
            <a:r>
              <a:rPr lang="en-US" sz="2000" dirty="0">
                <a:latin typeface="Chalkduster"/>
                <a:cs typeface="Chalkduster"/>
              </a:rPr>
              <a:t>and</a:t>
            </a:r>
            <a:r>
              <a:rPr lang="en-US" sz="2000" dirty="0">
                <a:latin typeface="Chalkboard"/>
                <a:cs typeface="Chalkboard"/>
              </a:rPr>
              <a:t> Exchange names</a:t>
            </a:r>
          </a:p>
          <a:p>
            <a:pPr marL="457200" indent="-457200">
              <a:buFont typeface="+mj-lt"/>
              <a:buAutoNum type="arabicPeriod"/>
            </a:pPr>
            <a:r>
              <a:rPr lang="en-US" sz="2000" dirty="0">
                <a:latin typeface="Chalkboard"/>
                <a:cs typeface="Chalkboard"/>
              </a:rPr>
              <a:t> Get </a:t>
            </a:r>
            <a:r>
              <a:rPr lang="en-US" sz="2000" dirty="0">
                <a:latin typeface="Chalkduster"/>
                <a:cs typeface="Chalkduster"/>
              </a:rPr>
              <a:t>permission</a:t>
            </a:r>
            <a:r>
              <a:rPr lang="en-US" sz="2000" dirty="0">
                <a:latin typeface="Chalkboard"/>
                <a:cs typeface="Chalkboard"/>
              </a:rPr>
              <a:t> to qualify </a:t>
            </a:r>
          </a:p>
          <a:p>
            <a:pPr marL="457200" indent="-457200">
              <a:buFont typeface="+mj-lt"/>
              <a:buAutoNum type="arabicPeriod"/>
            </a:pPr>
            <a:r>
              <a:rPr lang="en-US" sz="2000" dirty="0">
                <a:latin typeface="Chalkboard"/>
                <a:cs typeface="Chalkboard"/>
              </a:rPr>
              <a:t>Show </a:t>
            </a:r>
            <a:r>
              <a:rPr lang="en-US" sz="2000" dirty="0">
                <a:latin typeface="Chalkduster"/>
                <a:cs typeface="Chalkduster"/>
              </a:rPr>
              <a:t>three</a:t>
            </a:r>
            <a:r>
              <a:rPr lang="en-US" sz="2000" dirty="0">
                <a:latin typeface="Chalkboard"/>
                <a:cs typeface="Chalkboard"/>
              </a:rPr>
              <a:t> options. </a:t>
            </a:r>
          </a:p>
          <a:p>
            <a:pPr marL="457200" indent="-457200">
              <a:buFont typeface="+mj-lt"/>
              <a:buAutoNum type="arabicPeriod"/>
            </a:pPr>
            <a:r>
              <a:rPr lang="en-US" sz="2000" dirty="0">
                <a:latin typeface="Chalkboard"/>
                <a:cs typeface="Chalkboard"/>
              </a:rPr>
              <a:t>Get </a:t>
            </a:r>
            <a:r>
              <a:rPr lang="en-US" sz="2000" dirty="0">
                <a:latin typeface="Chalkduster"/>
                <a:cs typeface="Chalkduster"/>
              </a:rPr>
              <a:t>feedback</a:t>
            </a:r>
            <a:r>
              <a:rPr lang="en-US" sz="2000" dirty="0">
                <a:latin typeface="Chalkboard"/>
                <a:cs typeface="Chalkboard"/>
              </a:rPr>
              <a:t>. </a:t>
            </a:r>
          </a:p>
          <a:p>
            <a:pPr marL="457200" indent="-457200">
              <a:buFont typeface="+mj-lt"/>
              <a:buAutoNum type="arabicPeriod"/>
            </a:pPr>
            <a:r>
              <a:rPr lang="en-US" sz="2000" dirty="0">
                <a:latin typeface="Chalkboard"/>
                <a:cs typeface="Chalkboard"/>
              </a:rPr>
              <a:t>Get it on </a:t>
            </a:r>
            <a:r>
              <a:rPr lang="en-US" sz="2000" dirty="0">
                <a:latin typeface="Chalkduster"/>
                <a:cs typeface="Chalkduster"/>
              </a:rPr>
              <a:t>paper</a:t>
            </a:r>
            <a:r>
              <a:rPr lang="en-US" sz="2000" dirty="0">
                <a:latin typeface="Chalkboard"/>
                <a:cs typeface="Chalkboard"/>
              </a:rPr>
              <a:t>. </a:t>
            </a:r>
          </a:p>
          <a:p>
            <a:pPr marL="457200" indent="-457200">
              <a:buFont typeface="+mj-lt"/>
              <a:buAutoNum type="arabicPeriod"/>
            </a:pPr>
            <a:r>
              <a:rPr lang="en-US" sz="6000" dirty="0">
                <a:latin typeface="Chalkboard"/>
                <a:cs typeface="Chalkboard"/>
              </a:rPr>
              <a:t>Offer </a:t>
            </a:r>
            <a:r>
              <a:rPr lang="en-US" sz="6000" dirty="0">
                <a:latin typeface="Chalkduster"/>
                <a:cs typeface="Chalkduster"/>
              </a:rPr>
              <a:t>financing</a:t>
            </a:r>
            <a:r>
              <a:rPr lang="en-US" sz="6000" dirty="0">
                <a:latin typeface="Chalkboard"/>
                <a:cs typeface="Chalkboard"/>
              </a:rPr>
              <a:t> options. </a:t>
            </a:r>
          </a:p>
          <a:p>
            <a:endParaRPr lang="en-US" dirty="0"/>
          </a:p>
        </p:txBody>
      </p:sp>
    </p:spTree>
    <p:extLst>
      <p:ext uri="{BB962C8B-B14F-4D97-AF65-F5344CB8AC3E}">
        <p14:creationId xmlns:p14="http://schemas.microsoft.com/office/powerpoint/2010/main" val="8609676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xmlns:p14="http://schemas.microsoft.com/office/powerpoint/2010/main" spd="slow">
        <p:circl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9412" y="1200151"/>
            <a:ext cx="8777941" cy="3257550"/>
          </a:xfrm>
        </p:spPr>
        <p:txBody>
          <a:bodyPr>
            <a:normAutofit fontScale="70000" lnSpcReduction="20000"/>
          </a:bodyPr>
          <a:lstStyle/>
          <a:p>
            <a:pPr marL="0" indent="0" algn="ctr">
              <a:buNone/>
            </a:pPr>
            <a:r>
              <a:rPr lang="en-US" sz="4800" dirty="0">
                <a:latin typeface="Chalkboard"/>
                <a:cs typeface="Chalkboard"/>
              </a:rPr>
              <a:t>The next time a </a:t>
            </a:r>
            <a:r>
              <a:rPr lang="en-US" sz="4800" dirty="0" smtClean="0">
                <a:latin typeface="Chalkduster"/>
                <a:cs typeface="Chalkduster"/>
              </a:rPr>
              <a:t>customer</a:t>
            </a:r>
            <a:r>
              <a:rPr lang="en-US" sz="4800" dirty="0" smtClean="0">
                <a:latin typeface="Chalkboard"/>
                <a:cs typeface="Chalkboard"/>
              </a:rPr>
              <a:t> </a:t>
            </a:r>
            <a:r>
              <a:rPr lang="en-US" sz="4800" dirty="0">
                <a:latin typeface="Chalkboard"/>
                <a:cs typeface="Chalkboard"/>
              </a:rPr>
              <a:t>leaves your store </a:t>
            </a:r>
            <a:r>
              <a:rPr lang="en-US" sz="4800" dirty="0">
                <a:latin typeface="Chalkduster"/>
                <a:cs typeface="Chalkduster"/>
              </a:rPr>
              <a:t>without</a:t>
            </a:r>
            <a:r>
              <a:rPr lang="en-US" sz="4800" dirty="0">
                <a:latin typeface="Chalkboard"/>
                <a:cs typeface="Chalkboard"/>
              </a:rPr>
              <a:t> </a:t>
            </a:r>
            <a:r>
              <a:rPr lang="en-US" sz="4800" dirty="0" smtClean="0">
                <a:latin typeface="Chalkboard"/>
                <a:cs typeface="Chalkboard"/>
              </a:rPr>
              <a:t>buying,</a:t>
            </a:r>
          </a:p>
          <a:p>
            <a:pPr marL="0" indent="0" algn="ctr">
              <a:buNone/>
            </a:pPr>
            <a:r>
              <a:rPr lang="en-US" sz="4800" dirty="0" smtClean="0">
                <a:latin typeface="Chalkboard"/>
                <a:cs typeface="Chalkboard"/>
              </a:rPr>
              <a:t> </a:t>
            </a:r>
            <a:r>
              <a:rPr lang="en-US" sz="4800" dirty="0">
                <a:latin typeface="Chalkboard"/>
                <a:cs typeface="Chalkboard"/>
              </a:rPr>
              <a:t>ask yourself if you can check off all </a:t>
            </a:r>
            <a:r>
              <a:rPr lang="en-US" sz="4800" dirty="0">
                <a:latin typeface="Chalkduster"/>
                <a:cs typeface="Chalkduster"/>
              </a:rPr>
              <a:t>six</a:t>
            </a:r>
            <a:r>
              <a:rPr lang="en-US" sz="4800" dirty="0">
                <a:latin typeface="Chalkboard"/>
                <a:cs typeface="Chalkboard"/>
              </a:rPr>
              <a:t>, </a:t>
            </a:r>
            <a:endParaRPr lang="en-US" sz="4800" dirty="0" smtClean="0">
              <a:latin typeface="Chalkboard"/>
              <a:cs typeface="Chalkboard"/>
            </a:endParaRPr>
          </a:p>
          <a:p>
            <a:pPr marL="0" indent="0" algn="ctr">
              <a:buNone/>
            </a:pPr>
            <a:r>
              <a:rPr lang="en-US" sz="4800" dirty="0" smtClean="0">
                <a:latin typeface="Chalkboard"/>
                <a:cs typeface="Chalkboard"/>
              </a:rPr>
              <a:t>and </a:t>
            </a:r>
            <a:r>
              <a:rPr lang="en-US" sz="4800" dirty="0">
                <a:latin typeface="Chalkboard"/>
                <a:cs typeface="Chalkboard"/>
              </a:rPr>
              <a:t>if the </a:t>
            </a:r>
            <a:r>
              <a:rPr lang="en-US" sz="4800" dirty="0">
                <a:latin typeface="Chalkduster"/>
                <a:cs typeface="Chalkduster"/>
              </a:rPr>
              <a:t>one</a:t>
            </a:r>
            <a:r>
              <a:rPr lang="en-US" sz="4800" dirty="0">
                <a:latin typeface="Chalkboard"/>
                <a:cs typeface="Chalkboard"/>
              </a:rPr>
              <a:t> you missed might have made a </a:t>
            </a:r>
            <a:r>
              <a:rPr lang="en-US" sz="4800" dirty="0">
                <a:latin typeface="Chalkduster"/>
                <a:cs typeface="Chalkduster"/>
              </a:rPr>
              <a:t>difference</a:t>
            </a:r>
            <a:r>
              <a:rPr lang="en-US" sz="4800" dirty="0">
                <a:latin typeface="Chalkboard"/>
                <a:cs typeface="Chalkboard"/>
              </a:rPr>
              <a:t>.</a:t>
            </a:r>
          </a:p>
          <a:p>
            <a:pPr marL="0" indent="0">
              <a:buNone/>
            </a:pPr>
            <a:endParaRPr lang="en-US" dirty="0"/>
          </a:p>
        </p:txBody>
      </p:sp>
    </p:spTree>
    <p:extLst>
      <p:ext uri="{BB962C8B-B14F-4D97-AF65-F5344CB8AC3E}">
        <p14:creationId xmlns:p14="http://schemas.microsoft.com/office/powerpoint/2010/main" val="104041821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643" y="1173892"/>
            <a:ext cx="7956379" cy="2923877"/>
          </a:xfrm>
          <a:prstGeom prst="rect">
            <a:avLst/>
          </a:prstGeom>
          <a:noFill/>
        </p:spPr>
        <p:txBody>
          <a:bodyPr wrap="square" rtlCol="0">
            <a:spAutoFit/>
          </a:bodyPr>
          <a:lstStyle/>
          <a:p>
            <a:pPr algn="ctr"/>
            <a:r>
              <a:rPr lang="en-US" sz="7200" dirty="0" smtClean="0">
                <a:latin typeface="Chalkboard"/>
                <a:cs typeface="Chalkboard"/>
              </a:rPr>
              <a:t>The 5 Biggest </a:t>
            </a:r>
            <a:r>
              <a:rPr lang="en-US" sz="7200" dirty="0" smtClean="0">
                <a:latin typeface="Chalkduster"/>
                <a:cs typeface="Chalkduster"/>
              </a:rPr>
              <a:t>Mistakes</a:t>
            </a:r>
            <a:endParaRPr lang="en-US" sz="7200" dirty="0" smtClean="0">
              <a:latin typeface="Chalkduster"/>
              <a:cs typeface="Chalkduster"/>
            </a:endParaRPr>
          </a:p>
          <a:p>
            <a:pPr algn="ctr"/>
            <a:r>
              <a:rPr lang="en-US" sz="4000" dirty="0" smtClean="0">
                <a:latin typeface="Chalkboard"/>
                <a:cs typeface="Chalkboard"/>
              </a:rPr>
              <a:t>on </a:t>
            </a:r>
            <a:r>
              <a:rPr lang="en-US" sz="4000" dirty="0" smtClean="0">
                <a:latin typeface="Chalkboard"/>
                <a:cs typeface="Chalkboard"/>
              </a:rPr>
              <a:t>the </a:t>
            </a:r>
            <a:r>
              <a:rPr lang="en-US" sz="4000" dirty="0">
                <a:latin typeface="Chalkboard"/>
                <a:cs typeface="Chalkboard"/>
              </a:rPr>
              <a:t>S</a:t>
            </a:r>
            <a:r>
              <a:rPr lang="en-US" sz="4000" dirty="0" smtClean="0">
                <a:latin typeface="Chalkboard"/>
                <a:cs typeface="Chalkboard"/>
              </a:rPr>
              <a:t>ales Floor</a:t>
            </a:r>
            <a:endParaRPr lang="en-US" sz="4000" dirty="0">
              <a:latin typeface="Chalkboard"/>
              <a:cs typeface="Chalkboard"/>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lgn="ctr">
              <a:buFont typeface="+mj-lt"/>
              <a:buAutoNum type="arabicPeriod"/>
            </a:pPr>
            <a:r>
              <a:rPr lang="en-US" dirty="0">
                <a:latin typeface="Chalkboard"/>
                <a:cs typeface="Chalkboard"/>
              </a:rPr>
              <a:t>Don’t </a:t>
            </a:r>
            <a:r>
              <a:rPr lang="en-US" sz="4800" dirty="0">
                <a:latin typeface="Chalkduster"/>
                <a:cs typeface="Chalkduster"/>
              </a:rPr>
              <a:t>Argue</a:t>
            </a:r>
            <a:r>
              <a:rPr lang="en-US" dirty="0">
                <a:latin typeface="Chalkboard"/>
                <a:cs typeface="Chalkboard"/>
              </a:rPr>
              <a:t> with your </a:t>
            </a:r>
            <a:r>
              <a:rPr lang="en-US" dirty="0" smtClean="0">
                <a:latin typeface="Chalkboard"/>
                <a:cs typeface="Chalkboard"/>
              </a:rPr>
              <a:t>Customers.</a:t>
            </a:r>
          </a:p>
          <a:p>
            <a:pPr marL="514350" indent="-514350">
              <a:buFont typeface="+mj-lt"/>
              <a:buAutoNum type="arabicPeriod"/>
            </a:pPr>
            <a:endParaRPr lang="en-US" dirty="0" smtClean="0">
              <a:latin typeface="Chalkduster"/>
              <a:cs typeface="Chalkduster"/>
            </a:endParaRPr>
          </a:p>
          <a:p>
            <a:endParaRPr lang="en-US" dirty="0">
              <a:latin typeface="Chalkboard"/>
              <a:cs typeface="Chalkboard"/>
            </a:endParaRPr>
          </a:p>
          <a:p>
            <a:endParaRPr lang="en-US" dirty="0"/>
          </a:p>
        </p:txBody>
      </p:sp>
    </p:spTree>
    <p:extLst>
      <p:ext uri="{BB962C8B-B14F-4D97-AF65-F5344CB8AC3E}">
        <p14:creationId xmlns:p14="http://schemas.microsoft.com/office/powerpoint/2010/main" val="321452429"/>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2000" dirty="0">
                <a:latin typeface="Chalkboard"/>
                <a:cs typeface="Chalkboard"/>
              </a:rPr>
              <a:t>Don’t </a:t>
            </a:r>
            <a:r>
              <a:rPr lang="en-US" sz="2000" dirty="0">
                <a:latin typeface="Chalkduster"/>
                <a:cs typeface="Chalkduster"/>
              </a:rPr>
              <a:t>Argue</a:t>
            </a:r>
            <a:r>
              <a:rPr lang="en-US" sz="2000" dirty="0">
                <a:latin typeface="Chalkboard"/>
                <a:cs typeface="Chalkboard"/>
              </a:rPr>
              <a:t> with your Customers.</a:t>
            </a:r>
          </a:p>
          <a:p>
            <a:pPr marL="514350" indent="-514350" algn="ctr">
              <a:buFont typeface="+mj-lt"/>
              <a:buAutoNum type="arabicPeriod"/>
            </a:pPr>
            <a:r>
              <a:rPr lang="en-US" sz="3500" dirty="0">
                <a:latin typeface="Chalkboard"/>
                <a:cs typeface="Chalkboard"/>
              </a:rPr>
              <a:t>Don’t show your customer </a:t>
            </a:r>
            <a:r>
              <a:rPr lang="en-US" sz="3500" dirty="0" smtClean="0">
                <a:latin typeface="Chalkboard"/>
                <a:cs typeface="Chalkboard"/>
              </a:rPr>
              <a:t>a                     </a:t>
            </a:r>
            <a:r>
              <a:rPr lang="en-US" sz="6500" dirty="0" smtClean="0">
                <a:latin typeface="Chalkduster"/>
                <a:cs typeface="Chalkduster"/>
              </a:rPr>
              <a:t>Product</a:t>
            </a:r>
            <a:r>
              <a:rPr lang="en-US" sz="4800" dirty="0" smtClean="0">
                <a:latin typeface="Chalkboard"/>
                <a:cs typeface="Chalkboard"/>
              </a:rPr>
              <a:t> </a:t>
            </a:r>
          </a:p>
          <a:p>
            <a:pPr marL="0" indent="0" algn="ctr">
              <a:buNone/>
            </a:pPr>
            <a:r>
              <a:rPr lang="en-US" sz="3000" dirty="0" smtClean="0">
                <a:latin typeface="Chalkboard"/>
                <a:cs typeface="Chalkboard"/>
              </a:rPr>
              <a:t>before </a:t>
            </a:r>
            <a:r>
              <a:rPr lang="en-US" sz="3000" dirty="0">
                <a:latin typeface="Chalkboard"/>
                <a:cs typeface="Chalkboard"/>
              </a:rPr>
              <a:t>they have been greeted and qualified</a:t>
            </a:r>
            <a:r>
              <a:rPr lang="en-US" sz="3000" dirty="0" smtClean="0">
                <a:latin typeface="Chalkboard"/>
                <a:cs typeface="Chalkboard"/>
              </a:rPr>
              <a:t>.</a:t>
            </a:r>
            <a:endParaRPr lang="en-US" sz="3000" dirty="0">
              <a:latin typeface="Chalkboard"/>
              <a:cs typeface="Chalkboard"/>
            </a:endParaRPr>
          </a:p>
        </p:txBody>
      </p:sp>
    </p:spTree>
    <p:extLst>
      <p:ext uri="{BB962C8B-B14F-4D97-AF65-F5344CB8AC3E}">
        <p14:creationId xmlns:p14="http://schemas.microsoft.com/office/powerpoint/2010/main" val="49496784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2000" dirty="0">
                <a:latin typeface="Chalkboard"/>
                <a:cs typeface="Chalkboard"/>
              </a:rPr>
              <a:t>Don’t </a:t>
            </a:r>
            <a:r>
              <a:rPr lang="en-US" sz="2000" dirty="0">
                <a:latin typeface="Chalkduster"/>
                <a:cs typeface="Chalkduster"/>
              </a:rPr>
              <a:t>Argue</a:t>
            </a:r>
            <a:r>
              <a:rPr lang="en-US" sz="2000" dirty="0">
                <a:latin typeface="Chalkboard"/>
                <a:cs typeface="Chalkboard"/>
              </a:rPr>
              <a:t> with your Customers.</a:t>
            </a:r>
          </a:p>
          <a:p>
            <a:pPr marL="514350" indent="-514350">
              <a:buFont typeface="+mj-lt"/>
              <a:buAutoNum type="arabicPeriod"/>
            </a:pPr>
            <a:r>
              <a:rPr lang="en-US" sz="2000" dirty="0">
                <a:latin typeface="Chalkboard"/>
                <a:cs typeface="Chalkboard"/>
              </a:rPr>
              <a:t>Don’t show your customer a </a:t>
            </a:r>
            <a:r>
              <a:rPr lang="en-US" sz="2000" dirty="0">
                <a:latin typeface="Chalkduster"/>
                <a:cs typeface="Chalkduster"/>
              </a:rPr>
              <a:t>Product</a:t>
            </a:r>
            <a:r>
              <a:rPr lang="en-US" sz="2000" dirty="0">
                <a:latin typeface="Chalkboard"/>
                <a:cs typeface="Chalkboard"/>
              </a:rPr>
              <a:t> before they have been greeted and qualified.</a:t>
            </a:r>
          </a:p>
          <a:p>
            <a:pPr marL="514350" indent="-514350" algn="ctr">
              <a:buFont typeface="+mj-lt"/>
              <a:buAutoNum type="arabicPeriod"/>
            </a:pPr>
            <a:r>
              <a:rPr lang="en-US" dirty="0">
                <a:latin typeface="Chalkboard"/>
                <a:cs typeface="Chalkboard"/>
              </a:rPr>
              <a:t>Don’t give too much product </a:t>
            </a:r>
            <a:r>
              <a:rPr lang="en-US" sz="6600" dirty="0">
                <a:latin typeface="Chalkduster"/>
                <a:cs typeface="Chalkduster"/>
              </a:rPr>
              <a:t>Information</a:t>
            </a:r>
            <a:r>
              <a:rPr lang="en-US" sz="6600" dirty="0">
                <a:latin typeface="Chalkboard"/>
                <a:cs typeface="Chalkboard"/>
              </a:rPr>
              <a:t>.</a:t>
            </a:r>
            <a:endParaRPr lang="en-US" sz="6600" dirty="0">
              <a:latin typeface="Chalkduster"/>
              <a:cs typeface="Chalkduster"/>
            </a:endParaRPr>
          </a:p>
          <a:p>
            <a:endParaRPr lang="en-US" dirty="0"/>
          </a:p>
        </p:txBody>
      </p:sp>
    </p:spTree>
    <p:extLst>
      <p:ext uri="{BB962C8B-B14F-4D97-AF65-F5344CB8AC3E}">
        <p14:creationId xmlns:p14="http://schemas.microsoft.com/office/powerpoint/2010/main" val="3661894595"/>
      </p:ext>
    </p:extLst>
  </p:cSld>
  <p:clrMapOvr>
    <a:masterClrMapping/>
  </p:clrMapOvr>
  <p:transition xmlns:p14="http://schemas.microsoft.com/office/powerpoint/2010/main" spd="slow">
    <p:wip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514350" indent="-514350">
              <a:buFont typeface="+mj-lt"/>
              <a:buAutoNum type="arabicPeriod"/>
            </a:pPr>
            <a:r>
              <a:rPr lang="en-US" sz="2200" dirty="0">
                <a:latin typeface="Chalkboard"/>
                <a:cs typeface="Chalkboard"/>
              </a:rPr>
              <a:t>Don’t </a:t>
            </a:r>
            <a:r>
              <a:rPr lang="en-US" sz="2200" dirty="0">
                <a:latin typeface="Chalkduster"/>
                <a:cs typeface="Chalkduster"/>
              </a:rPr>
              <a:t>Argue</a:t>
            </a:r>
            <a:r>
              <a:rPr lang="en-US" sz="2200" dirty="0">
                <a:latin typeface="Chalkboard"/>
                <a:cs typeface="Chalkboard"/>
              </a:rPr>
              <a:t> with your Customers.</a:t>
            </a:r>
          </a:p>
          <a:p>
            <a:pPr marL="514350" indent="-514350">
              <a:buFont typeface="+mj-lt"/>
              <a:buAutoNum type="arabicPeriod"/>
            </a:pPr>
            <a:r>
              <a:rPr lang="en-US" sz="2200" dirty="0">
                <a:latin typeface="Chalkboard"/>
                <a:cs typeface="Chalkboard"/>
              </a:rPr>
              <a:t>Don’t show your customer a </a:t>
            </a:r>
            <a:r>
              <a:rPr lang="en-US" sz="2200" dirty="0">
                <a:latin typeface="Chalkduster"/>
                <a:cs typeface="Chalkduster"/>
              </a:rPr>
              <a:t>Product</a:t>
            </a:r>
            <a:r>
              <a:rPr lang="en-US" sz="2200" dirty="0">
                <a:latin typeface="Chalkboard"/>
                <a:cs typeface="Chalkboard"/>
              </a:rPr>
              <a:t> before they have been greeted and qualified.</a:t>
            </a:r>
          </a:p>
          <a:p>
            <a:pPr marL="514350" indent="-514350">
              <a:buFont typeface="+mj-lt"/>
              <a:buAutoNum type="arabicPeriod"/>
            </a:pPr>
            <a:r>
              <a:rPr lang="en-US" sz="2200" dirty="0">
                <a:latin typeface="Chalkboard"/>
                <a:cs typeface="Chalkboard"/>
              </a:rPr>
              <a:t>Don’t give too much product </a:t>
            </a:r>
            <a:r>
              <a:rPr lang="en-US" sz="2200" dirty="0">
                <a:latin typeface="Chalkduster"/>
                <a:cs typeface="Chalkduster"/>
              </a:rPr>
              <a:t>Information</a:t>
            </a:r>
            <a:r>
              <a:rPr lang="en-US" sz="2200" dirty="0">
                <a:latin typeface="Chalkboard"/>
                <a:cs typeface="Chalkboard"/>
              </a:rPr>
              <a:t>.</a:t>
            </a:r>
            <a:endParaRPr lang="en-US" sz="2200" dirty="0">
              <a:latin typeface="Chalkduster"/>
              <a:cs typeface="Chalkduster"/>
            </a:endParaRPr>
          </a:p>
          <a:p>
            <a:pPr marL="514350" indent="-514350" algn="ctr">
              <a:buFont typeface="+mj-lt"/>
              <a:buAutoNum type="arabicPeriod"/>
            </a:pPr>
            <a:r>
              <a:rPr lang="en-US" sz="6600" dirty="0">
                <a:latin typeface="Chalkboard"/>
                <a:cs typeface="Chalkboard"/>
              </a:rPr>
              <a:t>Don’t take the </a:t>
            </a:r>
            <a:r>
              <a:rPr lang="en-US" sz="6600" dirty="0">
                <a:latin typeface="Chalkduster"/>
                <a:cs typeface="Chalkduster"/>
              </a:rPr>
              <a:t>bait</a:t>
            </a:r>
            <a:r>
              <a:rPr lang="en-US" sz="6600" dirty="0" smtClean="0">
                <a:latin typeface="Chalkboard"/>
                <a:cs typeface="Chalkboard"/>
              </a:rPr>
              <a:t>!</a:t>
            </a:r>
            <a:endParaRPr lang="en-US" sz="6600" dirty="0">
              <a:latin typeface="Chalkboard"/>
              <a:cs typeface="Chalkboard"/>
            </a:endParaRPr>
          </a:p>
        </p:txBody>
      </p:sp>
    </p:spTree>
    <p:extLst>
      <p:ext uri="{BB962C8B-B14F-4D97-AF65-F5344CB8AC3E}">
        <p14:creationId xmlns:p14="http://schemas.microsoft.com/office/powerpoint/2010/main" val="56239408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514350" indent="-514350">
              <a:buFont typeface="+mj-lt"/>
              <a:buAutoNum type="arabicPeriod"/>
            </a:pPr>
            <a:r>
              <a:rPr lang="en-US" sz="2000" dirty="0">
                <a:latin typeface="Chalkboard"/>
                <a:cs typeface="Chalkboard"/>
              </a:rPr>
              <a:t>Don’t </a:t>
            </a:r>
            <a:r>
              <a:rPr lang="en-US" sz="2000" dirty="0">
                <a:latin typeface="Chalkduster"/>
                <a:cs typeface="Chalkduster"/>
              </a:rPr>
              <a:t>Argue</a:t>
            </a:r>
            <a:r>
              <a:rPr lang="en-US" sz="2000" dirty="0">
                <a:latin typeface="Chalkboard"/>
                <a:cs typeface="Chalkboard"/>
              </a:rPr>
              <a:t> with your Customers.</a:t>
            </a:r>
          </a:p>
          <a:p>
            <a:pPr marL="514350" indent="-514350">
              <a:buFont typeface="+mj-lt"/>
              <a:buAutoNum type="arabicPeriod"/>
            </a:pPr>
            <a:r>
              <a:rPr lang="en-US" sz="2000" dirty="0">
                <a:latin typeface="Chalkboard"/>
                <a:cs typeface="Chalkboard"/>
              </a:rPr>
              <a:t>Don’t show your customer a </a:t>
            </a:r>
            <a:r>
              <a:rPr lang="en-US" sz="2000" dirty="0">
                <a:latin typeface="Chalkduster"/>
                <a:cs typeface="Chalkduster"/>
              </a:rPr>
              <a:t>Product</a:t>
            </a:r>
            <a:r>
              <a:rPr lang="en-US" sz="2000" dirty="0">
                <a:latin typeface="Chalkboard"/>
                <a:cs typeface="Chalkboard"/>
              </a:rPr>
              <a:t> before they have been greeted and qualified.</a:t>
            </a:r>
          </a:p>
          <a:p>
            <a:pPr marL="514350" indent="-514350">
              <a:buFont typeface="+mj-lt"/>
              <a:buAutoNum type="arabicPeriod"/>
            </a:pPr>
            <a:r>
              <a:rPr lang="en-US" sz="2000" dirty="0">
                <a:latin typeface="Chalkboard"/>
                <a:cs typeface="Chalkboard"/>
              </a:rPr>
              <a:t>Don’t give too much product </a:t>
            </a:r>
            <a:r>
              <a:rPr lang="en-US" sz="2000" dirty="0">
                <a:latin typeface="Chalkduster"/>
                <a:cs typeface="Chalkduster"/>
              </a:rPr>
              <a:t>Information</a:t>
            </a:r>
            <a:r>
              <a:rPr lang="en-US" sz="2000" dirty="0">
                <a:latin typeface="Chalkboard"/>
                <a:cs typeface="Chalkboard"/>
              </a:rPr>
              <a:t>.</a:t>
            </a:r>
            <a:endParaRPr lang="en-US" sz="2000" dirty="0">
              <a:latin typeface="Chalkduster"/>
              <a:cs typeface="Chalkduster"/>
            </a:endParaRPr>
          </a:p>
          <a:p>
            <a:pPr marL="514350" indent="-514350">
              <a:buFont typeface="+mj-lt"/>
              <a:buAutoNum type="arabicPeriod"/>
            </a:pPr>
            <a:r>
              <a:rPr lang="en-US" sz="2000" dirty="0">
                <a:latin typeface="Chalkboard"/>
                <a:cs typeface="Chalkboard"/>
              </a:rPr>
              <a:t>Don’t take the </a:t>
            </a:r>
            <a:r>
              <a:rPr lang="en-US" sz="2000" dirty="0">
                <a:latin typeface="Chalkduster"/>
                <a:cs typeface="Chalkduster"/>
              </a:rPr>
              <a:t>bait</a:t>
            </a:r>
            <a:r>
              <a:rPr lang="en-US" sz="2000" dirty="0">
                <a:latin typeface="Chalkboard"/>
                <a:cs typeface="Chalkboard"/>
              </a:rPr>
              <a:t>!</a:t>
            </a:r>
          </a:p>
          <a:p>
            <a:pPr marL="514350" indent="-514350">
              <a:buFont typeface="+mj-lt"/>
              <a:buAutoNum type="arabicPeriod"/>
            </a:pPr>
            <a:r>
              <a:rPr lang="en-US" sz="4800" dirty="0">
                <a:latin typeface="Chalkboard"/>
                <a:cs typeface="Chalkboard"/>
              </a:rPr>
              <a:t> </a:t>
            </a:r>
            <a:r>
              <a:rPr lang="en-US" sz="4800" dirty="0" smtClean="0">
                <a:latin typeface="Chalkboard"/>
                <a:cs typeface="Chalkboard"/>
              </a:rPr>
              <a:t>  </a:t>
            </a:r>
            <a:r>
              <a:rPr lang="en-US" sz="4800" dirty="0" smtClean="0">
                <a:latin typeface="Chalkduster"/>
                <a:cs typeface="Chalkduster"/>
              </a:rPr>
              <a:t>Ask</a:t>
            </a:r>
            <a:r>
              <a:rPr lang="en-US" sz="4800" dirty="0" smtClean="0">
                <a:latin typeface="Chalkboard"/>
                <a:cs typeface="Chalkboard"/>
              </a:rPr>
              <a:t> </a:t>
            </a:r>
            <a:r>
              <a:rPr lang="en-US" sz="4800" dirty="0">
                <a:latin typeface="Chalkboard"/>
                <a:cs typeface="Chalkboard"/>
              </a:rPr>
              <a:t>for the </a:t>
            </a:r>
            <a:r>
              <a:rPr lang="en-US" sz="4800" dirty="0" smtClean="0">
                <a:latin typeface="Chalkboard"/>
                <a:cs typeface="Chalkboard"/>
              </a:rPr>
              <a:t>sale</a:t>
            </a:r>
            <a:r>
              <a:rPr lang="en-US" sz="4800" dirty="0"/>
              <a:t>!</a:t>
            </a:r>
            <a:r>
              <a:rPr lang="en-US" sz="4800" dirty="0" smtClean="0"/>
              <a:t> </a:t>
            </a:r>
            <a:endParaRPr lang="en-US" sz="4800" dirty="0">
              <a:latin typeface="Chalkduster"/>
              <a:cs typeface="Chalkduster"/>
            </a:endParaRPr>
          </a:p>
          <a:p>
            <a:endParaRPr lang="en-US" dirty="0"/>
          </a:p>
        </p:txBody>
      </p:sp>
    </p:spTree>
    <p:extLst>
      <p:ext uri="{BB962C8B-B14F-4D97-AF65-F5344CB8AC3E}">
        <p14:creationId xmlns:p14="http://schemas.microsoft.com/office/powerpoint/2010/main" val="28814244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descr="NS13_NAMMU_PP16x9.jpg"/>
          <p:cNvPicPr>
            <a:picLocks noGrp="1" noChangeAspect="1"/>
          </p:cNvPicPr>
          <p:nvPr>
            <p:ph idx="1"/>
          </p:nvPr>
        </p:nvPicPr>
        <p:blipFill>
          <a:blip r:embed="rId3">
            <a:extLst>
              <a:ext uri="{28A0092B-C50C-407E-A947-70E740481C1C}">
                <a14:useLocalDpi xmlns:a14="http://schemas.microsoft.com/office/drawing/2010/main" val="0"/>
              </a:ext>
            </a:extLst>
          </a:blip>
          <a:srcRect t="14049" b="14049"/>
          <a:stretch>
            <a:fillRect/>
          </a:stretch>
        </p:blipFill>
        <p:spPr>
          <a:xfrm>
            <a:off x="646392" y="1200151"/>
            <a:ext cx="7825254" cy="1825437"/>
          </a:xfrm>
          <a:prstGeom prst="rect">
            <a:avLst/>
          </a:prstGeom>
        </p:spPr>
      </p:pic>
      <p:sp>
        <p:nvSpPr>
          <p:cNvPr id="5" name="TextBox 4"/>
          <p:cNvSpPr txBox="1"/>
          <p:nvPr/>
        </p:nvSpPr>
        <p:spPr>
          <a:xfrm>
            <a:off x="646391" y="3414058"/>
            <a:ext cx="7825255" cy="1446550"/>
          </a:xfrm>
          <a:prstGeom prst="rect">
            <a:avLst/>
          </a:prstGeom>
          <a:noFill/>
        </p:spPr>
        <p:txBody>
          <a:bodyPr wrap="square" rtlCol="0">
            <a:spAutoFit/>
          </a:bodyPr>
          <a:lstStyle/>
          <a:p>
            <a:pPr algn="ctr"/>
            <a:r>
              <a:rPr lang="en-US" sz="8800"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latin typeface="Braggadocio"/>
                <a:cs typeface="Braggadocio"/>
              </a:rPr>
              <a:t>BONUS!!!</a:t>
            </a:r>
            <a:endParaRPr lang="en-US" sz="8800" b="1" dirty="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latin typeface="Braggadocio"/>
              <a:cs typeface="Braggadocio"/>
            </a:endParaRPr>
          </a:p>
        </p:txBody>
      </p:sp>
    </p:spTree>
    <p:extLst>
      <p:ext uri="{BB962C8B-B14F-4D97-AF65-F5344CB8AC3E}">
        <p14:creationId xmlns:p14="http://schemas.microsoft.com/office/powerpoint/2010/main" val="203095150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ppt_y</p:attrName>
                                        </p:attrNameLst>
                                      </p:cBhvr>
                                      <p:tavLst>
                                        <p:tav tm="0">
                                          <p:val>
                                            <p:strVal val="#ppt_y+#ppt_h*1.125000"/>
                                          </p:val>
                                        </p:tav>
                                        <p:tav tm="100000">
                                          <p:val>
                                            <p:strVal val="#ppt_y"/>
                                          </p:val>
                                        </p:tav>
                                      </p:tavLst>
                                    </p:anim>
                                    <p:animEffect transition="in" filter="wipe(up)">
                                      <p:cBhvr>
                                        <p:cTn id="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7882" y="993588"/>
            <a:ext cx="8053669" cy="3464113"/>
          </a:xfrm>
        </p:spPr>
        <p:txBody>
          <a:bodyPr>
            <a:noAutofit/>
          </a:bodyPr>
          <a:lstStyle/>
          <a:p>
            <a:pPr marL="0" indent="0" algn="ctr">
              <a:buNone/>
            </a:pPr>
            <a:r>
              <a:rPr lang="en-US" sz="7200" dirty="0">
                <a:latin typeface="Chalkboard"/>
                <a:cs typeface="Chalkboard"/>
              </a:rPr>
              <a:t>6</a:t>
            </a:r>
            <a:r>
              <a:rPr lang="en-US" sz="6000" dirty="0">
                <a:latin typeface="Chalkboard"/>
                <a:cs typeface="Chalkboard"/>
              </a:rPr>
              <a:t> </a:t>
            </a:r>
            <a:r>
              <a:rPr lang="en-US" sz="6000" dirty="0" smtClean="0">
                <a:latin typeface="Chalkboard"/>
                <a:cs typeface="Chalkboard"/>
              </a:rPr>
              <a:t>Things </a:t>
            </a:r>
          </a:p>
          <a:p>
            <a:pPr marL="0" indent="0" algn="ctr">
              <a:buNone/>
            </a:pPr>
            <a:r>
              <a:rPr lang="en-US" sz="6000" dirty="0" smtClean="0">
                <a:latin typeface="Chalkboard"/>
                <a:cs typeface="Chalkboard"/>
              </a:rPr>
              <a:t>you </a:t>
            </a:r>
            <a:r>
              <a:rPr lang="en-US" sz="6000" dirty="0">
                <a:latin typeface="Chalkboard"/>
                <a:cs typeface="Chalkboard"/>
              </a:rPr>
              <a:t>must do </a:t>
            </a:r>
            <a:endParaRPr lang="en-US" sz="6000" dirty="0" smtClean="0">
              <a:latin typeface="Chalkboard"/>
              <a:cs typeface="Chalkboard"/>
            </a:endParaRPr>
          </a:p>
          <a:p>
            <a:pPr marL="0" indent="0" algn="ctr">
              <a:buNone/>
            </a:pPr>
            <a:r>
              <a:rPr lang="en-US" sz="6000" dirty="0" smtClean="0">
                <a:latin typeface="Chalkboard"/>
                <a:cs typeface="Chalkboard"/>
              </a:rPr>
              <a:t>for </a:t>
            </a:r>
            <a:r>
              <a:rPr lang="en-US" sz="6000" dirty="0">
                <a:latin typeface="Chalkboard"/>
                <a:cs typeface="Chalkboard"/>
              </a:rPr>
              <a:t>every </a:t>
            </a:r>
            <a:r>
              <a:rPr lang="en-US" sz="7200" dirty="0" smtClean="0">
                <a:latin typeface="Chalkboard SE Bold"/>
                <a:cs typeface="Chalkboard SE Bold"/>
              </a:rPr>
              <a:t>Customer</a:t>
            </a:r>
            <a:r>
              <a:rPr lang="en-US" sz="6000" dirty="0" smtClean="0">
                <a:latin typeface="Chalkboard"/>
                <a:cs typeface="Chalkboard"/>
              </a:rPr>
              <a:t> </a:t>
            </a:r>
            <a:endParaRPr lang="en-US" sz="6000" dirty="0">
              <a:latin typeface="Chalkboard"/>
              <a:cs typeface="Chalkboard"/>
            </a:endParaRPr>
          </a:p>
        </p:txBody>
      </p:sp>
    </p:spTree>
    <p:extLst>
      <p:ext uri="{BB962C8B-B14F-4D97-AF65-F5344CB8AC3E}">
        <p14:creationId xmlns:p14="http://schemas.microsoft.com/office/powerpoint/2010/main" val="2063964350"/>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278</TotalTime>
  <Words>1240</Words>
  <Application>Microsoft Macintosh PowerPoint</Application>
  <PresentationFormat>On-screen Show (16:9)</PresentationFormat>
  <Paragraphs>78</Paragraphs>
  <Slides>16</Slides>
  <Notes>12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Breeze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NAMM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Megan Nelson</dc:creator>
  <cp:lastModifiedBy>Zach Phillips</cp:lastModifiedBy>
  <cp:revision>25</cp:revision>
  <dcterms:created xsi:type="dcterms:W3CDTF">2011-12-21T23:54:18Z</dcterms:created>
  <dcterms:modified xsi:type="dcterms:W3CDTF">2015-06-22T22:41:36Z</dcterms:modified>
</cp:coreProperties>
</file>