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0.xml" ContentType="application/vnd.openxmlformats-officedocument.presentationml.notesSlide+xml"/>
  <Override PartName="/ppt/tags/tag42.xml" ContentType="application/vnd.openxmlformats-officedocument.presentationml.tags+xml"/>
  <Override PartName="/ppt/notesSlides/notesSlide3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32.xml" ContentType="application/vnd.openxmlformats-officedocument.presentationml.notesSlide+xml"/>
  <Override PartName="/ppt/tags/tag45.xml" ContentType="application/vnd.openxmlformats-officedocument.presentationml.tags+xml"/>
  <Override PartName="/ppt/notesSlides/notesSlide33.xml" ContentType="application/vnd.openxmlformats-officedocument.presentationml.notesSlide+xml"/>
  <Override PartName="/ppt/tags/tag46.xml" ContentType="application/vnd.openxmlformats-officedocument.presentationml.tags+xml"/>
  <Override PartName="/ppt/notesSlides/notesSlide34.xml" ContentType="application/vnd.openxmlformats-officedocument.presentationml.notesSlide+xml"/>
  <Override PartName="/ppt/tags/tag47.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3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3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4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4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4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5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5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5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4" r:id="rId2"/>
  </p:sldMasterIdLst>
  <p:notesMasterIdLst>
    <p:notesMasterId r:id="rId59"/>
  </p:notesMasterIdLst>
  <p:handoutMasterIdLst>
    <p:handoutMasterId r:id="rId60"/>
  </p:handoutMasterIdLst>
  <p:sldIdLst>
    <p:sldId id="259" r:id="rId3"/>
    <p:sldId id="287" r:id="rId4"/>
    <p:sldId id="339" r:id="rId5"/>
    <p:sldId id="342" r:id="rId6"/>
    <p:sldId id="341" r:id="rId7"/>
    <p:sldId id="399" r:id="rId8"/>
    <p:sldId id="338" r:id="rId9"/>
    <p:sldId id="371" r:id="rId10"/>
    <p:sldId id="363" r:id="rId11"/>
    <p:sldId id="400" r:id="rId12"/>
    <p:sldId id="403" r:id="rId13"/>
    <p:sldId id="362" r:id="rId14"/>
    <p:sldId id="355" r:id="rId15"/>
    <p:sldId id="356" r:id="rId16"/>
    <p:sldId id="366" r:id="rId17"/>
    <p:sldId id="322" r:id="rId18"/>
    <p:sldId id="324" r:id="rId19"/>
    <p:sldId id="325" r:id="rId20"/>
    <p:sldId id="326" r:id="rId21"/>
    <p:sldId id="327" r:id="rId22"/>
    <p:sldId id="367" r:id="rId23"/>
    <p:sldId id="303" r:id="rId24"/>
    <p:sldId id="381" r:id="rId25"/>
    <p:sldId id="380" r:id="rId26"/>
    <p:sldId id="377" r:id="rId27"/>
    <p:sldId id="378" r:id="rId28"/>
    <p:sldId id="373" r:id="rId29"/>
    <p:sldId id="346" r:id="rId30"/>
    <p:sldId id="347" r:id="rId31"/>
    <p:sldId id="372" r:id="rId32"/>
    <p:sldId id="401" r:id="rId33"/>
    <p:sldId id="310" r:id="rId34"/>
    <p:sldId id="312" r:id="rId35"/>
    <p:sldId id="313" r:id="rId36"/>
    <p:sldId id="314" r:id="rId37"/>
    <p:sldId id="334" r:id="rId38"/>
    <p:sldId id="353" r:id="rId39"/>
    <p:sldId id="374" r:id="rId40"/>
    <p:sldId id="402" r:id="rId41"/>
    <p:sldId id="404" r:id="rId42"/>
    <p:sldId id="406" r:id="rId43"/>
    <p:sldId id="348" r:id="rId44"/>
    <p:sldId id="359" r:id="rId45"/>
    <p:sldId id="357" r:id="rId46"/>
    <p:sldId id="358" r:id="rId47"/>
    <p:sldId id="349" r:id="rId48"/>
    <p:sldId id="350" r:id="rId49"/>
    <p:sldId id="382" r:id="rId50"/>
    <p:sldId id="392" r:id="rId51"/>
    <p:sldId id="393" r:id="rId52"/>
    <p:sldId id="394" r:id="rId53"/>
    <p:sldId id="397" r:id="rId54"/>
    <p:sldId id="395" r:id="rId55"/>
    <p:sldId id="275" r:id="rId56"/>
    <p:sldId id="360" r:id="rId57"/>
    <p:sldId id="398" r:id="rId58"/>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87"/>
            <p14:sldId id="339"/>
            <p14:sldId id="342"/>
            <p14:sldId id="341"/>
            <p14:sldId id="399"/>
            <p14:sldId id="338"/>
            <p14:sldId id="371"/>
            <p14:sldId id="363"/>
            <p14:sldId id="400"/>
            <p14:sldId id="403"/>
            <p14:sldId id="362"/>
            <p14:sldId id="355"/>
            <p14:sldId id="356"/>
            <p14:sldId id="366"/>
            <p14:sldId id="322"/>
            <p14:sldId id="324"/>
            <p14:sldId id="325"/>
            <p14:sldId id="326"/>
            <p14:sldId id="327"/>
            <p14:sldId id="367"/>
            <p14:sldId id="303"/>
            <p14:sldId id="381"/>
            <p14:sldId id="380"/>
            <p14:sldId id="377"/>
            <p14:sldId id="378"/>
            <p14:sldId id="373"/>
            <p14:sldId id="346"/>
            <p14:sldId id="347"/>
            <p14:sldId id="372"/>
            <p14:sldId id="401"/>
            <p14:sldId id="310"/>
            <p14:sldId id="312"/>
            <p14:sldId id="313"/>
            <p14:sldId id="314"/>
            <p14:sldId id="334"/>
            <p14:sldId id="353"/>
            <p14:sldId id="374"/>
            <p14:sldId id="402"/>
            <p14:sldId id="404"/>
            <p14:sldId id="406"/>
            <p14:sldId id="348"/>
            <p14:sldId id="359"/>
            <p14:sldId id="357"/>
            <p14:sldId id="358"/>
            <p14:sldId id="349"/>
            <p14:sldId id="350"/>
            <p14:sldId id="382"/>
            <p14:sldId id="392"/>
            <p14:sldId id="393"/>
            <p14:sldId id="394"/>
            <p14:sldId id="397"/>
            <p14:sldId id="395"/>
            <p14:sldId id="275"/>
            <p14:sldId id="360"/>
            <p14:sldId id="3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8" autoAdjust="0"/>
    <p:restoredTop sz="84018" autoAdjust="0"/>
  </p:normalViewPr>
  <p:slideViewPr>
    <p:cSldViewPr>
      <p:cViewPr>
        <p:scale>
          <a:sx n="75" d="100"/>
          <a:sy n="75" d="100"/>
        </p:scale>
        <p:origin x="-1000" y="-112"/>
      </p:cViewPr>
      <p:guideLst>
        <p:guide orient="horz" pos="2592"/>
        <p:guide pos="4608"/>
      </p:guideLst>
    </p:cSldViewPr>
  </p:slideViewPr>
  <p:outlineViewPr>
    <p:cViewPr>
      <p:scale>
        <a:sx n="33" d="100"/>
        <a:sy n="33" d="100"/>
      </p:scale>
      <p:origin x="0" y="4784"/>
    </p:cViewPr>
  </p:outlineViewPr>
  <p:notesTextViewPr>
    <p:cViewPr>
      <p:scale>
        <a:sx n="100" d="100"/>
        <a:sy n="100" d="100"/>
      </p:scale>
      <p:origin x="0" y="0"/>
    </p:cViewPr>
  </p:notesTextViewPr>
  <p:sorterViewPr>
    <p:cViewPr>
      <p:scale>
        <a:sx n="154" d="100"/>
        <a:sy n="154" d="100"/>
      </p:scale>
      <p:origin x="0" y="3328"/>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6/30/14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6/30/14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1306220" rtl="0" eaLnBrk="1" latinLnBrk="0" hangingPunct="1">
      <a:defRPr sz="1700" kern="1200">
        <a:solidFill>
          <a:schemeClr val="tx1"/>
        </a:solidFill>
        <a:latin typeface="+mn-lt"/>
        <a:ea typeface="+mn-ea"/>
        <a:cs typeface="+mn-cs"/>
      </a:defRPr>
    </a:lvl1pPr>
    <a:lvl2pPr marL="653110" algn="l" defTabSz="1306220" rtl="0" eaLnBrk="1" latinLnBrk="0" hangingPunct="1">
      <a:defRPr sz="1700" kern="1200">
        <a:solidFill>
          <a:schemeClr val="tx1"/>
        </a:solidFill>
        <a:latin typeface="+mn-lt"/>
        <a:ea typeface="+mn-ea"/>
        <a:cs typeface="+mn-cs"/>
      </a:defRPr>
    </a:lvl2pPr>
    <a:lvl3pPr marL="1306220" algn="l" defTabSz="1306220" rtl="0" eaLnBrk="1" latinLnBrk="0" hangingPunct="1">
      <a:defRPr sz="1700" kern="1200">
        <a:solidFill>
          <a:schemeClr val="tx1"/>
        </a:solidFill>
        <a:latin typeface="+mn-lt"/>
        <a:ea typeface="+mn-ea"/>
        <a:cs typeface="+mn-cs"/>
      </a:defRPr>
    </a:lvl3pPr>
    <a:lvl4pPr marL="1959331" algn="l" defTabSz="1306220" rtl="0" eaLnBrk="1" latinLnBrk="0" hangingPunct="1">
      <a:defRPr sz="1700" kern="1200">
        <a:solidFill>
          <a:schemeClr val="tx1"/>
        </a:solidFill>
        <a:latin typeface="+mn-lt"/>
        <a:ea typeface="+mn-ea"/>
        <a:cs typeface="+mn-cs"/>
      </a:defRPr>
    </a:lvl4pPr>
    <a:lvl5pPr marL="2612441" algn="l" defTabSz="1306220" rtl="0" eaLnBrk="1" latinLnBrk="0" hangingPunct="1">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285750" indent="-285750">
              <a:buFont typeface="Arial"/>
              <a:buChar char="•"/>
            </a:pPr>
            <a:r>
              <a:rPr lang="en-US" sz="1200" b="1" dirty="0" smtClean="0">
                <a:solidFill>
                  <a:srgbClr val="FF0000"/>
                </a:solidFill>
              </a:rPr>
              <a:t>Advocate for and sell technology solutions to schools. </a:t>
            </a:r>
          </a:p>
          <a:p>
            <a:pPr marL="285750" indent="-285750">
              <a:buFont typeface="Arial"/>
              <a:buChar char="•"/>
            </a:pPr>
            <a:r>
              <a:rPr lang="en-US" sz="1200" dirty="0" smtClean="0">
                <a:solidFill>
                  <a:srgbClr val="FF0000"/>
                </a:solidFill>
              </a:rPr>
              <a:t>Technology integration is heavily funded and promoted in schools</a:t>
            </a:r>
          </a:p>
          <a:p>
            <a:pPr marL="285750" indent="-285750">
              <a:buFont typeface="Arial"/>
              <a:buChar char="•"/>
            </a:pPr>
            <a:r>
              <a:rPr lang="en-US" sz="1200" dirty="0" smtClean="0">
                <a:solidFill>
                  <a:srgbClr val="FF0000"/>
                </a:solidFill>
              </a:rPr>
              <a:t>Classrooms now have computers available, so offering software and hardware solutions is key. </a:t>
            </a:r>
          </a:p>
          <a:p>
            <a:pPr marL="285750" indent="-285750">
              <a:buFont typeface="Arial"/>
              <a:buChar char="•"/>
            </a:pPr>
            <a:r>
              <a:rPr lang="en-US" sz="1200" dirty="0" smtClean="0">
                <a:solidFill>
                  <a:srgbClr val="FF0000"/>
                </a:solidFill>
              </a:rPr>
              <a:t>Also, many products can be purchased with school technology funds! Title I funds can also be used if SIP is linked to technology integration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285750" indent="-285750">
              <a:buFont typeface="Arial"/>
              <a:buChar char="•"/>
            </a:pPr>
            <a:r>
              <a:rPr lang="en-US" sz="1200" b="1" dirty="0" smtClean="0">
                <a:solidFill>
                  <a:srgbClr val="FF0000"/>
                </a:solidFill>
              </a:rPr>
              <a:t>Advocate for and sell technology solutions to schools. </a:t>
            </a:r>
          </a:p>
          <a:p>
            <a:pPr marL="285750" indent="-285750">
              <a:buFont typeface="Arial"/>
              <a:buChar char="•"/>
            </a:pPr>
            <a:r>
              <a:rPr lang="en-US" sz="1200" dirty="0" smtClean="0">
                <a:solidFill>
                  <a:srgbClr val="FF0000"/>
                </a:solidFill>
              </a:rPr>
              <a:t>Technology integration is heavily funded and promoted in schools</a:t>
            </a:r>
          </a:p>
          <a:p>
            <a:pPr marL="285750" indent="-285750">
              <a:buFont typeface="Arial"/>
              <a:buChar char="•"/>
            </a:pPr>
            <a:r>
              <a:rPr lang="en-US" sz="1200" dirty="0" smtClean="0">
                <a:solidFill>
                  <a:srgbClr val="FF0000"/>
                </a:solidFill>
              </a:rPr>
              <a:t>Classrooms now have computers available, so offering software and hardware solutions is key. </a:t>
            </a:r>
          </a:p>
          <a:p>
            <a:pPr marL="285750" indent="-285750">
              <a:buFont typeface="Arial"/>
              <a:buChar char="•"/>
            </a:pPr>
            <a:r>
              <a:rPr lang="en-US" sz="1200" dirty="0" smtClean="0">
                <a:solidFill>
                  <a:srgbClr val="FF0000"/>
                </a:solidFill>
              </a:rPr>
              <a:t>Also, many products can be purchased with school technology funds! Title I funds can also be used if SIP is linked to technology integration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8</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8</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latin typeface="Calibri"/>
              </a:rPr>
              <a:pPr/>
              <a:t>15</a:t>
            </a:fld>
            <a:endParaRPr lang="en-US">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Common</a:t>
            </a:r>
            <a:r>
              <a:rPr lang="en-US" b="1" baseline="0" dirty="0" smtClean="0"/>
              <a:t> Sense Media Survey in May 2013 of 850 educators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www.edudemic.com</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8</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8</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25 clinics in 7 states since Midwest</a:t>
            </a:r>
            <a:r>
              <a:rPr lang="en-US" b="1" baseline="0" dirty="0" smtClean="0"/>
              <a:t> in December</a:t>
            </a: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John Kao discussed on Thursday the idea that music already teaches what education does, we just need to fill in the dialogue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Prof D Opportunities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ESEA 1965 Johnson</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RTT:</a:t>
            </a:r>
            <a:r>
              <a:rPr lang="en-US" b="1" baseline="0" dirty="0" smtClean="0"/>
              <a:t> $ for new data systems, teacher evaluation, and training of teacher evaluation.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Paralysis by analysis </a:t>
            </a:r>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latin typeface="Calibri"/>
              </a:rPr>
              <a:pPr/>
              <a:t>3</a:t>
            </a:fld>
            <a:endParaRPr lang="en-US">
              <a:solidFill>
                <a:prstClr val="black"/>
              </a:solidFill>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285750" indent="-285750">
              <a:buFont typeface="Arial"/>
              <a:buChar char="•"/>
            </a:pPr>
            <a:r>
              <a:rPr lang="en-US" sz="1200" b="1" dirty="0" smtClean="0"/>
              <a:t>Be the specialist. </a:t>
            </a:r>
          </a:p>
          <a:p>
            <a:pPr marL="285750" indent="-285750">
              <a:buFont typeface="Arial"/>
              <a:buChar char="•"/>
            </a:pPr>
            <a:r>
              <a:rPr lang="en-US" sz="1200" dirty="0" smtClean="0"/>
              <a:t>Do the research for teachers and present the products that fit their needs. </a:t>
            </a:r>
          </a:p>
          <a:p>
            <a:pPr marL="285750" indent="-285750">
              <a:buFont typeface="Arial"/>
              <a:buChar char="•"/>
            </a:pPr>
            <a:r>
              <a:rPr lang="en-US" sz="1200" dirty="0" smtClean="0"/>
              <a:t>Appoint a road rep, employee, or both as the technology specialist. </a:t>
            </a:r>
          </a:p>
          <a:p>
            <a:pPr marL="285750" indent="-285750">
              <a:buFont typeface="Arial"/>
              <a:buChar char="•"/>
            </a:pPr>
            <a:r>
              <a:rPr lang="en-US" sz="1200" dirty="0" smtClean="0"/>
              <a:t>Seek out local educators or professors who are effectively using technology and have them do in store clinics and demonstrations. </a:t>
            </a:r>
          </a:p>
          <a:p>
            <a:pPr marL="285750" indent="-285750">
              <a:buFont typeface="Arial"/>
              <a:buChar char="•"/>
            </a:pPr>
            <a:r>
              <a:rPr lang="en-US" sz="1200" dirty="0" smtClean="0"/>
              <a:t>Sponsor professional development days</a:t>
            </a:r>
          </a:p>
          <a:p>
            <a:pPr marL="285750" indent="-285750">
              <a:buFont typeface="Arial"/>
              <a:buChar char="•"/>
            </a:pPr>
            <a:endParaRPr lang="en-US" sz="1100" dirty="0" smtClean="0"/>
          </a:p>
          <a:p>
            <a:pPr marL="285750" indent="-285750">
              <a:buFont typeface="Arial"/>
              <a:buChar cha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35</a:t>
            </a:r>
          </a:p>
        </p:txBody>
      </p:sp>
      <p:sp>
        <p:nvSpPr>
          <p:cNvPr id="4" name="Slide Number Placeholder 3"/>
          <p:cNvSpPr>
            <a:spLocks noGrp="1"/>
          </p:cNvSpPr>
          <p:nvPr>
            <p:ph type="sldNum" sz="quarter" idx="10"/>
          </p:nvPr>
        </p:nvSpPr>
        <p:spPr/>
        <p:txBody>
          <a:bodyPr/>
          <a:lstStyle/>
          <a:p>
            <a:fld id="{EC6EAC7D-5A89-47C2-8ABA-56C9C2DEF7A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Reese </a:t>
            </a:r>
            <a:r>
              <a:rPr lang="en-US" b="1" baseline="0" dirty="0" smtClean="0"/>
              <a:t>Witherspoon?</a:t>
            </a: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12</a:t>
            </a:r>
          </a:p>
        </p:txBody>
      </p:sp>
      <p:sp>
        <p:nvSpPr>
          <p:cNvPr id="4" name="Slide Number Placeholder 3"/>
          <p:cNvSpPr>
            <a:spLocks noGrp="1"/>
          </p:cNvSpPr>
          <p:nvPr>
            <p:ph type="sldNum" sz="quarter" idx="10"/>
          </p:nvPr>
        </p:nvSpPr>
        <p:spPr/>
        <p:txBody>
          <a:bodyPr/>
          <a:lstStyle/>
          <a:p>
            <a:fld id="{EC6EAC7D-5A89-47C2-8ABA-56C9C2DEF7A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285750" indent="-285750">
              <a:buFont typeface="Arial"/>
              <a:buChar char="•"/>
            </a:pPr>
            <a:r>
              <a:rPr lang="en-US" sz="1200" b="1" dirty="0" smtClean="0"/>
              <a:t>Offer technology for students</a:t>
            </a:r>
          </a:p>
          <a:p>
            <a:pPr marL="285750" indent="-285750">
              <a:buFont typeface="Arial"/>
              <a:buChar char="•"/>
            </a:pPr>
            <a:r>
              <a:rPr lang="en-US" sz="1200" dirty="0" smtClean="0"/>
              <a:t>Set up a demo station in the store</a:t>
            </a:r>
          </a:p>
          <a:p>
            <a:pPr marL="285750" indent="-285750">
              <a:buFont typeface="Arial"/>
              <a:buChar char="•"/>
            </a:pPr>
            <a:r>
              <a:rPr lang="en-US" sz="1200" dirty="0" smtClean="0"/>
              <a:t>Offer music composition and production lessons</a:t>
            </a:r>
          </a:p>
          <a:p>
            <a:pPr marL="285750" indent="-285750">
              <a:buFont typeface="Arial"/>
              <a:buChar char="•"/>
            </a:pPr>
            <a:r>
              <a:rPr lang="en-US" sz="1200" dirty="0" smtClean="0"/>
              <a:t>Offer bundled solutions and “starter packs” </a:t>
            </a:r>
            <a:endParaRPr lang="en-US" sz="1200"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Partnership</a:t>
            </a:r>
            <a:r>
              <a:rPr lang="en-US" b="1" baseline="0" dirty="0" smtClean="0"/>
              <a:t> of Assessment for Readiness of College and Careers </a:t>
            </a: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latin typeface="Calibri"/>
              </a:rPr>
              <a:pPr/>
              <a:t>4</a:t>
            </a:fld>
            <a:endParaRPr lang="en-US">
              <a:solidFill>
                <a:prstClr val="black"/>
              </a:solidFill>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t>48</a:t>
            </a:r>
            <a:endParaRPr lang="en-US" b="1"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t>48</a:t>
            </a:r>
            <a:endParaRPr lang="en-US" b="1"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t>48</a:t>
            </a:r>
            <a:endParaRPr lang="en-US" b="1"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t>48</a:t>
            </a:r>
            <a:endParaRPr lang="en-US" b="1"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t>48</a:t>
            </a:r>
            <a:endParaRPr lang="en-US" b="1"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48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49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latin typeface="Calibri"/>
              </a:rPr>
              <a:pPr/>
              <a:t>5</a:t>
            </a:fld>
            <a:endParaRPr lang="en-US">
              <a:solidFill>
                <a:prstClr val="black"/>
              </a:solidFill>
              <a:latin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t>55</a:t>
            </a:r>
            <a:endParaRPr lang="en-US" b="1"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53</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smtClean="0"/>
              <a:t>55</a:t>
            </a:r>
          </a:p>
        </p:txBody>
      </p:sp>
      <p:sp>
        <p:nvSpPr>
          <p:cNvPr id="4" name="Slide Number Placeholder 3"/>
          <p:cNvSpPr>
            <a:spLocks noGrp="1"/>
          </p:cNvSpPr>
          <p:nvPr>
            <p:ph type="sldNum" sz="quarter" idx="10"/>
          </p:nvPr>
        </p:nvSpPr>
        <p:spPr/>
        <p:txBody>
          <a:bodyPr/>
          <a:lstStyle/>
          <a:p>
            <a:fld id="{EC6EAC7D-5A89-47C2-8ABA-56C9C2DEF7A4}" type="slidenum">
              <a:rPr lang="en-US" smtClean="0"/>
              <a:pPr/>
              <a:t>54</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55</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3011" name="Rectangle 25"/>
          <p:cNvSpPr>
            <a:spLocks noGrp="1" noChangeArrowheads="1"/>
          </p:cNvSpPr>
          <p:nvPr>
            <p:ph type="ftr" sz="quarter" idx="4"/>
          </p:nvPr>
        </p:nvSpPr>
        <p:spPr>
          <a:noFill/>
        </p:spPr>
        <p:txBody>
          <a:bodyPr/>
          <a:lstStyle/>
          <a:p>
            <a:r>
              <a:rPr lang="en-US" dirty="0" smtClean="0"/>
              <a:t>Microsoft Confidential</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en-US" smtClean="0"/>
              <a:pPr/>
              <a:t>56</a:t>
            </a:fld>
            <a:endParaRPr lang="en-US" dirty="0" smtClean="0"/>
          </a:p>
        </p:txBody>
      </p:sp>
      <p:sp>
        <p:nvSpPr>
          <p:cNvPr id="43013" name="Rectangle 2"/>
          <p:cNvSpPr>
            <a:spLocks noGrp="1" noRot="1" noChangeAspect="1" noChangeArrowheads="1" noTextEdit="1"/>
          </p:cNvSpPr>
          <p:nvPr>
            <p:ph type="sldImg"/>
          </p:nvPr>
        </p:nvSpPr>
        <p:spPr>
          <a:xfrm>
            <a:off x="381000" y="450850"/>
            <a:ext cx="6096000" cy="3429000"/>
          </a:xfrm>
          <a:ln/>
        </p:spPr>
      </p:sp>
      <p:sp>
        <p:nvSpPr>
          <p:cNvPr id="43014" name="Rectangle 3"/>
          <p:cNvSpPr>
            <a:spLocks noGrp="1" noChangeArrowheads="1"/>
          </p:cNvSpPr>
          <p:nvPr>
            <p:ph type="body" idx="1"/>
          </p:nvPr>
        </p:nvSpPr>
        <p:spPr>
          <a:xfrm>
            <a:off x="307492" y="4130103"/>
            <a:ext cx="6261652" cy="4603230"/>
          </a:xfrm>
          <a:noFill/>
          <a:ln/>
        </p:spPr>
        <p:txBody>
          <a:bodyPr/>
          <a:lstStyle/>
          <a:p>
            <a:pPr>
              <a:buFontTx/>
              <a:buNone/>
            </a:pPr>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Prof D Opportunities </a:t>
            </a:r>
          </a:p>
        </p:txBody>
      </p:sp>
      <p:sp>
        <p:nvSpPr>
          <p:cNvPr id="4" name="Slide Number Placeholder 3"/>
          <p:cNvSpPr>
            <a:spLocks noGrp="1"/>
          </p:cNvSpPr>
          <p:nvPr>
            <p:ph type="sldNum" sz="quarter" idx="10"/>
          </p:nvPr>
        </p:nvSpPr>
        <p:spPr/>
        <p:txBody>
          <a:bodyPr/>
          <a:lstStyle/>
          <a:p>
            <a:fld id="{EC6EAC7D-5A89-47C2-8ABA-56C9C2DEF7A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9670" y="1"/>
            <a:ext cx="14560731" cy="8255725"/>
          </a:xfrm>
          <a:prstGeom prst="rect">
            <a:avLst/>
          </a:prstGeom>
        </p:spPr>
      </p:pic>
      <p:sp>
        <p:nvSpPr>
          <p:cNvPr id="2" name="Title 1"/>
          <p:cNvSpPr>
            <a:spLocks noGrp="1"/>
          </p:cNvSpPr>
          <p:nvPr>
            <p:ph type="ctrTitle" hasCustomPrompt="1"/>
          </p:nvPr>
        </p:nvSpPr>
        <p:spPr>
          <a:xfrm>
            <a:off x="4145280" y="2743201"/>
            <a:ext cx="9888358" cy="1764030"/>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339840" y="4846320"/>
            <a:ext cx="7636045" cy="1188720"/>
          </a:xfrm>
        </p:spPr>
        <p:txBody>
          <a:bodyPr>
            <a:normAutofit/>
          </a:bodyPr>
          <a:lstStyle>
            <a:lvl1pPr marL="0" indent="0" algn="r">
              <a:buNone/>
              <a:defRPr sz="2900" b="0">
                <a:solidFill>
                  <a:schemeClr val="tx1"/>
                </a:solidFill>
                <a:latin typeface="Georgia" pitchFamily="18" charset="0"/>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501"/>
            <a:ext cx="5954589" cy="8229600"/>
          </a:xfrm>
          <a:prstGeom prst="rect">
            <a:avLst/>
          </a:prstGeom>
        </p:spPr>
      </p:pic>
      <p:sp>
        <p:nvSpPr>
          <p:cNvPr id="10" name="Picture Placeholder 9"/>
          <p:cNvSpPr>
            <a:spLocks noGrp="1"/>
          </p:cNvSpPr>
          <p:nvPr>
            <p:ph type="pic" sz="quarter" idx="13" hasCustomPrompt="1"/>
          </p:nvPr>
        </p:nvSpPr>
        <p:spPr>
          <a:xfrm>
            <a:off x="10972800" y="6126480"/>
            <a:ext cx="2926080" cy="1188720"/>
          </a:xfrm>
        </p:spPr>
        <p:txBody>
          <a:bodyPr>
            <a:normAutofit/>
          </a:bodyPr>
          <a:lstStyle>
            <a:lvl1pPr marL="0" indent="0" algn="ctr">
              <a:buNone/>
              <a:defRPr sz="29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6/30/14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6/30/14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9670" y="1"/>
            <a:ext cx="14560731" cy="8255725"/>
          </a:xfrm>
          <a:prstGeom prst="rect">
            <a:avLst/>
          </a:prstGeom>
        </p:spPr>
      </p:pic>
      <p:sp>
        <p:nvSpPr>
          <p:cNvPr id="3" name="Date Placeholder 3"/>
          <p:cNvSpPr>
            <a:spLocks noGrp="1"/>
          </p:cNvSpPr>
          <p:nvPr>
            <p:ph type="dt" sz="half" idx="10"/>
          </p:nvPr>
        </p:nvSpPr>
        <p:spPr>
          <a:xfrm>
            <a:off x="1219200" y="7627621"/>
            <a:ext cx="3413760" cy="438150"/>
          </a:xfrm>
        </p:spPr>
        <p:txBody>
          <a:bodyPr/>
          <a:lstStyle/>
          <a:p>
            <a:fld id="{757B281C-5159-4971-8228-52B9A72E9ED2}" type="datetimeFigureOut">
              <a:rPr lang="en-US" smtClean="0"/>
              <a:pPr/>
              <a:t>6/30/14</a:t>
            </a:fld>
            <a:endParaRPr lang="en-US" dirty="0"/>
          </a:p>
        </p:txBody>
      </p:sp>
      <p:sp>
        <p:nvSpPr>
          <p:cNvPr id="4" name="Footer Placeholder 4"/>
          <p:cNvSpPr>
            <a:spLocks noGrp="1"/>
          </p:cNvSpPr>
          <p:nvPr>
            <p:ph type="ftr" sz="quarter" idx="11"/>
          </p:nvPr>
        </p:nvSpPr>
        <p:spPr>
          <a:xfrm>
            <a:off x="5364480" y="7627621"/>
            <a:ext cx="4632960" cy="438150"/>
          </a:xfrm>
        </p:spPr>
        <p:txBody>
          <a:bodyPr/>
          <a:lstStyle/>
          <a:p>
            <a:endParaRPr lang="en-US" dirty="0"/>
          </a:p>
        </p:txBody>
      </p:sp>
      <p:sp>
        <p:nvSpPr>
          <p:cNvPr id="5" name="Slide Number Placeholder 5"/>
          <p:cNvSpPr>
            <a:spLocks noGrp="1"/>
          </p:cNvSpPr>
          <p:nvPr>
            <p:ph type="sldNum" sz="quarter" idx="12"/>
          </p:nvPr>
        </p:nvSpPr>
        <p:spPr>
          <a:xfrm>
            <a:off x="10728960" y="7627621"/>
            <a:ext cx="3413760" cy="438150"/>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9670" y="1"/>
            <a:ext cx="14560731" cy="8255725"/>
          </a:xfrm>
          <a:prstGeom prst="rect">
            <a:avLst/>
          </a:prstGeom>
        </p:spPr>
      </p:pic>
      <p:sp>
        <p:nvSpPr>
          <p:cNvPr id="2" name="Title 1"/>
          <p:cNvSpPr>
            <a:spLocks noGrp="1"/>
          </p:cNvSpPr>
          <p:nvPr>
            <p:ph type="ctrTitle" hasCustomPrompt="1"/>
          </p:nvPr>
        </p:nvSpPr>
        <p:spPr>
          <a:xfrm>
            <a:off x="4145280" y="2743201"/>
            <a:ext cx="9888358" cy="1764030"/>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339840" y="4846320"/>
            <a:ext cx="7636045" cy="1188720"/>
          </a:xfrm>
        </p:spPr>
        <p:txBody>
          <a:bodyPr>
            <a:normAutofit/>
          </a:bodyPr>
          <a:lstStyle>
            <a:lvl1pPr marL="0" indent="0" algn="r">
              <a:buNone/>
              <a:defRPr sz="2900" b="0">
                <a:solidFill>
                  <a:schemeClr val="tx1"/>
                </a:solidFill>
                <a:latin typeface="Georgia" pitchFamily="18" charset="0"/>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501"/>
            <a:ext cx="5954589" cy="8229600"/>
          </a:xfrm>
          <a:prstGeom prst="rect">
            <a:avLst/>
          </a:prstGeom>
        </p:spPr>
      </p:pic>
      <p:sp>
        <p:nvSpPr>
          <p:cNvPr id="10" name="Picture Placeholder 9"/>
          <p:cNvSpPr>
            <a:spLocks noGrp="1"/>
          </p:cNvSpPr>
          <p:nvPr>
            <p:ph type="pic" sz="quarter" idx="13" hasCustomPrompt="1"/>
          </p:nvPr>
        </p:nvSpPr>
        <p:spPr>
          <a:xfrm>
            <a:off x="10972800" y="6126480"/>
            <a:ext cx="2926080" cy="1188720"/>
          </a:xfrm>
        </p:spPr>
        <p:txBody>
          <a:bodyPr>
            <a:normAutofit/>
          </a:bodyPr>
          <a:lstStyle>
            <a:lvl1pPr marL="0" indent="0" algn="ctr">
              <a:buNone/>
              <a:defRPr sz="2900" baseline="0"/>
            </a:lvl1pPr>
          </a:lstStyle>
          <a:p>
            <a:r>
              <a:rPr lang="en-US" dirty="0" smtClean="0"/>
              <a:t>Company Logo</a:t>
            </a:r>
            <a:endParaRPr lang="en-US" dirty="0"/>
          </a:p>
        </p:txBody>
      </p:sp>
    </p:spTree>
    <p:extLst>
      <p:ext uri="{BB962C8B-B14F-4D97-AF65-F5344CB8AC3E}">
        <p14:creationId xmlns:p14="http://schemas.microsoft.com/office/powerpoint/2010/main" val="192252076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9670" y="1"/>
            <a:ext cx="14560731" cy="8255725"/>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5621558" y="-5646784"/>
            <a:ext cx="3383280" cy="14676850"/>
          </a:xfrm>
          <a:prstGeom prst="rect">
            <a:avLst/>
          </a:prstGeom>
        </p:spPr>
      </p:pic>
      <p:sp>
        <p:nvSpPr>
          <p:cNvPr id="2" name="Title 1"/>
          <p:cNvSpPr>
            <a:spLocks noGrp="1"/>
          </p:cNvSpPr>
          <p:nvPr>
            <p:ph type="title" hasCustomPrompt="1"/>
          </p:nvPr>
        </p:nvSpPr>
        <p:spPr>
          <a:xfrm>
            <a:off x="7315200" y="3657601"/>
            <a:ext cx="6949440" cy="1634490"/>
          </a:xfrm>
        </p:spPr>
        <p:txBody>
          <a:bodyPr anchor="b" anchorCtr="0"/>
          <a:lstStyle>
            <a:lvl1pPr algn="l">
              <a:defRPr sz="57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latin typeface="Calibri"/>
              </a:rPr>
              <a:pPr/>
              <a:t>6/30/14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0" name="Picture Placeholder 9"/>
          <p:cNvSpPr>
            <a:spLocks noGrp="1"/>
          </p:cNvSpPr>
          <p:nvPr>
            <p:ph type="pic" sz="quarter" idx="13" hasCustomPrompt="1"/>
          </p:nvPr>
        </p:nvSpPr>
        <p:spPr>
          <a:xfrm>
            <a:off x="10850880" y="6400800"/>
            <a:ext cx="3413760" cy="1188720"/>
          </a:xfrm>
        </p:spPr>
        <p:txBody>
          <a:bodyPr>
            <a:normAutofit/>
          </a:bodyPr>
          <a:lstStyle>
            <a:lvl1pPr marL="0" indent="0" algn="ctr">
              <a:buNone/>
              <a:defRPr sz="2600"/>
            </a:lvl1pPr>
          </a:lstStyle>
          <a:p>
            <a:r>
              <a:rPr lang="en-US" dirty="0" smtClean="0"/>
              <a:t>Company Logo</a:t>
            </a:r>
            <a:endParaRPr lang="en-US" dirty="0"/>
          </a:p>
        </p:txBody>
      </p:sp>
    </p:spTree>
    <p:extLst>
      <p:ext uri="{BB962C8B-B14F-4D97-AF65-F5344CB8AC3E}">
        <p14:creationId xmlns:p14="http://schemas.microsoft.com/office/powerpoint/2010/main" val="354990361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323558"/>
            <a:ext cx="12923520" cy="13716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1219200" y="1915696"/>
            <a:ext cx="12923520" cy="5156836"/>
          </a:xfrm>
        </p:spPr>
        <p:txBody>
          <a:bodyPr>
            <a:normAutofit/>
          </a:bodyPr>
          <a:lstStyle>
            <a:lvl1pPr>
              <a:defRPr sz="4600">
                <a:latin typeface="+mn-lt"/>
              </a:defRPr>
            </a:lvl1pPr>
            <a:lvl2pPr>
              <a:defRPr sz="4000">
                <a:latin typeface="+mn-lt"/>
              </a:defRPr>
            </a:lvl2pPr>
            <a:lvl3pPr>
              <a:defRPr sz="3400">
                <a:latin typeface="+mn-lt"/>
              </a:defRPr>
            </a:lvl3pPr>
            <a:lvl4pPr>
              <a:defRPr sz="3400">
                <a:latin typeface="+mn-lt"/>
              </a:defRPr>
            </a:lvl4pPr>
            <a:lvl5pPr>
              <a:defRPr sz="3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latin typeface="Calibri"/>
              </a:rPr>
              <a:pPr/>
              <a:t>6/30/14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10728960" y="7627621"/>
            <a:ext cx="3413760" cy="438150"/>
          </a:xfrm>
        </p:spPr>
        <p:txBody>
          <a:bodyPr/>
          <a:lstStyle/>
          <a:p>
            <a:fld id="{33D6E5A2-EC83-451F-A719-9AC1370DD5C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2524088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728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80288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latin typeface="Calibri"/>
              </a:rPr>
              <a:pPr/>
              <a:t>6/30/14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3642873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109728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79780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79780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solidFill>
                  <a:prstClr val="black">
                    <a:tint val="75000"/>
                  </a:prstClr>
                </a:solidFill>
                <a:latin typeface="Calibri"/>
              </a:rPr>
              <a:pPr/>
              <a:t>6/30/14</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3D6E5A2-EC83-451F-A719-9AC1370DD5C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62251001"/>
      </p:ext>
    </p:extLst>
  </p:cSld>
  <p:clrMapOvr>
    <a:masterClrMapping/>
  </p:clrMapOvr>
  <p:transition xmlns:p14="http://schemas.microsoft.com/office/powerpoint/2010/mai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608584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latin typeface="Calibri"/>
              </a:rPr>
              <a:pPr/>
              <a:t>6/30/14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0823684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latin typeface="Calibri"/>
              </a:rPr>
              <a:pPr/>
              <a:t>6/30/14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40207504"/>
      </p:ext>
    </p:extLst>
  </p:cSld>
  <p:clrMapOvr>
    <a:masterClrMapping/>
  </p:clrMapOvr>
  <p:transition xmlns:p14="http://schemas.microsoft.com/office/powerpoint/2010/mai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9670" y="1"/>
            <a:ext cx="14560731" cy="8255725"/>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5621558" y="-5646784"/>
            <a:ext cx="3383280" cy="14676850"/>
          </a:xfrm>
          <a:prstGeom prst="rect">
            <a:avLst/>
          </a:prstGeom>
        </p:spPr>
      </p:pic>
      <p:sp>
        <p:nvSpPr>
          <p:cNvPr id="2" name="Title 1"/>
          <p:cNvSpPr>
            <a:spLocks noGrp="1"/>
          </p:cNvSpPr>
          <p:nvPr>
            <p:ph type="title" hasCustomPrompt="1"/>
          </p:nvPr>
        </p:nvSpPr>
        <p:spPr>
          <a:xfrm>
            <a:off x="7315200" y="3657601"/>
            <a:ext cx="6949440" cy="1634490"/>
          </a:xfrm>
        </p:spPr>
        <p:txBody>
          <a:bodyPr anchor="b" anchorCtr="0"/>
          <a:lstStyle>
            <a:lvl1pPr algn="l">
              <a:defRPr sz="57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6/30/14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10850880" y="6400800"/>
            <a:ext cx="3413760" cy="1188720"/>
          </a:xfrm>
        </p:spPr>
        <p:txBody>
          <a:bodyPr>
            <a:normAutofit/>
          </a:bodyPr>
          <a:lstStyle>
            <a:lvl1pPr marL="0" indent="0" algn="ctr">
              <a:buNone/>
              <a:defRPr sz="260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latin typeface="Calibri"/>
              </a:rPr>
              <a:pPr/>
              <a:t>6/30/14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77602691"/>
      </p:ext>
    </p:extLst>
  </p:cSld>
  <p:clrMapOvr>
    <a:masterClrMapping/>
  </p:clrMapOvr>
  <p:transition xmlns:p14="http://schemas.microsoft.com/office/powerpoint/2010/mai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5088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29566"/>
            <a:ext cx="938784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latin typeface="Calibri"/>
              </a:rPr>
              <a:pPr/>
              <a:t>6/30/14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56957360"/>
      </p:ext>
    </p:extLst>
  </p:cSld>
  <p:clrMapOvr>
    <a:masterClrMapping/>
  </p:clrMapOvr>
  <p:transition xmlns:p14="http://schemas.microsoft.com/office/powerpoint/2010/mai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solidFill>
                  <a:prstClr val="black">
                    <a:tint val="75000"/>
                  </a:prstClr>
                </a:solidFill>
                <a:latin typeface="Calibri"/>
              </a:rPr>
              <a:pPr/>
              <a:t>6/30/14</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3D6E5A2-EC83-451F-A719-9AC1370DD5C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6384595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solidFill>
                  <a:prstClr val="black">
                    <a:tint val="75000"/>
                  </a:prstClr>
                </a:solidFill>
                <a:latin typeface="Calibri"/>
              </a:rPr>
              <a:pPr/>
              <a:t>6/30/14</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3D6E5A2-EC83-451F-A719-9AC1370DD5C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1784757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9670" y="1"/>
            <a:ext cx="14560731" cy="8255725"/>
          </a:xfrm>
          <a:prstGeom prst="rect">
            <a:avLst/>
          </a:prstGeom>
        </p:spPr>
      </p:pic>
      <p:sp>
        <p:nvSpPr>
          <p:cNvPr id="3" name="Date Placeholder 3"/>
          <p:cNvSpPr>
            <a:spLocks noGrp="1"/>
          </p:cNvSpPr>
          <p:nvPr>
            <p:ph type="dt" sz="half" idx="10"/>
          </p:nvPr>
        </p:nvSpPr>
        <p:spPr>
          <a:xfrm>
            <a:off x="1219200" y="7627621"/>
            <a:ext cx="3413760" cy="438150"/>
          </a:xfrm>
        </p:spPr>
        <p:txBody>
          <a:bodyPr/>
          <a:lstStyle/>
          <a:p>
            <a:fld id="{757B281C-5159-4971-8228-52B9A72E9ED2}" type="datetimeFigureOut">
              <a:rPr lang="en-US" smtClean="0">
                <a:solidFill>
                  <a:prstClr val="black">
                    <a:tint val="75000"/>
                  </a:prstClr>
                </a:solidFill>
                <a:latin typeface="Calibri"/>
              </a:rPr>
              <a:pPr/>
              <a:t>6/30/14</a:t>
            </a:fld>
            <a:endParaRPr lang="en-US" dirty="0">
              <a:solidFill>
                <a:prstClr val="black">
                  <a:tint val="75000"/>
                </a:prstClr>
              </a:solidFill>
              <a:latin typeface="Calibri"/>
            </a:endParaRPr>
          </a:p>
        </p:txBody>
      </p:sp>
      <p:sp>
        <p:nvSpPr>
          <p:cNvPr id="4" name="Footer Placeholder 4"/>
          <p:cNvSpPr>
            <a:spLocks noGrp="1"/>
          </p:cNvSpPr>
          <p:nvPr>
            <p:ph type="ftr" sz="quarter" idx="11"/>
          </p:nvPr>
        </p:nvSpPr>
        <p:spPr>
          <a:xfrm>
            <a:off x="5364480" y="7627621"/>
            <a:ext cx="4632960" cy="438150"/>
          </a:xfrm>
        </p:spPr>
        <p:txBody>
          <a:bodyPr/>
          <a:lstStyle/>
          <a:p>
            <a:endParaRPr lang="en-US" dirty="0">
              <a:solidFill>
                <a:prstClr val="black">
                  <a:tint val="75000"/>
                </a:prstClr>
              </a:solidFill>
              <a:latin typeface="Calibri"/>
            </a:endParaRPr>
          </a:p>
        </p:txBody>
      </p:sp>
      <p:sp>
        <p:nvSpPr>
          <p:cNvPr id="5" name="Slide Number Placeholder 5"/>
          <p:cNvSpPr>
            <a:spLocks noGrp="1"/>
          </p:cNvSpPr>
          <p:nvPr>
            <p:ph type="sldNum" sz="quarter" idx="12"/>
          </p:nvPr>
        </p:nvSpPr>
        <p:spPr>
          <a:xfrm>
            <a:off x="10728960" y="7627621"/>
            <a:ext cx="3413760" cy="438150"/>
          </a:xfrm>
        </p:spPr>
        <p:txBody>
          <a:bodyPr/>
          <a:lstStyle/>
          <a:p>
            <a:fld id="{33D6E5A2-EC83-451F-A719-9AC1370DD5C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4132717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323558"/>
            <a:ext cx="12923520" cy="13716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1219200" y="1915696"/>
            <a:ext cx="12923520" cy="5156836"/>
          </a:xfrm>
        </p:spPr>
        <p:txBody>
          <a:bodyPr>
            <a:normAutofit/>
          </a:bodyPr>
          <a:lstStyle>
            <a:lvl1pPr>
              <a:defRPr sz="4600">
                <a:latin typeface="+mn-lt"/>
              </a:defRPr>
            </a:lvl1pPr>
            <a:lvl2pPr>
              <a:defRPr sz="4000">
                <a:latin typeface="+mn-lt"/>
              </a:defRPr>
            </a:lvl2pPr>
            <a:lvl3pPr>
              <a:defRPr sz="3400">
                <a:latin typeface="+mn-lt"/>
              </a:defRPr>
            </a:lvl3pPr>
            <a:lvl4pPr>
              <a:defRPr sz="3400">
                <a:latin typeface="+mn-lt"/>
              </a:defRPr>
            </a:lvl4pPr>
            <a:lvl5pPr>
              <a:defRPr sz="3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6/30/14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8960" y="7627621"/>
            <a:ext cx="3413760" cy="438150"/>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728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80288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6/30/14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109728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79780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79780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6/30/14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608584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6/30/14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6/30/14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6/30/14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5088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29566"/>
            <a:ext cx="938784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6/30/14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9670" y="1"/>
            <a:ext cx="14560731" cy="8255725"/>
          </a:xfrm>
          <a:prstGeom prst="rect">
            <a:avLst/>
          </a:prstGeom>
        </p:spPr>
      </p:pic>
      <p:sp>
        <p:nvSpPr>
          <p:cNvPr id="2" name="Title Placeholder 1"/>
          <p:cNvSpPr>
            <a:spLocks noGrp="1"/>
          </p:cNvSpPr>
          <p:nvPr>
            <p:ph type="title"/>
          </p:nvPr>
        </p:nvSpPr>
        <p:spPr>
          <a:xfrm>
            <a:off x="1219200" y="329566"/>
            <a:ext cx="12923520" cy="1371600"/>
          </a:xfrm>
          <a:prstGeom prst="rect">
            <a:avLst/>
          </a:prstGeom>
        </p:spPr>
        <p:txBody>
          <a:bodyPr vert="horz" lIns="130622" tIns="65311" rIns="130622" bIns="6531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9200" y="1920240"/>
            <a:ext cx="1292352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1920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757B281C-5159-4971-8228-52B9A72E9ED2}" type="datetimeFigureOut">
              <a:rPr lang="en-US" smtClean="0"/>
              <a:pPr/>
              <a:t>6/30/14</a:t>
            </a:fld>
            <a:endParaRPr lang="en-US" dirty="0"/>
          </a:p>
        </p:txBody>
      </p:sp>
      <p:sp>
        <p:nvSpPr>
          <p:cNvPr id="5" name="Footer Placeholder 4"/>
          <p:cNvSpPr>
            <a:spLocks noGrp="1"/>
          </p:cNvSpPr>
          <p:nvPr>
            <p:ph type="ftr" sz="quarter" idx="3"/>
          </p:nvPr>
        </p:nvSpPr>
        <p:spPr>
          <a:xfrm>
            <a:off x="536448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896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243839" y="-131019"/>
            <a:ext cx="1309931" cy="84998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1306220" rtl="0" eaLnBrk="1" latinLnBrk="0" hangingPunct="1">
        <a:spcBef>
          <a:spcPct val="0"/>
        </a:spcBef>
        <a:buNone/>
        <a:defRPr lang="en-US" sz="6300" kern="1200" dirty="0" smtClean="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9670" y="1"/>
            <a:ext cx="14560731" cy="8255725"/>
          </a:xfrm>
          <a:prstGeom prst="rect">
            <a:avLst/>
          </a:prstGeom>
        </p:spPr>
      </p:pic>
      <p:sp>
        <p:nvSpPr>
          <p:cNvPr id="2" name="Title Placeholder 1"/>
          <p:cNvSpPr>
            <a:spLocks noGrp="1"/>
          </p:cNvSpPr>
          <p:nvPr>
            <p:ph type="title"/>
          </p:nvPr>
        </p:nvSpPr>
        <p:spPr>
          <a:xfrm>
            <a:off x="1219200" y="329566"/>
            <a:ext cx="12923520" cy="1371600"/>
          </a:xfrm>
          <a:prstGeom prst="rect">
            <a:avLst/>
          </a:prstGeom>
        </p:spPr>
        <p:txBody>
          <a:bodyPr vert="horz" lIns="130622" tIns="65311" rIns="130622" bIns="6531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9200" y="1920240"/>
            <a:ext cx="1292352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1920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757B281C-5159-4971-8228-52B9A72E9ED2}" type="datetimeFigureOut">
              <a:rPr lang="en-US" smtClean="0">
                <a:solidFill>
                  <a:prstClr val="black">
                    <a:tint val="75000"/>
                  </a:prstClr>
                </a:solidFill>
                <a:latin typeface="Calibri"/>
              </a:rPr>
              <a:pPr/>
              <a:t>6/30/14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536448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1072896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33D6E5A2-EC83-451F-A719-9AC1370DD5C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243839" y="-131019"/>
            <a:ext cx="1309931" cy="8499827"/>
          </a:xfrm>
          <a:prstGeom prst="rect">
            <a:avLst/>
          </a:prstGeom>
        </p:spPr>
      </p:pic>
    </p:spTree>
    <p:extLst>
      <p:ext uri="{BB962C8B-B14F-4D97-AF65-F5344CB8AC3E}">
        <p14:creationId xmlns:p14="http://schemas.microsoft.com/office/powerpoint/2010/main" val="25106048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1306220" rtl="0" eaLnBrk="1" latinLnBrk="0" hangingPunct="1">
        <a:spcBef>
          <a:spcPct val="0"/>
        </a:spcBef>
        <a:buNone/>
        <a:defRPr lang="en-US" sz="6300" kern="1200" dirty="0" smtClean="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6" Type="http://schemas.openxmlformats.org/officeDocument/2006/relationships/image" Target="../media/image6.png"/><Relationship Id="rId7" Type="http://schemas.openxmlformats.org/officeDocument/2006/relationships/image" Target="../media/image7.jpe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7.jpeg"/><Relationship Id="rId1" Type="http://schemas.openxmlformats.org/officeDocument/2006/relationships/tags" Target="../tags/tag17.xml"/><Relationship Id="rId2"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tags" Target="../tags/tag18.x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0.jpeg"/><Relationship Id="rId1" Type="http://schemas.openxmlformats.org/officeDocument/2006/relationships/tags" Target="../tags/tag19.x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1.jpeg"/><Relationship Id="rId1" Type="http://schemas.openxmlformats.org/officeDocument/2006/relationships/tags" Target="../tags/tag20.xml"/><Relationship Id="rId2"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1.jpeg"/><Relationship Id="rId1" Type="http://schemas.openxmlformats.org/officeDocument/2006/relationships/tags" Target="../tags/tag21.xml"/><Relationship Id="rId2"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22.jpeg"/><Relationship Id="rId1" Type="http://schemas.openxmlformats.org/officeDocument/2006/relationships/tags" Target="../tags/tag22.xml"/><Relationship Id="rId2"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3.png"/><Relationship Id="rId1" Type="http://schemas.openxmlformats.org/officeDocument/2006/relationships/tags" Target="../tags/tag23.xml"/><Relationship Id="rId2"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4.png"/><Relationship Id="rId1" Type="http://schemas.openxmlformats.org/officeDocument/2006/relationships/tags" Target="../tags/tag24.xml"/><Relationship Id="rId2"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5.png"/><Relationship Id="rId1" Type="http://schemas.openxmlformats.org/officeDocument/2006/relationships/tags" Target="../tags/tag25.xml"/><Relationship Id="rId2"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26.png"/><Relationship Id="rId1" Type="http://schemas.openxmlformats.org/officeDocument/2006/relationships/tags" Target="../tags/tag26.xml"/><Relationship Id="rId2"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2.xml"/><Relationship Id="rId5" Type="http://schemas.openxmlformats.org/officeDocument/2006/relationships/image" Target="../media/image8.jpeg"/><Relationship Id="rId1" Type="http://schemas.openxmlformats.org/officeDocument/2006/relationships/tags" Target="../tags/tag4.xml"/><Relationship Id="rId2"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7.png"/><Relationship Id="rId1" Type="http://schemas.openxmlformats.org/officeDocument/2006/relationships/tags" Target="../tags/tag27.xml"/><Relationship Id="rId2"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28.jpeg"/><Relationship Id="rId1" Type="http://schemas.openxmlformats.org/officeDocument/2006/relationships/tags" Target="../tags/tag28.x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22.xml"/><Relationship Id="rId5" Type="http://schemas.openxmlformats.org/officeDocument/2006/relationships/image" Target="../media/image29.jpeg"/><Relationship Id="rId1" Type="http://schemas.openxmlformats.org/officeDocument/2006/relationships/tags" Target="../tags/tag29.xml"/><Relationship Id="rId2" Type="http://schemas.openxmlformats.org/officeDocument/2006/relationships/tags" Target="../tags/tag3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23.xml"/><Relationship Id="rId5" Type="http://schemas.openxmlformats.org/officeDocument/2006/relationships/image" Target="../media/image30.png"/><Relationship Id="rId1" Type="http://schemas.openxmlformats.org/officeDocument/2006/relationships/tags" Target="../tags/tag31.xml"/><Relationship Id="rId2"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24.xml"/><Relationship Id="rId5" Type="http://schemas.openxmlformats.org/officeDocument/2006/relationships/image" Target="../media/image31.png"/><Relationship Id="rId1" Type="http://schemas.openxmlformats.org/officeDocument/2006/relationships/tags" Target="../tags/tag33.xml"/><Relationship Id="rId2" Type="http://schemas.openxmlformats.org/officeDocument/2006/relationships/tags" Target="../tags/tag3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25.xml"/><Relationship Id="rId5" Type="http://schemas.openxmlformats.org/officeDocument/2006/relationships/image" Target="../media/image31.png"/><Relationship Id="rId1" Type="http://schemas.openxmlformats.org/officeDocument/2006/relationships/tags" Target="../tags/tag35.xml"/><Relationship Id="rId2" Type="http://schemas.openxmlformats.org/officeDocument/2006/relationships/tags" Target="../tags/tag3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32.png"/><Relationship Id="rId1" Type="http://schemas.openxmlformats.org/officeDocument/2006/relationships/tags" Target="../tags/tag37.xml"/><Relationship Id="rId2"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1" Type="http://schemas.openxmlformats.org/officeDocument/2006/relationships/hyperlink" Target="http://www.p21.org/about-us/p21-framework/61" TargetMode="External"/><Relationship Id="rId12" Type="http://schemas.openxmlformats.org/officeDocument/2006/relationships/hyperlink" Target="http://www.p21.org/about-us/p21-framework/264" TargetMode="External"/><Relationship Id="rId13" Type="http://schemas.openxmlformats.org/officeDocument/2006/relationships/hyperlink" Target="http://www.p21.org/about-us/p21-framework/349" TargetMode="External"/><Relationship Id="rId14" Type="http://schemas.openxmlformats.org/officeDocument/2006/relationships/hyperlink" Target="http://www.p21.org/about-us/p21-framework/350" TargetMode="External"/><Relationship Id="rId15" Type="http://schemas.openxmlformats.org/officeDocument/2006/relationships/hyperlink" Target="http://www.p21.org/about-us/p21-framework/266" TargetMode="External"/><Relationship Id="rId1" Type="http://schemas.openxmlformats.org/officeDocument/2006/relationships/tags" Target="../tags/tag38.xml"/><Relationship Id="rId2" Type="http://schemas.openxmlformats.org/officeDocument/2006/relationships/tags" Target="../tags/tag39.xml"/><Relationship Id="rId3" Type="http://schemas.openxmlformats.org/officeDocument/2006/relationships/slideLayout" Target="../slideLayouts/slideLayout16.xml"/><Relationship Id="rId4" Type="http://schemas.openxmlformats.org/officeDocument/2006/relationships/notesSlide" Target="../notesSlides/notesSlide27.xml"/><Relationship Id="rId5" Type="http://schemas.openxmlformats.org/officeDocument/2006/relationships/hyperlink" Target="http://www.p21.org/index.php?option=com_content&amp;view=article&amp;id=1005&amp;Itemid=236" TargetMode="External"/><Relationship Id="rId6" Type="http://schemas.openxmlformats.org/officeDocument/2006/relationships/hyperlink" Target="http://www.p21.org/about-us/p21-framework/57" TargetMode="External"/><Relationship Id="rId7" Type="http://schemas.openxmlformats.org/officeDocument/2006/relationships/hyperlink" Target="http://www.p21.org/about-us/p21-framework/60" TargetMode="External"/><Relationship Id="rId8" Type="http://schemas.openxmlformats.org/officeDocument/2006/relationships/hyperlink" Target="http://www.p21.org/about-us/p21-framework/262" TargetMode="External"/><Relationship Id="rId9" Type="http://schemas.openxmlformats.org/officeDocument/2006/relationships/hyperlink" Target="http://www.p21.org/about-us/p21-framework/260" TargetMode="External"/><Relationship Id="rId10" Type="http://schemas.openxmlformats.org/officeDocument/2006/relationships/hyperlink" Target="http://www.p21.org/about-us/p21-framework/26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notesSlide" Target="../notesSlides/notesSlide3.xml"/><Relationship Id="rId5" Type="http://schemas.openxmlformats.org/officeDocument/2006/relationships/image" Target="../media/image9.png"/><Relationship Id="rId1" Type="http://schemas.openxmlformats.org/officeDocument/2006/relationships/tags" Target="../tags/tag6.xml"/><Relationship Id="rId2"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30.xml"/><Relationship Id="rId1" Type="http://schemas.openxmlformats.org/officeDocument/2006/relationships/tags" Target="../tags/tag40.xml"/><Relationship Id="rId2" Type="http://schemas.openxmlformats.org/officeDocument/2006/relationships/tags" Target="../tags/tag4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33.jpeg"/><Relationship Id="rId5" Type="http://schemas.openxmlformats.org/officeDocument/2006/relationships/image" Target="../media/image34.png"/><Relationship Id="rId1" Type="http://schemas.openxmlformats.org/officeDocument/2006/relationships/tags" Target="../tags/tag42.xml"/><Relationship Id="rId2"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32.xml"/><Relationship Id="rId5" Type="http://schemas.openxmlformats.org/officeDocument/2006/relationships/image" Target="../media/image35.jpeg"/><Relationship Id="rId1" Type="http://schemas.openxmlformats.org/officeDocument/2006/relationships/tags" Target="../tags/tag43.xml"/><Relationship Id="rId2" Type="http://schemas.openxmlformats.org/officeDocument/2006/relationships/tags" Target="../tags/tag4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36.jpeg"/><Relationship Id="rId1" Type="http://schemas.openxmlformats.org/officeDocument/2006/relationships/tags" Target="../tags/tag45.xml"/><Relationship Id="rId2"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37.gif"/><Relationship Id="rId1" Type="http://schemas.openxmlformats.org/officeDocument/2006/relationships/tags" Target="../tags/tag46.xml"/><Relationship Id="rId2"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38.png"/><Relationship Id="rId1" Type="http://schemas.openxmlformats.org/officeDocument/2006/relationships/tags" Target="../tags/tag47.xml"/><Relationship Id="rId2"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37.xml"/><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image" Target="../media/image43.jpeg"/><Relationship Id="rId1" Type="http://schemas.openxmlformats.org/officeDocument/2006/relationships/tags" Target="../tags/tag48.xml"/><Relationship Id="rId2" Type="http://schemas.openxmlformats.org/officeDocument/2006/relationships/tags" Target="../tags/tag49.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38.xml"/><Relationship Id="rId1" Type="http://schemas.openxmlformats.org/officeDocument/2006/relationships/tags" Target="../tags/tag50.xml"/><Relationship Id="rId2" Type="http://schemas.openxmlformats.org/officeDocument/2006/relationships/tags" Target="../tags/tag5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39.xml"/><Relationship Id="rId5" Type="http://schemas.openxmlformats.org/officeDocument/2006/relationships/image" Target="../media/image44.jpeg"/><Relationship Id="rId1" Type="http://schemas.openxmlformats.org/officeDocument/2006/relationships/tags" Target="../tags/tag52.xml"/><Relationship Id="rId2" Type="http://schemas.openxmlformats.org/officeDocument/2006/relationships/tags" Target="../tags/tag5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tags" Target="../tags/tag8.xml"/><Relationship Id="rId2"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jpeg"/></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png"/><Relationship Id="rId5" Type="http://schemas.openxmlformats.org/officeDocument/2006/relationships/image" Target="../media/image49.jpeg"/><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50.jpeg"/><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jpeg"/><Relationship Id="rId5" Type="http://schemas.openxmlformats.org/officeDocument/2006/relationships/image" Target="../media/image55.png"/><Relationship Id="rId6" Type="http://schemas.openxmlformats.org/officeDocument/2006/relationships/image" Target="../media/image56.png"/><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57.jpeg"/><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3" Type="http://schemas.openxmlformats.org/officeDocument/2006/relationships/tags" Target="../tags/tag56.xml"/><Relationship Id="rId4" Type="http://schemas.openxmlformats.org/officeDocument/2006/relationships/slideLayout" Target="../slideLayouts/slideLayout3.xml"/><Relationship Id="rId5" Type="http://schemas.openxmlformats.org/officeDocument/2006/relationships/notesSlide" Target="../notesSlides/notesSlide46.xml"/><Relationship Id="rId6" Type="http://schemas.openxmlformats.org/officeDocument/2006/relationships/image" Target="../media/image61.jpeg"/><Relationship Id="rId1" Type="http://schemas.openxmlformats.org/officeDocument/2006/relationships/tags" Target="../tags/tag54.xml"/><Relationship Id="rId2" Type="http://schemas.openxmlformats.org/officeDocument/2006/relationships/tags" Target="../tags/tag55.xml"/></Relationships>
</file>

<file path=ppt/slides/_rels/slide49.xml.rels><?xml version="1.0" encoding="UTF-8" standalone="yes"?>
<Relationships xmlns="http://schemas.openxmlformats.org/package/2006/relationships"><Relationship Id="rId3" Type="http://schemas.openxmlformats.org/officeDocument/2006/relationships/tags" Target="../tags/tag59.xml"/><Relationship Id="rId4" Type="http://schemas.openxmlformats.org/officeDocument/2006/relationships/slideLayout" Target="../slideLayouts/slideLayout3.xml"/><Relationship Id="rId5" Type="http://schemas.openxmlformats.org/officeDocument/2006/relationships/notesSlide" Target="../notesSlides/notesSlide47.xml"/><Relationship Id="rId6" Type="http://schemas.openxmlformats.org/officeDocument/2006/relationships/image" Target="../media/image62.jpeg"/><Relationship Id="rId1" Type="http://schemas.openxmlformats.org/officeDocument/2006/relationships/tags" Target="../tags/tag57.xml"/><Relationship Id="rId2" Type="http://schemas.openxmlformats.org/officeDocument/2006/relationships/tags" Target="../tags/tag5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3.jpeg"/><Relationship Id="rId1" Type="http://schemas.openxmlformats.org/officeDocument/2006/relationships/tags" Target="../tags/tag9.xml"/><Relationship Id="rId2"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tags" Target="../tags/tag62.xml"/><Relationship Id="rId4" Type="http://schemas.openxmlformats.org/officeDocument/2006/relationships/slideLayout" Target="../slideLayouts/slideLayout3.xml"/><Relationship Id="rId5" Type="http://schemas.openxmlformats.org/officeDocument/2006/relationships/notesSlide" Target="../notesSlides/notesSlide48.xml"/><Relationship Id="rId6" Type="http://schemas.openxmlformats.org/officeDocument/2006/relationships/image" Target="../media/image63.jpeg"/><Relationship Id="rId1" Type="http://schemas.openxmlformats.org/officeDocument/2006/relationships/tags" Target="../tags/tag60.xml"/><Relationship Id="rId2" Type="http://schemas.openxmlformats.org/officeDocument/2006/relationships/tags" Target="../tags/tag61.xml"/></Relationships>
</file>

<file path=ppt/slides/_rels/slide51.xml.rels><?xml version="1.0" encoding="UTF-8" standalone="yes"?>
<Relationships xmlns="http://schemas.openxmlformats.org/package/2006/relationships"><Relationship Id="rId3" Type="http://schemas.openxmlformats.org/officeDocument/2006/relationships/tags" Target="../tags/tag65.xml"/><Relationship Id="rId4" Type="http://schemas.openxmlformats.org/officeDocument/2006/relationships/slideLayout" Target="../slideLayouts/slideLayout3.xml"/><Relationship Id="rId5" Type="http://schemas.openxmlformats.org/officeDocument/2006/relationships/notesSlide" Target="../notesSlides/notesSlide49.xml"/><Relationship Id="rId6" Type="http://schemas.openxmlformats.org/officeDocument/2006/relationships/image" Target="../media/image64.jpeg"/><Relationship Id="rId1" Type="http://schemas.openxmlformats.org/officeDocument/2006/relationships/tags" Target="../tags/tag63.xml"/><Relationship Id="rId2" Type="http://schemas.openxmlformats.org/officeDocument/2006/relationships/tags" Target="../tags/tag64.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65.gif"/><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3" Type="http://schemas.openxmlformats.org/officeDocument/2006/relationships/tags" Target="../tags/tag68.xml"/><Relationship Id="rId4" Type="http://schemas.openxmlformats.org/officeDocument/2006/relationships/slideLayout" Target="../slideLayouts/slideLayout3.xml"/><Relationship Id="rId5" Type="http://schemas.openxmlformats.org/officeDocument/2006/relationships/notesSlide" Target="../notesSlides/notesSlide51.xml"/><Relationship Id="rId6" Type="http://schemas.openxmlformats.org/officeDocument/2006/relationships/image" Target="../media/image66.png"/><Relationship Id="rId7" Type="http://schemas.openxmlformats.org/officeDocument/2006/relationships/hyperlink" Target="http://www.berklee.edu/pdf/pdf/studentlife/Music_Salary_Guide.pdf" TargetMode="External"/><Relationship Id="rId1" Type="http://schemas.openxmlformats.org/officeDocument/2006/relationships/tags" Target="../tags/tag66.xml"/><Relationship Id="rId2" Type="http://schemas.openxmlformats.org/officeDocument/2006/relationships/tags" Target="../tags/tag67.xml"/></Relationships>
</file>

<file path=ppt/slides/_rels/slide54.xml.rels><?xml version="1.0" encoding="UTF-8" standalone="yes"?>
<Relationships xmlns="http://schemas.openxmlformats.org/package/2006/relationships"><Relationship Id="rId3" Type="http://schemas.openxmlformats.org/officeDocument/2006/relationships/tags" Target="../tags/tag71.xml"/><Relationship Id="rId4" Type="http://schemas.openxmlformats.org/officeDocument/2006/relationships/slideLayout" Target="../slideLayouts/slideLayout3.xml"/><Relationship Id="rId5" Type="http://schemas.openxmlformats.org/officeDocument/2006/relationships/notesSlide" Target="../notesSlides/notesSlide52.xml"/><Relationship Id="rId6" Type="http://schemas.openxmlformats.org/officeDocument/2006/relationships/image" Target="../media/image67.jpeg"/><Relationship Id="rId7" Type="http://schemas.openxmlformats.org/officeDocument/2006/relationships/image" Target="../media/image68.jpeg"/><Relationship Id="rId1" Type="http://schemas.openxmlformats.org/officeDocument/2006/relationships/tags" Target="../tags/tag69.xml"/><Relationship Id="rId2" Type="http://schemas.openxmlformats.org/officeDocument/2006/relationships/tags" Target="../tags/tag70.xml"/></Relationships>
</file>

<file path=ppt/slides/_rels/slide55.xml.rels><?xml version="1.0" encoding="UTF-8" standalone="yes"?>
<Relationships xmlns="http://schemas.openxmlformats.org/package/2006/relationships"><Relationship Id="rId3" Type="http://schemas.openxmlformats.org/officeDocument/2006/relationships/tags" Target="../tags/tag74.xml"/><Relationship Id="rId4" Type="http://schemas.openxmlformats.org/officeDocument/2006/relationships/slideLayout" Target="../slideLayouts/slideLayout3.xml"/><Relationship Id="rId5" Type="http://schemas.openxmlformats.org/officeDocument/2006/relationships/notesSlide" Target="../notesSlides/notesSlide53.xml"/><Relationship Id="rId1" Type="http://schemas.openxmlformats.org/officeDocument/2006/relationships/tags" Target="../tags/tag72.xml"/><Relationship Id="rId2" Type="http://schemas.openxmlformats.org/officeDocument/2006/relationships/tags" Target="../tags/tag73.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4.xml"/><Relationship Id="rId5" Type="http://schemas.openxmlformats.org/officeDocument/2006/relationships/hyperlink" Target="http://musiced.presonus.com/" TargetMode="External"/><Relationship Id="rId6" Type="http://schemas.openxmlformats.org/officeDocument/2006/relationships/image" Target="../media/image7.jpeg"/><Relationship Id="rId7" Type="http://schemas.openxmlformats.org/officeDocument/2006/relationships/image" Target="../media/image69.png"/><Relationship Id="rId1" Type="http://schemas.openxmlformats.org/officeDocument/2006/relationships/tags" Target="../tags/tag75.xml"/><Relationship Id="rId2" Type="http://schemas.openxmlformats.org/officeDocument/2006/relationships/tags" Target="../tags/tag7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notesSlide" Target="../notesSlides/notesSlide6.xml"/><Relationship Id="rId5" Type="http://schemas.openxmlformats.org/officeDocument/2006/relationships/image" Target="../media/image14.jpeg"/><Relationship Id="rId1" Type="http://schemas.openxmlformats.org/officeDocument/2006/relationships/tags" Target="../tags/tag10.xml"/><Relationship Id="rId2"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7.xml"/><Relationship Id="rId5" Type="http://schemas.openxmlformats.org/officeDocument/2006/relationships/image" Target="../media/image15.jpeg"/><Relationship Id="rId1" Type="http://schemas.openxmlformats.org/officeDocument/2006/relationships/tags" Target="../tags/tag12.xml"/><Relationship Id="rId2"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8.xml"/><Relationship Id="rId1" Type="http://schemas.openxmlformats.org/officeDocument/2006/relationships/tags" Target="../tags/tag14.xml"/><Relationship Id="rId2"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6.jpeg"/><Relationship Id="rId1" Type="http://schemas.openxmlformats.org/officeDocument/2006/relationships/tags" Target="../tags/tag16.x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459479" y="1143000"/>
            <a:ext cx="10683240" cy="2011680"/>
          </a:xfrm>
        </p:spPr>
        <p:txBody>
          <a:bodyPr>
            <a:normAutofit fontScale="90000"/>
          </a:bodyPr>
          <a:lstStyle/>
          <a:p>
            <a:r>
              <a:rPr lang="en-US" sz="6900" i="1" dirty="0">
                <a:solidFill>
                  <a:schemeClr val="tx1"/>
                </a:solidFill>
              </a:rPr>
              <a:t>How to Boost Your Business With Tech Products</a:t>
            </a:r>
          </a:p>
        </p:txBody>
      </p:sp>
      <p:sp>
        <p:nvSpPr>
          <p:cNvPr id="3" name="Subtitle 2"/>
          <p:cNvSpPr>
            <a:spLocks noGrp="1"/>
          </p:cNvSpPr>
          <p:nvPr>
            <p:ph type="subTitle" idx="1"/>
            <p:custDataLst>
              <p:tags r:id="rId3"/>
            </p:custDataLst>
          </p:nvPr>
        </p:nvSpPr>
        <p:spPr>
          <a:xfrm>
            <a:off x="6339840" y="3931920"/>
            <a:ext cx="7636045" cy="1188720"/>
          </a:xfrm>
        </p:spPr>
        <p:txBody>
          <a:bodyPr>
            <a:normAutofit fontScale="70000" lnSpcReduction="20000"/>
          </a:bodyPr>
          <a:lstStyle/>
          <a:p>
            <a:r>
              <a:rPr lang="en-US" sz="3400" b="1" dirty="0"/>
              <a:t>Ryan West, West Music</a:t>
            </a:r>
          </a:p>
          <a:p>
            <a:r>
              <a:rPr lang="en-US" sz="3400" b="1" dirty="0"/>
              <a:t>John Mlynczak, PreSonus Audio</a:t>
            </a:r>
            <a:endParaRPr lang="en-US" sz="3400" dirty="0"/>
          </a:p>
          <a:p>
            <a:r>
              <a:rPr lang="en-US" sz="3400" b="1" dirty="0">
                <a:latin typeface="+mn-lt"/>
              </a:rPr>
              <a:t>July 17, 2014</a:t>
            </a:r>
          </a:p>
        </p:txBody>
      </p:sp>
      <p:pic>
        <p:nvPicPr>
          <p:cNvPr id="4" name="Picture 3" descr="presonus_4_musiced_logo-800x340.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439400" y="6755131"/>
            <a:ext cx="3703318" cy="1585656"/>
          </a:xfrm>
          <a:prstGeom prst="rect">
            <a:avLst/>
          </a:prstGeom>
        </p:spPr>
      </p:pic>
      <p:pic>
        <p:nvPicPr>
          <p:cNvPr id="5" name="Picture 4" descr="West-Music_Logo_Tag.jpg"/>
          <p:cNvPicPr>
            <a:picLocks noChangeAspect="1"/>
          </p:cNvPicPr>
          <p:nvPr/>
        </p:nvPicPr>
        <p:blipFill>
          <a:blip r:embed="rId7" cstate="print">
            <a:clrChange>
              <a:clrFrom>
                <a:srgbClr val="FFFFFF"/>
              </a:clrFrom>
              <a:clrTo>
                <a:srgbClr val="FFFFFF">
                  <a:alpha val="0"/>
                </a:srgbClr>
              </a:clrTo>
            </a:clrChange>
          </a:blip>
          <a:stretch>
            <a:fillRect/>
          </a:stretch>
        </p:blipFill>
        <p:spPr>
          <a:xfrm>
            <a:off x="10158453" y="5372980"/>
            <a:ext cx="3993558" cy="1302139"/>
          </a:xfrm>
          <a:prstGeom prst="rect">
            <a:avLst/>
          </a:prstGeom>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Marketing\IMAGE DRIVE\Photo Shoots\CATA 2013\Van Allen Whiteboard\Van Allen Whiteboard JPEGS\JPEG\Van Allen Whiteboard_049.jpg"/>
          <p:cNvPicPr>
            <a:picLocks noChangeAspect="1" noChangeArrowheads="1"/>
          </p:cNvPicPr>
          <p:nvPr/>
        </p:nvPicPr>
        <p:blipFill>
          <a:blip r:embed="rId4" cstate="print"/>
          <a:srcRect/>
          <a:stretch>
            <a:fillRect/>
          </a:stretch>
        </p:blipFill>
        <p:spPr bwMode="auto">
          <a:xfrm>
            <a:off x="1661555" y="640080"/>
            <a:ext cx="12115406" cy="6035040"/>
          </a:xfrm>
          <a:prstGeom prst="rect">
            <a:avLst/>
          </a:prstGeom>
          <a:noFill/>
        </p:spPr>
      </p:pic>
      <p:sp>
        <p:nvSpPr>
          <p:cNvPr id="8" name="TextBox 7"/>
          <p:cNvSpPr txBox="1"/>
          <p:nvPr/>
        </p:nvSpPr>
        <p:spPr>
          <a:xfrm>
            <a:off x="1584960" y="6949440"/>
            <a:ext cx="12192000" cy="701284"/>
          </a:xfrm>
          <a:prstGeom prst="rect">
            <a:avLst/>
          </a:prstGeom>
          <a:noFill/>
        </p:spPr>
        <p:txBody>
          <a:bodyPr wrap="square" lIns="130622" tIns="65311" rIns="130622" bIns="65311" rtlCol="0">
            <a:spAutoFit/>
          </a:bodyPr>
          <a:lstStyle/>
          <a:p>
            <a:pPr algn="ctr"/>
            <a:r>
              <a:rPr lang="en-US" sz="3700" dirty="0"/>
              <a:t>Advocate for and sell technology solutions to schools</a:t>
            </a:r>
          </a:p>
        </p:txBody>
      </p:sp>
    </p:spTree>
    <p:custDataLst>
      <p:tags r:id="rId1"/>
    </p:custDataLst>
    <p:extLst>
      <p:ext uri="{BB962C8B-B14F-4D97-AF65-F5344CB8AC3E}">
        <p14:creationId xmlns:p14="http://schemas.microsoft.com/office/powerpoint/2010/main" val="2976644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Solutions Mindset</a:t>
            </a:r>
            <a:endParaRPr lang="en-US" dirty="0"/>
          </a:p>
        </p:txBody>
      </p:sp>
      <p:sp>
        <p:nvSpPr>
          <p:cNvPr id="8" name="TextBox 7"/>
          <p:cNvSpPr txBox="1"/>
          <p:nvPr/>
        </p:nvSpPr>
        <p:spPr>
          <a:xfrm>
            <a:off x="1584960" y="6949440"/>
            <a:ext cx="12192000" cy="701284"/>
          </a:xfrm>
          <a:prstGeom prst="rect">
            <a:avLst/>
          </a:prstGeom>
          <a:noFill/>
        </p:spPr>
        <p:txBody>
          <a:bodyPr wrap="square" lIns="130622" tIns="65311" rIns="130622" bIns="65311" rtlCol="0">
            <a:spAutoFit/>
          </a:bodyPr>
          <a:lstStyle/>
          <a:p>
            <a:pPr algn="ctr"/>
            <a:r>
              <a:rPr lang="en-US" sz="3700" dirty="0"/>
              <a:t>Offer Software and Hardware Solutions</a:t>
            </a:r>
          </a:p>
        </p:txBody>
      </p:sp>
      <p:pic>
        <p:nvPicPr>
          <p:cNvPr id="3074" name="Picture 2" descr="http://westmusic.cachefly.net/getDynamicImage.aspx?w=600&amp;h=600&amp;b=00ffffff&amp;path=PreSonus-AudioBox-Studio-Recording-Kit-EDUCATION-PRICING.jpg"/>
          <p:cNvPicPr>
            <a:picLocks noChangeAspect="1" noChangeArrowheads="1"/>
          </p:cNvPicPr>
          <p:nvPr/>
        </p:nvPicPr>
        <p:blipFill>
          <a:blip r:embed="rId4" cstate="print"/>
          <a:srcRect/>
          <a:stretch>
            <a:fillRect/>
          </a:stretch>
        </p:blipFill>
        <p:spPr bwMode="auto">
          <a:xfrm>
            <a:off x="1828800" y="1737360"/>
            <a:ext cx="6339840" cy="4754880"/>
          </a:xfrm>
          <a:prstGeom prst="rect">
            <a:avLst/>
          </a:prstGeom>
          <a:noFill/>
        </p:spPr>
      </p:pic>
      <p:pic>
        <p:nvPicPr>
          <p:cNvPr id="5" name="Picture 4" descr="presonus-at-iba.jpg"/>
          <p:cNvPicPr>
            <a:picLocks noChangeAspect="1"/>
          </p:cNvPicPr>
          <p:nvPr/>
        </p:nvPicPr>
        <p:blipFill>
          <a:blip r:embed="rId5" cstate="print"/>
          <a:stretch>
            <a:fillRect/>
          </a:stretch>
        </p:blipFill>
        <p:spPr>
          <a:xfrm rot="660000">
            <a:off x="8852883" y="1681607"/>
            <a:ext cx="4945901" cy="4777740"/>
          </a:xfrm>
          <a:prstGeom prst="rect">
            <a:avLst/>
          </a:prstGeom>
        </p:spPr>
      </p:pic>
    </p:spTree>
    <p:custDataLst>
      <p:tags r:id="rId1"/>
    </p:custDataLst>
    <p:extLst>
      <p:ext uri="{BB962C8B-B14F-4D97-AF65-F5344CB8AC3E}">
        <p14:creationId xmlns:p14="http://schemas.microsoft.com/office/powerpoint/2010/main" val="2976644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304800"/>
            <a:ext cx="10485120" cy="916728"/>
          </a:xfrm>
          <a:prstGeom prst="rect">
            <a:avLst/>
          </a:prstGeom>
          <a:noFill/>
        </p:spPr>
        <p:txBody>
          <a:bodyPr wrap="square" lIns="130622" tIns="65311" rIns="130622" bIns="65311" rtlCol="0">
            <a:spAutoFit/>
          </a:bodyPr>
          <a:lstStyle/>
          <a:p>
            <a:pPr algn="ctr"/>
            <a:r>
              <a:rPr lang="en-US" sz="5100" b="1" dirty="0"/>
              <a:t>Lets Talk About Teachers…</a:t>
            </a:r>
          </a:p>
        </p:txBody>
      </p:sp>
      <p:pic>
        <p:nvPicPr>
          <p:cNvPr id="6" name="Picture 5" descr="teachers-dirty-loo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3760" y="1524000"/>
            <a:ext cx="8077200" cy="6027830"/>
          </a:xfrm>
          <a:prstGeom prst="rect">
            <a:avLst/>
          </a:prstGeom>
        </p:spPr>
      </p:pic>
    </p:spTree>
    <p:custDataLst>
      <p:tags r:id="rId1"/>
    </p:custDataLst>
    <p:extLst>
      <p:ext uri="{BB962C8B-B14F-4D97-AF65-F5344CB8AC3E}">
        <p14:creationId xmlns:p14="http://schemas.microsoft.com/office/powerpoint/2010/main" val="545432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4560" y="2103120"/>
            <a:ext cx="6705600" cy="578174"/>
          </a:xfrm>
          <a:prstGeom prst="rect">
            <a:avLst/>
          </a:prstGeom>
          <a:noFill/>
        </p:spPr>
        <p:txBody>
          <a:bodyPr wrap="square" lIns="130622" tIns="65311" rIns="130622" bIns="65311" rtlCol="0">
            <a:spAutoFit/>
          </a:bodyPr>
          <a:lstStyle/>
          <a:p>
            <a:pPr marL="408194" indent="-408194">
              <a:buFont typeface="Arial"/>
              <a:buChar char="•"/>
            </a:pPr>
            <a:endParaRPr lang="en-US" sz="2900" b="1" dirty="0"/>
          </a:p>
        </p:txBody>
      </p:sp>
      <p:sp>
        <p:nvSpPr>
          <p:cNvPr id="5" name="TextBox 4"/>
          <p:cNvSpPr txBox="1"/>
          <p:nvPr/>
        </p:nvSpPr>
        <p:spPr>
          <a:xfrm>
            <a:off x="2316480" y="4663440"/>
            <a:ext cx="10972800" cy="1563059"/>
          </a:xfrm>
          <a:prstGeom prst="rect">
            <a:avLst/>
          </a:prstGeom>
          <a:noFill/>
        </p:spPr>
        <p:txBody>
          <a:bodyPr wrap="square" lIns="130622" tIns="65311" rIns="130622" bIns="65311" rtlCol="0">
            <a:spAutoFit/>
          </a:bodyPr>
          <a:lstStyle/>
          <a:p>
            <a:pPr marL="489833" indent="-489833">
              <a:buFont typeface="Arial"/>
              <a:buChar char="•"/>
            </a:pPr>
            <a:r>
              <a:rPr lang="en-US" sz="3100" b="1" dirty="0"/>
              <a:t>99% of teachers have computers in the classroom</a:t>
            </a:r>
          </a:p>
          <a:p>
            <a:pPr marL="489833" indent="-489833">
              <a:buFont typeface="Arial"/>
              <a:buChar char="•"/>
            </a:pPr>
            <a:endParaRPr lang="en-US" sz="3100" b="1" dirty="0"/>
          </a:p>
          <a:p>
            <a:pPr marL="489833" indent="-489833">
              <a:buFont typeface="Arial"/>
              <a:buChar char="•"/>
            </a:pPr>
            <a:r>
              <a:rPr lang="en-US" sz="3100" b="1" dirty="0"/>
              <a:t>95% of these computers have internet access</a:t>
            </a:r>
          </a:p>
        </p:txBody>
      </p:sp>
      <p:pic>
        <p:nvPicPr>
          <p:cNvPr id="6" name="Picture 5" descr="stat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 y="1"/>
            <a:ext cx="7561488" cy="3989005"/>
          </a:xfrm>
          <a:prstGeom prst="rect">
            <a:avLst/>
          </a:prstGeom>
        </p:spPr>
      </p:pic>
      <p:sp>
        <p:nvSpPr>
          <p:cNvPr id="7" name="TextBox 6"/>
          <p:cNvSpPr txBox="1"/>
          <p:nvPr/>
        </p:nvSpPr>
        <p:spPr>
          <a:xfrm>
            <a:off x="9372600" y="6781800"/>
            <a:ext cx="4998720" cy="1316837"/>
          </a:xfrm>
          <a:prstGeom prst="rect">
            <a:avLst/>
          </a:prstGeom>
          <a:noFill/>
        </p:spPr>
        <p:txBody>
          <a:bodyPr wrap="square" lIns="130622" tIns="65311" rIns="130622" bIns="65311" rtlCol="0">
            <a:spAutoFit/>
          </a:bodyPr>
          <a:lstStyle/>
          <a:p>
            <a:r>
              <a:rPr lang="en-US" sz="1700" dirty="0"/>
              <a:t>National Center for Educational Statistics:</a:t>
            </a:r>
          </a:p>
          <a:p>
            <a:r>
              <a:rPr lang="en-US" sz="1700" dirty="0"/>
              <a:t>Teachers’ Use of Educational Technology in </a:t>
            </a:r>
          </a:p>
          <a:p>
            <a:r>
              <a:rPr lang="en-US" sz="1700" dirty="0"/>
              <a:t>U.S. Public Schools:  2009</a:t>
            </a:r>
          </a:p>
          <a:p>
            <a:endParaRPr lang="en-US" dirty="0"/>
          </a:p>
        </p:txBody>
      </p:sp>
    </p:spTree>
    <p:custDataLst>
      <p:tags r:id="rId1"/>
    </p:custDataLst>
    <p:extLst>
      <p:ext uri="{BB962C8B-B14F-4D97-AF65-F5344CB8AC3E}">
        <p14:creationId xmlns:p14="http://schemas.microsoft.com/office/powerpoint/2010/main" val="1947688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4560" y="2103120"/>
            <a:ext cx="6705600" cy="578174"/>
          </a:xfrm>
          <a:prstGeom prst="rect">
            <a:avLst/>
          </a:prstGeom>
          <a:noFill/>
        </p:spPr>
        <p:txBody>
          <a:bodyPr wrap="square" lIns="130622" tIns="65311" rIns="130622" bIns="65311" rtlCol="0">
            <a:spAutoFit/>
          </a:bodyPr>
          <a:lstStyle/>
          <a:p>
            <a:pPr marL="408194" indent="-408194">
              <a:buFont typeface="Arial"/>
              <a:buChar char="•"/>
            </a:pPr>
            <a:endParaRPr lang="en-US" sz="2900" b="1" dirty="0"/>
          </a:p>
        </p:txBody>
      </p:sp>
      <p:sp>
        <p:nvSpPr>
          <p:cNvPr id="5" name="TextBox 4"/>
          <p:cNvSpPr txBox="1"/>
          <p:nvPr/>
        </p:nvSpPr>
        <p:spPr>
          <a:xfrm>
            <a:off x="976645" y="4023360"/>
            <a:ext cx="13655040" cy="3086553"/>
          </a:xfrm>
          <a:prstGeom prst="rect">
            <a:avLst/>
          </a:prstGeom>
          <a:noFill/>
        </p:spPr>
        <p:txBody>
          <a:bodyPr wrap="square" lIns="130622" tIns="65311" rIns="130622" bIns="65311" rtlCol="0">
            <a:spAutoFit/>
          </a:bodyPr>
          <a:lstStyle/>
          <a:p>
            <a:r>
              <a:rPr lang="en-US" dirty="0"/>
              <a:t>Percent of teachers reporting the extent to which various kinds of education and training prepared them to make effective use of educational technology for instruction, by school and teacher characteristics</a:t>
            </a:r>
            <a:r>
              <a:rPr lang="en-US" dirty="0" smtClean="0"/>
              <a:t>:</a:t>
            </a:r>
          </a:p>
          <a:p>
            <a:endParaRPr lang="en-US" dirty="0"/>
          </a:p>
          <a:p>
            <a:r>
              <a:rPr lang="en-US" sz="3100" b="1" dirty="0"/>
              <a:t>-Undergrad 25%		-Professional Development 61%</a:t>
            </a:r>
          </a:p>
          <a:p>
            <a:r>
              <a:rPr lang="en-US" sz="3100" b="1" dirty="0"/>
              <a:t>-Graduate 31%			-Independent Learning 78%</a:t>
            </a:r>
          </a:p>
          <a:p>
            <a:pPr marL="408194" indent="-408194">
              <a:buFont typeface="Arial"/>
              <a:buChar char="•"/>
            </a:pPr>
            <a:endParaRPr lang="en-US" dirty="0"/>
          </a:p>
        </p:txBody>
      </p:sp>
      <p:pic>
        <p:nvPicPr>
          <p:cNvPr id="6" name="Picture 5" descr="stat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 y="1"/>
            <a:ext cx="7561488" cy="3989005"/>
          </a:xfrm>
          <a:prstGeom prst="rect">
            <a:avLst/>
          </a:prstGeom>
        </p:spPr>
      </p:pic>
      <p:sp>
        <p:nvSpPr>
          <p:cNvPr id="7" name="TextBox 6"/>
          <p:cNvSpPr txBox="1"/>
          <p:nvPr/>
        </p:nvSpPr>
        <p:spPr>
          <a:xfrm>
            <a:off x="9631680" y="7121604"/>
            <a:ext cx="4998720" cy="1316837"/>
          </a:xfrm>
          <a:prstGeom prst="rect">
            <a:avLst/>
          </a:prstGeom>
          <a:noFill/>
        </p:spPr>
        <p:txBody>
          <a:bodyPr wrap="square" lIns="130622" tIns="65311" rIns="130622" bIns="65311" rtlCol="0">
            <a:spAutoFit/>
          </a:bodyPr>
          <a:lstStyle/>
          <a:p>
            <a:r>
              <a:rPr lang="en-US" sz="1700" dirty="0"/>
              <a:t>National Center for Educational Statistics:</a:t>
            </a:r>
          </a:p>
          <a:p>
            <a:r>
              <a:rPr lang="en-US" sz="1700" dirty="0"/>
              <a:t>Teachers’ Use of Educational Technology in </a:t>
            </a:r>
          </a:p>
          <a:p>
            <a:r>
              <a:rPr lang="en-US" sz="1700" dirty="0"/>
              <a:t>U.S. Public Schools:  2009</a:t>
            </a:r>
          </a:p>
          <a:p>
            <a:endParaRPr lang="en-US" dirty="0"/>
          </a:p>
        </p:txBody>
      </p:sp>
    </p:spTree>
    <p:custDataLst>
      <p:tags r:id="rId1"/>
    </p:custDataLst>
    <p:extLst>
      <p:ext uri="{BB962C8B-B14F-4D97-AF65-F5344CB8AC3E}">
        <p14:creationId xmlns:p14="http://schemas.microsoft.com/office/powerpoint/2010/main" val="3476996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194560" y="1920242"/>
            <a:ext cx="10728960" cy="1470726"/>
          </a:xfrm>
          <a:prstGeom prst="rect">
            <a:avLst/>
          </a:prstGeom>
          <a:noFill/>
        </p:spPr>
        <p:txBody>
          <a:bodyPr wrap="square" lIns="130622" tIns="65311" rIns="130622" bIns="65311" rtlCol="0">
            <a:spAutoFit/>
          </a:bodyPr>
          <a:lstStyle/>
          <a:p>
            <a:endParaRPr lang="en-US" sz="2900" b="1" dirty="0">
              <a:solidFill>
                <a:prstClr val="black"/>
              </a:solidFill>
              <a:latin typeface="Calibri"/>
            </a:endParaRPr>
          </a:p>
          <a:p>
            <a:pPr marL="408194" indent="-408194">
              <a:buFont typeface="Arial"/>
              <a:buChar char="•"/>
            </a:pPr>
            <a:endParaRPr lang="en-US" sz="2900" b="1" dirty="0">
              <a:solidFill>
                <a:prstClr val="black"/>
              </a:solidFill>
              <a:latin typeface="Calibri"/>
            </a:endParaRPr>
          </a:p>
          <a:p>
            <a:pPr marL="408194" indent="-408194">
              <a:buFont typeface="Arial"/>
              <a:buChar char="•"/>
            </a:pPr>
            <a:endParaRPr lang="en-US" sz="2900" b="1" dirty="0">
              <a:solidFill>
                <a:prstClr val="black"/>
              </a:solidFill>
              <a:latin typeface="Calibri"/>
            </a:endParaRPr>
          </a:p>
        </p:txBody>
      </p:sp>
      <p:pic>
        <p:nvPicPr>
          <p:cNvPr id="2" name="Picture 1" descr="wm-Boring Orego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5" y="0"/>
            <a:ext cx="14630400" cy="8229600"/>
          </a:xfrm>
          <a:prstGeom prst="rect">
            <a:avLst/>
          </a:prstGeom>
        </p:spPr>
      </p:pic>
    </p:spTree>
    <p:custDataLst>
      <p:tags r:id="rId1"/>
    </p:custDataLst>
    <p:extLst>
      <p:ext uri="{BB962C8B-B14F-4D97-AF65-F5344CB8AC3E}">
        <p14:creationId xmlns:p14="http://schemas.microsoft.com/office/powerpoint/2010/main" val="2496788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194560" y="2103120"/>
            <a:ext cx="6705600" cy="578174"/>
          </a:xfrm>
          <a:prstGeom prst="rect">
            <a:avLst/>
          </a:prstGeom>
          <a:noFill/>
        </p:spPr>
        <p:txBody>
          <a:bodyPr wrap="square" lIns="130622" tIns="65311" rIns="130622" bIns="65311" rtlCol="0">
            <a:spAutoFit/>
          </a:bodyPr>
          <a:lstStyle/>
          <a:p>
            <a:pPr marL="408194" indent="-408194">
              <a:buFont typeface="Arial"/>
              <a:buChar char="•"/>
            </a:pPr>
            <a:endParaRPr lang="en-US" sz="2900" b="1" dirty="0"/>
          </a:p>
        </p:txBody>
      </p:sp>
      <p:pic>
        <p:nvPicPr>
          <p:cNvPr id="6" name="Picture 5" descr="Screen Shot 2014-03-31 at 8.29.02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304800"/>
            <a:ext cx="11287760" cy="7543800"/>
          </a:xfrm>
          <a:prstGeom prst="rect">
            <a:avLst/>
          </a:prstGeom>
        </p:spPr>
      </p:pic>
    </p:spTree>
    <p:custDataLst>
      <p:tags r:id="rId1"/>
    </p:custDataLst>
    <p:extLst>
      <p:ext uri="{BB962C8B-B14F-4D97-AF65-F5344CB8AC3E}">
        <p14:creationId xmlns:p14="http://schemas.microsoft.com/office/powerpoint/2010/main" val="89483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194560" y="2103120"/>
            <a:ext cx="6705600" cy="578174"/>
          </a:xfrm>
          <a:prstGeom prst="rect">
            <a:avLst/>
          </a:prstGeom>
          <a:noFill/>
        </p:spPr>
        <p:txBody>
          <a:bodyPr wrap="square" lIns="130622" tIns="65311" rIns="130622" bIns="65311" rtlCol="0">
            <a:spAutoFit/>
          </a:bodyPr>
          <a:lstStyle/>
          <a:p>
            <a:pPr marL="408194" indent="-408194">
              <a:buFont typeface="Arial"/>
              <a:buChar char="•"/>
            </a:pPr>
            <a:endParaRPr lang="en-US" sz="2900" b="1" dirty="0"/>
          </a:p>
        </p:txBody>
      </p:sp>
      <p:pic>
        <p:nvPicPr>
          <p:cNvPr id="2" name="Picture 1" descr="Screen Shot 2014-03-31 at 8.29.21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14630400" cy="7924800"/>
          </a:xfrm>
          <a:prstGeom prst="rect">
            <a:avLst/>
          </a:prstGeom>
        </p:spPr>
      </p:pic>
      <p:pic>
        <p:nvPicPr>
          <p:cNvPr id="5" name="Picture 4" descr="Screen Shot 2014-03-31 at 8.29.21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 y="335280"/>
            <a:ext cx="14630400" cy="7924800"/>
          </a:xfrm>
          <a:prstGeom prst="rect">
            <a:avLst/>
          </a:prstGeom>
        </p:spPr>
      </p:pic>
    </p:spTree>
    <p:custDataLst>
      <p:tags r:id="rId1"/>
    </p:custDataLst>
    <p:extLst>
      <p:ext uri="{BB962C8B-B14F-4D97-AF65-F5344CB8AC3E}">
        <p14:creationId xmlns:p14="http://schemas.microsoft.com/office/powerpoint/2010/main" val="3436995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194560" y="2103120"/>
            <a:ext cx="6705600" cy="578174"/>
          </a:xfrm>
          <a:prstGeom prst="rect">
            <a:avLst/>
          </a:prstGeom>
          <a:noFill/>
        </p:spPr>
        <p:txBody>
          <a:bodyPr wrap="square" lIns="130622" tIns="65311" rIns="130622" bIns="65311" rtlCol="0">
            <a:spAutoFit/>
          </a:bodyPr>
          <a:lstStyle/>
          <a:p>
            <a:pPr marL="408194" indent="-408194">
              <a:buFont typeface="Arial"/>
              <a:buChar char="•"/>
            </a:pPr>
            <a:endParaRPr lang="en-US" sz="2900" b="1" dirty="0"/>
          </a:p>
        </p:txBody>
      </p:sp>
      <p:pic>
        <p:nvPicPr>
          <p:cNvPr id="4" name="Picture 3" descr="Screen Shot 2014-03-31 at 8.29.52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 y="-6659"/>
            <a:ext cx="13126720" cy="8229600"/>
          </a:xfrm>
          <a:prstGeom prst="rect">
            <a:avLst/>
          </a:prstGeom>
        </p:spPr>
      </p:pic>
    </p:spTree>
    <p:custDataLst>
      <p:tags r:id="rId1"/>
    </p:custDataLst>
    <p:extLst>
      <p:ext uri="{BB962C8B-B14F-4D97-AF65-F5344CB8AC3E}">
        <p14:creationId xmlns:p14="http://schemas.microsoft.com/office/powerpoint/2010/main" val="2643796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194560" y="2103120"/>
            <a:ext cx="6705600" cy="578174"/>
          </a:xfrm>
          <a:prstGeom prst="rect">
            <a:avLst/>
          </a:prstGeom>
          <a:noFill/>
        </p:spPr>
        <p:txBody>
          <a:bodyPr wrap="square" lIns="130622" tIns="65311" rIns="130622" bIns="65311" rtlCol="0">
            <a:spAutoFit/>
          </a:bodyPr>
          <a:lstStyle/>
          <a:p>
            <a:pPr marL="408194" indent="-408194">
              <a:buFont typeface="Arial"/>
              <a:buChar char="•"/>
            </a:pPr>
            <a:endParaRPr lang="en-US" sz="2900" b="1" dirty="0"/>
          </a:p>
        </p:txBody>
      </p:sp>
      <p:pic>
        <p:nvPicPr>
          <p:cNvPr id="2" name="Picture 1" descr="Screen Shot 2014-03-31 at 8.30.11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1066800"/>
            <a:ext cx="11277600" cy="5836920"/>
          </a:xfrm>
          <a:prstGeom prst="rect">
            <a:avLst/>
          </a:prstGeom>
        </p:spPr>
      </p:pic>
    </p:spTree>
    <p:custDataLst>
      <p:tags r:id="rId1"/>
    </p:custDataLst>
    <p:extLst>
      <p:ext uri="{BB962C8B-B14F-4D97-AF65-F5344CB8AC3E}">
        <p14:creationId xmlns:p14="http://schemas.microsoft.com/office/powerpoint/2010/main" val="3401708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341120" y="367402"/>
            <a:ext cx="12923520" cy="1371600"/>
          </a:xfrm>
        </p:spPr>
        <p:txBody>
          <a:bodyPr>
            <a:normAutofit/>
          </a:bodyPr>
          <a:lstStyle/>
          <a:p>
            <a:r>
              <a:rPr lang="en-US" sz="6900" b="1" dirty="0"/>
              <a:t>Background</a:t>
            </a:r>
          </a:p>
        </p:txBody>
      </p:sp>
      <p:sp>
        <p:nvSpPr>
          <p:cNvPr id="3" name="TextBox 2"/>
          <p:cNvSpPr txBox="1"/>
          <p:nvPr/>
        </p:nvSpPr>
        <p:spPr>
          <a:xfrm>
            <a:off x="1219200" y="1601558"/>
            <a:ext cx="6705600" cy="3255830"/>
          </a:xfrm>
          <a:prstGeom prst="rect">
            <a:avLst/>
          </a:prstGeom>
          <a:noFill/>
        </p:spPr>
        <p:txBody>
          <a:bodyPr wrap="square" lIns="130622" tIns="65311" rIns="130622" bIns="65311" rtlCol="0">
            <a:spAutoFit/>
          </a:bodyPr>
          <a:lstStyle/>
          <a:p>
            <a:r>
              <a:rPr lang="en-US" sz="2900" b="1" dirty="0"/>
              <a:t>John Mlynczak, M.M., M.Ed. </a:t>
            </a:r>
          </a:p>
          <a:p>
            <a:pPr marL="408194" indent="-408194">
              <a:buFont typeface="Arial"/>
              <a:buChar char="•"/>
            </a:pPr>
            <a:r>
              <a:rPr lang="en-US" sz="2900" b="1" dirty="0"/>
              <a:t>Music Education</a:t>
            </a:r>
          </a:p>
          <a:p>
            <a:pPr marL="408194" indent="-408194">
              <a:buFont typeface="Arial"/>
              <a:buChar char="•"/>
            </a:pPr>
            <a:r>
              <a:rPr lang="en-US" sz="2900" b="1" dirty="0"/>
              <a:t>Technology </a:t>
            </a:r>
          </a:p>
          <a:p>
            <a:pPr marL="408194" indent="-408194">
              <a:buFont typeface="Arial"/>
              <a:buChar char="•"/>
            </a:pPr>
            <a:r>
              <a:rPr lang="en-US" sz="2900" b="1" dirty="0"/>
              <a:t>Administration</a:t>
            </a:r>
          </a:p>
          <a:p>
            <a:pPr marL="408194" indent="-408194">
              <a:buFont typeface="Arial"/>
              <a:buChar char="•"/>
            </a:pPr>
            <a:r>
              <a:rPr lang="en-US" sz="2900" b="1" dirty="0"/>
              <a:t>Assessment and Standards</a:t>
            </a:r>
          </a:p>
          <a:p>
            <a:pPr marL="408194" indent="-408194">
              <a:buFont typeface="Arial"/>
              <a:buChar char="•"/>
            </a:pPr>
            <a:r>
              <a:rPr lang="en-US" sz="2900" b="1" dirty="0"/>
              <a:t>Music Industry </a:t>
            </a:r>
          </a:p>
          <a:p>
            <a:pPr marL="408194" indent="-408194">
              <a:buFont typeface="Arial"/>
              <a:buChar char="•"/>
            </a:pPr>
            <a:endParaRPr lang="en-US" sz="2900" b="1" dirty="0"/>
          </a:p>
        </p:txBody>
      </p:sp>
      <p:pic>
        <p:nvPicPr>
          <p:cNvPr id="6" name="Picture 5" descr="EDU 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1725293"/>
            <a:ext cx="6315632" cy="4267199"/>
          </a:xfrm>
          <a:prstGeom prst="rect">
            <a:avLst/>
          </a:prstGeom>
        </p:spPr>
      </p:pic>
      <p:sp>
        <p:nvSpPr>
          <p:cNvPr id="5" name="TextBox 4"/>
          <p:cNvSpPr txBox="1"/>
          <p:nvPr/>
        </p:nvSpPr>
        <p:spPr>
          <a:xfrm>
            <a:off x="1224776" y="4572000"/>
            <a:ext cx="7437120" cy="1870835"/>
          </a:xfrm>
          <a:prstGeom prst="rect">
            <a:avLst/>
          </a:prstGeom>
          <a:noFill/>
        </p:spPr>
        <p:txBody>
          <a:bodyPr wrap="square" lIns="130622" tIns="65311" rIns="130622" bIns="65311" rtlCol="0">
            <a:spAutoFit/>
          </a:bodyPr>
          <a:lstStyle/>
          <a:p>
            <a:r>
              <a:rPr lang="en-US" sz="2900" b="1" dirty="0"/>
              <a:t>Ryan West, MFA</a:t>
            </a:r>
          </a:p>
          <a:p>
            <a:pPr>
              <a:buFont typeface="Arial" pitchFamily="34" charset="0"/>
              <a:buChar char="•"/>
            </a:pPr>
            <a:r>
              <a:rPr lang="en-US" sz="2900" b="1" dirty="0"/>
              <a:t>   Senior Vice President</a:t>
            </a:r>
            <a:br>
              <a:rPr lang="en-US" sz="2900" b="1" dirty="0"/>
            </a:br>
            <a:r>
              <a:rPr lang="en-US" sz="2900" b="1" dirty="0"/>
              <a:t>         @ West Music</a:t>
            </a:r>
          </a:p>
          <a:p>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194560" y="2103120"/>
            <a:ext cx="6705600" cy="578174"/>
          </a:xfrm>
          <a:prstGeom prst="rect">
            <a:avLst/>
          </a:prstGeom>
          <a:noFill/>
        </p:spPr>
        <p:txBody>
          <a:bodyPr wrap="square" lIns="130622" tIns="65311" rIns="130622" bIns="65311" rtlCol="0">
            <a:spAutoFit/>
          </a:bodyPr>
          <a:lstStyle/>
          <a:p>
            <a:pPr marL="408194" indent="-408194">
              <a:buFont typeface="Arial"/>
              <a:buChar char="•"/>
            </a:pPr>
            <a:endParaRPr lang="en-US" sz="2900" b="1" dirty="0"/>
          </a:p>
        </p:txBody>
      </p:sp>
      <p:pic>
        <p:nvPicPr>
          <p:cNvPr id="2" name="Picture 1" descr="Screen Shot 2014-03-31 at 8.31.04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533400"/>
            <a:ext cx="11125200" cy="6934200"/>
          </a:xfrm>
          <a:prstGeom prst="rect">
            <a:avLst/>
          </a:prstGeom>
        </p:spPr>
      </p:pic>
    </p:spTree>
    <p:custDataLst>
      <p:tags r:id="rId1"/>
    </p:custDataLst>
    <p:extLst>
      <p:ext uri="{BB962C8B-B14F-4D97-AF65-F5344CB8AC3E}">
        <p14:creationId xmlns:p14="http://schemas.microsoft.com/office/powerpoint/2010/main" val="4119121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87840" y="457200"/>
            <a:ext cx="4998720" cy="2747998"/>
          </a:xfrm>
          <a:prstGeom prst="rect">
            <a:avLst/>
          </a:prstGeom>
          <a:noFill/>
        </p:spPr>
        <p:txBody>
          <a:bodyPr wrap="square" lIns="130622" tIns="65311" rIns="130622" bIns="65311" rtlCol="0">
            <a:spAutoFit/>
          </a:bodyPr>
          <a:lstStyle/>
          <a:p>
            <a:pPr marL="489833" indent="-489833">
              <a:buFont typeface="Arial"/>
              <a:buChar char="•"/>
            </a:pPr>
            <a:r>
              <a:rPr lang="en-US" sz="3400" b="1" dirty="0"/>
              <a:t>11 out of 13 of the 2014 NAMM  “Best Tools for Schools” were technology        products. </a:t>
            </a:r>
          </a:p>
        </p:txBody>
      </p:sp>
      <p:pic>
        <p:nvPicPr>
          <p:cNvPr id="5" name="Picture 4" descr="BestToolsforSchoolsLogo201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04800"/>
            <a:ext cx="6934200" cy="4800600"/>
          </a:xfrm>
          <a:prstGeom prst="rect">
            <a:avLst/>
          </a:prstGeom>
        </p:spPr>
      </p:pic>
    </p:spTree>
    <p:custDataLst>
      <p:tags r:id="rId1"/>
    </p:custDataLst>
    <p:extLst>
      <p:ext uri="{BB962C8B-B14F-4D97-AF65-F5344CB8AC3E}">
        <p14:creationId xmlns:p14="http://schemas.microsoft.com/office/powerpoint/2010/main" val="459407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341120" y="367402"/>
            <a:ext cx="12923520" cy="1371600"/>
          </a:xfrm>
        </p:spPr>
        <p:txBody>
          <a:bodyPr>
            <a:normAutofit/>
          </a:bodyPr>
          <a:lstStyle/>
          <a:p>
            <a:r>
              <a:rPr lang="en-US" sz="6900" b="1" dirty="0"/>
              <a:t>Fears </a:t>
            </a:r>
            <a:r>
              <a:rPr lang="en-US" sz="6900" b="1" dirty="0" smtClean="0"/>
              <a:t>From </a:t>
            </a:r>
            <a:r>
              <a:rPr lang="en-US" sz="6900" b="1" dirty="0"/>
              <a:t>Educators?</a:t>
            </a:r>
          </a:p>
        </p:txBody>
      </p:sp>
      <p:sp>
        <p:nvSpPr>
          <p:cNvPr id="3" name="TextBox 2"/>
          <p:cNvSpPr txBox="1"/>
          <p:nvPr/>
        </p:nvSpPr>
        <p:spPr>
          <a:xfrm>
            <a:off x="1706880" y="1920241"/>
            <a:ext cx="11338560" cy="2511457"/>
          </a:xfrm>
          <a:prstGeom prst="rect">
            <a:avLst/>
          </a:prstGeom>
          <a:noFill/>
        </p:spPr>
        <p:txBody>
          <a:bodyPr wrap="square" lIns="130622" tIns="65311" rIns="130622" bIns="65311" rtlCol="0">
            <a:spAutoFit/>
          </a:bodyPr>
          <a:lstStyle/>
          <a:p>
            <a:pPr marL="408194" indent="-408194">
              <a:buFont typeface="Arial"/>
              <a:buChar char="•"/>
            </a:pPr>
            <a:r>
              <a:rPr lang="en-US" sz="3100" dirty="0"/>
              <a:t>Do not understand tech or know where to find information </a:t>
            </a:r>
          </a:p>
          <a:p>
            <a:pPr marL="408194" indent="-408194">
              <a:buFont typeface="Arial"/>
              <a:buChar char="•"/>
            </a:pPr>
            <a:r>
              <a:rPr lang="en-US" sz="3100" dirty="0"/>
              <a:t>Do not have time to learn it</a:t>
            </a:r>
          </a:p>
          <a:p>
            <a:pPr marL="408194" indent="-408194">
              <a:buFont typeface="Arial"/>
              <a:buChar char="•"/>
            </a:pPr>
            <a:r>
              <a:rPr lang="en-US" sz="3100" dirty="0"/>
              <a:t>Schools invest in tech but lack sufficient follow up with professional development</a:t>
            </a:r>
          </a:p>
          <a:p>
            <a:pPr marL="408194" indent="-408194">
              <a:buFont typeface="Arial"/>
              <a:buChar char="•"/>
            </a:pPr>
            <a:endParaRPr lang="en-US" sz="2900" dirty="0"/>
          </a:p>
        </p:txBody>
      </p:sp>
      <p:pic>
        <p:nvPicPr>
          <p:cNvPr id="5" name="Picture 4" descr="Fear 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6307" y="4431698"/>
            <a:ext cx="5334001" cy="2662151"/>
          </a:xfrm>
          <a:prstGeom prst="rect">
            <a:avLst/>
          </a:prstGeom>
        </p:spPr>
      </p:pic>
    </p:spTree>
    <p:custDataLst>
      <p:tags r:id="rId1"/>
    </p:custDataLst>
    <p:extLst>
      <p:ext uri="{BB962C8B-B14F-4D97-AF65-F5344CB8AC3E}">
        <p14:creationId xmlns:p14="http://schemas.microsoft.com/office/powerpoint/2010/main" val="302540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341120" y="367402"/>
            <a:ext cx="12923520" cy="1371600"/>
          </a:xfrm>
        </p:spPr>
        <p:txBody>
          <a:bodyPr>
            <a:normAutofit/>
          </a:bodyPr>
          <a:lstStyle/>
          <a:p>
            <a:r>
              <a:rPr lang="en-US" sz="6900" b="1" dirty="0"/>
              <a:t>Fears </a:t>
            </a:r>
            <a:r>
              <a:rPr lang="en-US" sz="6900" b="1" dirty="0" smtClean="0"/>
              <a:t>From </a:t>
            </a:r>
            <a:r>
              <a:rPr lang="en-US" sz="6900" b="1" dirty="0"/>
              <a:t>Mlynczak?</a:t>
            </a:r>
          </a:p>
        </p:txBody>
      </p:sp>
      <p:sp>
        <p:nvSpPr>
          <p:cNvPr id="3" name="TextBox 2"/>
          <p:cNvSpPr txBox="1"/>
          <p:nvPr/>
        </p:nvSpPr>
        <p:spPr>
          <a:xfrm>
            <a:off x="1706880" y="1920240"/>
            <a:ext cx="9753600" cy="5487210"/>
          </a:xfrm>
          <a:prstGeom prst="rect">
            <a:avLst/>
          </a:prstGeom>
          <a:noFill/>
        </p:spPr>
        <p:txBody>
          <a:bodyPr wrap="square" lIns="130622" tIns="65311" rIns="130622" bIns="65311" rtlCol="0">
            <a:spAutoFit/>
          </a:bodyPr>
          <a:lstStyle/>
          <a:p>
            <a:pPr marL="408194" indent="-408194">
              <a:buFont typeface="Arial"/>
              <a:buChar char="•"/>
            </a:pPr>
            <a:r>
              <a:rPr lang="en-US" sz="2900" dirty="0"/>
              <a:t>There is a lack of direction on who is driving tech sessions and knowledge, and there is a great divide between understanding tech and understanding education. </a:t>
            </a:r>
          </a:p>
          <a:p>
            <a:pPr marL="408194" indent="-408194">
              <a:buFont typeface="Arial"/>
              <a:buChar char="•"/>
            </a:pPr>
            <a:r>
              <a:rPr lang="en-US" sz="2900" dirty="0"/>
              <a:t>Some are pushing the easy sale, without regard to what is best for the future of education.</a:t>
            </a:r>
          </a:p>
          <a:p>
            <a:pPr marL="408194" indent="-408194">
              <a:buFont typeface="Arial"/>
              <a:buChar char="•"/>
            </a:pPr>
            <a:r>
              <a:rPr lang="en-US" sz="2900" dirty="0"/>
              <a:t>Most educators fear the investment in tech </a:t>
            </a:r>
          </a:p>
          <a:p>
            <a:r>
              <a:rPr lang="en-US" sz="2900" dirty="0"/>
              <a:t>     so teacher-led tech sessions focus too </a:t>
            </a:r>
          </a:p>
          <a:p>
            <a:r>
              <a:rPr lang="en-US" sz="2900" dirty="0"/>
              <a:t>     much on FREE, without regard to what</a:t>
            </a:r>
          </a:p>
          <a:p>
            <a:r>
              <a:rPr lang="en-US" sz="2900" dirty="0"/>
              <a:t>     is best for the future of education.</a:t>
            </a:r>
          </a:p>
          <a:p>
            <a:endParaRPr lang="en-US" sz="2900" dirty="0"/>
          </a:p>
          <a:p>
            <a:pPr marL="408194" indent="-408194">
              <a:buFont typeface="Arial"/>
              <a:buChar char="•"/>
            </a:pPr>
            <a:endParaRPr lang="en-US" sz="2900" dirty="0"/>
          </a:p>
          <a:p>
            <a:endParaRPr lang="en-US" sz="2900" dirty="0"/>
          </a:p>
        </p:txBody>
      </p:sp>
      <p:pic>
        <p:nvPicPr>
          <p:cNvPr id="7" name="Picture 6" descr="Screen Shot 2014-04-04 at 9.27.49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1682" y="4564030"/>
            <a:ext cx="4986765" cy="3665570"/>
          </a:xfrm>
          <a:prstGeom prst="rect">
            <a:avLst/>
          </a:prstGeom>
        </p:spPr>
      </p:pic>
    </p:spTree>
    <p:custDataLst>
      <p:tags r:id="rId1"/>
    </p:custDataLst>
    <p:extLst>
      <p:ext uri="{BB962C8B-B14F-4D97-AF65-F5344CB8AC3E}">
        <p14:creationId xmlns:p14="http://schemas.microsoft.com/office/powerpoint/2010/main" val="1270808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97280" y="274320"/>
            <a:ext cx="12679680" cy="1371600"/>
          </a:xfrm>
        </p:spPr>
        <p:txBody>
          <a:bodyPr>
            <a:noAutofit/>
          </a:bodyPr>
          <a:lstStyle/>
          <a:p>
            <a:r>
              <a:rPr lang="en-US" sz="11400" b="1" dirty="0"/>
              <a:t/>
            </a:r>
            <a:br>
              <a:rPr lang="en-US" sz="11400" b="1" dirty="0"/>
            </a:br>
            <a:r>
              <a:rPr lang="en-US" sz="11400" b="1" dirty="0"/>
              <a:t>FREE </a:t>
            </a:r>
            <a:br>
              <a:rPr lang="en-US" sz="11400" b="1" dirty="0"/>
            </a:br>
            <a:r>
              <a:rPr lang="en-US" sz="11400" b="1" dirty="0"/>
              <a:t>Is Limited</a:t>
            </a:r>
            <a:endParaRPr lang="en-US" sz="11400" dirty="0"/>
          </a:p>
        </p:txBody>
      </p:sp>
      <p:sp>
        <p:nvSpPr>
          <p:cNvPr id="3" name="TextBox 2"/>
          <p:cNvSpPr txBox="1"/>
          <p:nvPr/>
        </p:nvSpPr>
        <p:spPr>
          <a:xfrm>
            <a:off x="1706880" y="3291840"/>
            <a:ext cx="8778240" cy="4302270"/>
          </a:xfrm>
          <a:prstGeom prst="rect">
            <a:avLst/>
          </a:prstGeom>
          <a:noFill/>
        </p:spPr>
        <p:txBody>
          <a:bodyPr wrap="square" lIns="130622" tIns="65311" rIns="130622" bIns="65311" rtlCol="0">
            <a:spAutoFit/>
          </a:bodyPr>
          <a:lstStyle/>
          <a:p>
            <a:r>
              <a:rPr lang="en-US" sz="3400" b="1" dirty="0"/>
              <a:t>Free vs. Student Learning</a:t>
            </a:r>
          </a:p>
          <a:p>
            <a:endParaRPr lang="en-US" sz="3400" b="1" dirty="0"/>
          </a:p>
          <a:p>
            <a:pPr marL="489833" indent="-489833">
              <a:buFont typeface="Arial"/>
              <a:buChar char="•"/>
            </a:pPr>
            <a:r>
              <a:rPr lang="en-US" sz="2900" dirty="0"/>
              <a:t>How does this resource allow educators to teach music?</a:t>
            </a:r>
          </a:p>
          <a:p>
            <a:pPr marL="489833" indent="-489833">
              <a:buFont typeface="Arial"/>
              <a:buChar char="•"/>
            </a:pPr>
            <a:r>
              <a:rPr lang="en-US" sz="2900" dirty="0"/>
              <a:t>How does this resource prepare students for real world experiences?</a:t>
            </a:r>
          </a:p>
          <a:p>
            <a:pPr marL="489833" indent="-489833">
              <a:buFont typeface="Arial"/>
              <a:buChar char="•"/>
            </a:pPr>
            <a:r>
              <a:rPr lang="en-US" sz="2900" dirty="0"/>
              <a:t>Is it developmentally appropriate? </a:t>
            </a:r>
          </a:p>
          <a:p>
            <a:pPr marL="489833" indent="-489833">
              <a:buFont typeface="Arial"/>
              <a:buChar char="•"/>
            </a:pPr>
            <a:r>
              <a:rPr lang="en-US" sz="2900" dirty="0"/>
              <a:t>Hardware is not free, but many come with bundled software options.</a:t>
            </a: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15200" y="173923"/>
            <a:ext cx="7275971" cy="6592638"/>
          </a:xfrm>
          <a:prstGeom prst="rect">
            <a:avLst/>
          </a:prstGeom>
        </p:spPr>
      </p:pic>
    </p:spTree>
    <p:custDataLst>
      <p:tags r:id="rId1"/>
    </p:custDataLst>
    <p:extLst>
      <p:ext uri="{BB962C8B-B14F-4D97-AF65-F5344CB8AC3E}">
        <p14:creationId xmlns:p14="http://schemas.microsoft.com/office/powerpoint/2010/main" val="3927155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84960" y="1188720"/>
            <a:ext cx="9631680" cy="4663440"/>
          </a:xfrm>
        </p:spPr>
        <p:txBody>
          <a:bodyPr>
            <a:noAutofit/>
          </a:bodyPr>
          <a:lstStyle/>
          <a:p>
            <a:r>
              <a:rPr lang="en-US" sz="5700" b="1" dirty="0"/>
              <a:t>What if the instrumental sessions looked like the technology sessions?  </a:t>
            </a: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15200" y="173923"/>
            <a:ext cx="7275971" cy="6592638"/>
          </a:xfrm>
          <a:prstGeom prst="rect">
            <a:avLst/>
          </a:prstGeom>
        </p:spPr>
      </p:pic>
    </p:spTree>
    <p:custDataLst>
      <p:tags r:id="rId1"/>
    </p:custDataLst>
    <p:extLst>
      <p:ext uri="{BB962C8B-B14F-4D97-AF65-F5344CB8AC3E}">
        <p14:creationId xmlns:p14="http://schemas.microsoft.com/office/powerpoint/2010/main" val="4157358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2640" y="1920240"/>
            <a:ext cx="10728960" cy="1024450"/>
          </a:xfrm>
          <a:prstGeom prst="rect">
            <a:avLst/>
          </a:prstGeom>
          <a:noFill/>
        </p:spPr>
        <p:txBody>
          <a:bodyPr wrap="square" lIns="130622" tIns="65311" rIns="130622" bIns="65311" rtlCol="0">
            <a:spAutoFit/>
          </a:bodyPr>
          <a:lstStyle/>
          <a:p>
            <a:endParaRPr lang="en-US" sz="2900" b="1" dirty="0"/>
          </a:p>
          <a:p>
            <a:pPr marL="408194" indent="-408194">
              <a:buFont typeface="Arial"/>
              <a:buChar char="•"/>
            </a:pPr>
            <a:endParaRPr lang="en-US" sz="2900" b="1" dirty="0"/>
          </a:p>
        </p:txBody>
      </p:sp>
      <p:pic>
        <p:nvPicPr>
          <p:cNvPr id="2" name="Picture 1" descr="Screen Shot 2014-02-11 at 8.16.09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2394365"/>
            <a:ext cx="12201281" cy="4975704"/>
          </a:xfrm>
          <a:prstGeom prst="rect">
            <a:avLst/>
          </a:prstGeom>
        </p:spPr>
      </p:pic>
      <p:sp>
        <p:nvSpPr>
          <p:cNvPr id="4" name="TextBox 3"/>
          <p:cNvSpPr txBox="1"/>
          <p:nvPr/>
        </p:nvSpPr>
        <p:spPr>
          <a:xfrm>
            <a:off x="0" y="274321"/>
            <a:ext cx="14630400" cy="1886224"/>
          </a:xfrm>
          <a:prstGeom prst="rect">
            <a:avLst/>
          </a:prstGeom>
          <a:noFill/>
        </p:spPr>
        <p:txBody>
          <a:bodyPr wrap="square" lIns="130622" tIns="65311" rIns="130622" bIns="65311" rtlCol="0">
            <a:spAutoFit/>
          </a:bodyPr>
          <a:lstStyle/>
          <a:p>
            <a:pPr algn="ctr"/>
            <a:r>
              <a:rPr lang="en-US" sz="5700" b="1" dirty="0"/>
              <a:t>Superior Festival Ratings </a:t>
            </a:r>
          </a:p>
          <a:p>
            <a:pPr algn="ctr"/>
            <a:r>
              <a:rPr lang="en-US" sz="5700" b="1" dirty="0"/>
              <a:t>for Less Than $100 Per Seat!</a:t>
            </a:r>
          </a:p>
        </p:txBody>
      </p:sp>
    </p:spTree>
    <p:custDataLst>
      <p:tags r:id="rId1"/>
    </p:custDataLst>
    <p:extLst>
      <p:ext uri="{BB962C8B-B14F-4D97-AF65-F5344CB8AC3E}">
        <p14:creationId xmlns:p14="http://schemas.microsoft.com/office/powerpoint/2010/main" val="2642644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97280" y="274320"/>
            <a:ext cx="12679680" cy="1371600"/>
          </a:xfrm>
        </p:spPr>
        <p:txBody>
          <a:bodyPr>
            <a:noAutofit/>
          </a:bodyPr>
          <a:lstStyle/>
          <a:p>
            <a:r>
              <a:rPr lang="en-US" sz="11400" b="1" dirty="0"/>
              <a:t/>
            </a:r>
            <a:br>
              <a:rPr lang="en-US" sz="11400" b="1" dirty="0"/>
            </a:br>
            <a:endParaRPr lang="en-US" sz="11400" dirty="0"/>
          </a:p>
        </p:txBody>
      </p:sp>
      <p:sp>
        <p:nvSpPr>
          <p:cNvPr id="3" name="TextBox 2"/>
          <p:cNvSpPr txBox="1"/>
          <p:nvPr/>
        </p:nvSpPr>
        <p:spPr>
          <a:xfrm>
            <a:off x="1905000" y="152400"/>
            <a:ext cx="9555480" cy="8672697"/>
          </a:xfrm>
          <a:prstGeom prst="rect">
            <a:avLst/>
          </a:prstGeom>
          <a:noFill/>
        </p:spPr>
        <p:txBody>
          <a:bodyPr wrap="square" lIns="130622" tIns="65311" rIns="130622" bIns="65311" rtlCol="0">
            <a:spAutoFit/>
          </a:bodyPr>
          <a:lstStyle/>
          <a:p>
            <a:r>
              <a:rPr lang="en-US" sz="5700" b="1" dirty="0"/>
              <a:t>Making the Case for Resources</a:t>
            </a:r>
            <a:endParaRPr lang="en-US" sz="2900" b="1" dirty="0"/>
          </a:p>
          <a:p>
            <a:r>
              <a:rPr lang="en-US" sz="3400" b="1" dirty="0">
                <a:hlinkClick r:id="rId5"/>
              </a:rPr>
              <a:t>21</a:t>
            </a:r>
            <a:r>
              <a:rPr lang="en-US" sz="3400" b="1" baseline="30000" dirty="0">
                <a:hlinkClick r:id="rId5"/>
              </a:rPr>
              <a:t>st</a:t>
            </a:r>
            <a:r>
              <a:rPr lang="en-US" sz="3400" b="1" dirty="0">
                <a:hlinkClick r:id="rId5"/>
              </a:rPr>
              <a:t> Century Skills/Common Core</a:t>
            </a:r>
            <a:endParaRPr lang="en-US" sz="3400" b="1" dirty="0">
              <a:solidFill>
                <a:srgbClr val="003300"/>
              </a:solidFill>
            </a:endParaRPr>
          </a:p>
          <a:p>
            <a:pPr marL="489833" indent="-489833">
              <a:buFont typeface="Arial"/>
              <a:buChar char="•"/>
            </a:pPr>
            <a:endParaRPr lang="en-US" sz="2900" b="1" dirty="0"/>
          </a:p>
          <a:p>
            <a:pPr marL="489833" indent="-489833">
              <a:buAutoNum type="arabicPeriod"/>
            </a:pPr>
            <a:r>
              <a:rPr lang="en-US" sz="1900" b="1" dirty="0" smtClean="0">
                <a:solidFill>
                  <a:srgbClr val="000000"/>
                </a:solidFill>
                <a:hlinkClick r:id="rId6"/>
              </a:rPr>
              <a:t>Core Subjects </a:t>
            </a:r>
            <a:r>
              <a:rPr lang="en-US" sz="1900" b="1" dirty="0">
                <a:solidFill>
                  <a:srgbClr val="000000"/>
                </a:solidFill>
                <a:hlinkClick r:id="rId6"/>
              </a:rPr>
              <a:t>and 21st Century </a:t>
            </a:r>
            <a:r>
              <a:rPr lang="en-US" sz="1900" b="1" dirty="0" smtClean="0">
                <a:solidFill>
                  <a:srgbClr val="000000"/>
                </a:solidFill>
                <a:hlinkClick r:id="rId6"/>
              </a:rPr>
              <a:t>Themes</a:t>
            </a:r>
          </a:p>
          <a:p>
            <a:r>
              <a:rPr lang="en-US" sz="1900" dirty="0"/>
              <a:t>English, reading or language arts, World languages, </a:t>
            </a:r>
            <a:r>
              <a:rPr lang="en-US" sz="1900" b="1" dirty="0"/>
              <a:t>Arts</a:t>
            </a:r>
            <a:r>
              <a:rPr lang="en-US" sz="1900" dirty="0"/>
              <a:t>, Mathematics, Economics, Science, Geography, History, Government and Civics</a:t>
            </a:r>
          </a:p>
          <a:p>
            <a:endParaRPr lang="en-US" sz="1900" dirty="0">
              <a:solidFill>
                <a:srgbClr val="003300"/>
              </a:solidFill>
              <a:hlinkClick r:id="rId6"/>
            </a:endParaRPr>
          </a:p>
          <a:p>
            <a:r>
              <a:rPr lang="en-US" sz="1900" b="1" dirty="0">
                <a:solidFill>
                  <a:srgbClr val="003300"/>
                </a:solidFill>
              </a:rPr>
              <a:t>2. </a:t>
            </a:r>
            <a:r>
              <a:rPr lang="en-US" sz="1900" b="1" u="sng" dirty="0">
                <a:solidFill>
                  <a:srgbClr val="003300"/>
                </a:solidFill>
                <a:hlinkClick r:id="rId7"/>
              </a:rPr>
              <a:t>Learning and Innovation Skills</a:t>
            </a:r>
            <a:r>
              <a:rPr lang="en-US" sz="1900" u="sng" dirty="0">
                <a:solidFill>
                  <a:srgbClr val="003300"/>
                </a:solidFill>
                <a:hlinkClick r:id="rId7"/>
              </a:rPr>
              <a:t> </a:t>
            </a:r>
          </a:p>
          <a:p>
            <a:r>
              <a:rPr lang="en-US" sz="1900" dirty="0">
                <a:solidFill>
                  <a:srgbClr val="003300"/>
                </a:solidFill>
              </a:rPr>
              <a:t>	</a:t>
            </a:r>
            <a:r>
              <a:rPr lang="en-US" sz="1900" dirty="0">
                <a:solidFill>
                  <a:srgbClr val="003300"/>
                </a:solidFill>
                <a:hlinkClick r:id="rId8"/>
              </a:rPr>
              <a:t>Creativity and Innovation</a:t>
            </a:r>
          </a:p>
          <a:p>
            <a:r>
              <a:rPr lang="en-US" sz="1900" dirty="0">
                <a:solidFill>
                  <a:srgbClr val="003300"/>
                </a:solidFill>
              </a:rPr>
              <a:t>	</a:t>
            </a:r>
            <a:r>
              <a:rPr lang="en-US" sz="1900" dirty="0">
                <a:solidFill>
                  <a:srgbClr val="003300"/>
                </a:solidFill>
                <a:hlinkClick r:id="rId9"/>
              </a:rPr>
              <a:t>Critical Thinking and Problem Solving</a:t>
            </a:r>
          </a:p>
          <a:p>
            <a:r>
              <a:rPr lang="en-US" sz="1900" dirty="0">
                <a:solidFill>
                  <a:srgbClr val="003300"/>
                </a:solidFill>
              </a:rPr>
              <a:t>	</a:t>
            </a:r>
            <a:r>
              <a:rPr lang="en-US" sz="1900" dirty="0">
                <a:solidFill>
                  <a:srgbClr val="003300"/>
                </a:solidFill>
                <a:hlinkClick r:id="rId10"/>
              </a:rPr>
              <a:t>Communication and Collaboration</a:t>
            </a:r>
          </a:p>
          <a:p>
            <a:endParaRPr lang="en-US" sz="1900" u="sng" dirty="0">
              <a:solidFill>
                <a:srgbClr val="003300"/>
              </a:solidFill>
              <a:hlinkClick r:id="rId10"/>
            </a:endParaRPr>
          </a:p>
          <a:p>
            <a:r>
              <a:rPr lang="en-US" sz="1900" b="1" dirty="0">
                <a:solidFill>
                  <a:srgbClr val="003300"/>
                </a:solidFill>
              </a:rPr>
              <a:t>3. </a:t>
            </a:r>
            <a:r>
              <a:rPr lang="en-US" sz="1900" b="1" u="sng" dirty="0">
                <a:solidFill>
                  <a:srgbClr val="003300"/>
                </a:solidFill>
                <a:hlinkClick r:id="rId11"/>
              </a:rPr>
              <a:t>Information, Media and Technology Skills</a:t>
            </a:r>
            <a:endParaRPr lang="en-US" sz="1900" u="sng" dirty="0">
              <a:solidFill>
                <a:srgbClr val="003300"/>
              </a:solidFill>
              <a:hlinkClick r:id="rId11"/>
            </a:endParaRPr>
          </a:p>
          <a:p>
            <a:r>
              <a:rPr lang="en-US" sz="1900" dirty="0">
                <a:solidFill>
                  <a:srgbClr val="003300"/>
                </a:solidFill>
              </a:rPr>
              <a:t>	</a:t>
            </a:r>
            <a:r>
              <a:rPr lang="en-US" sz="1900" u="sng" dirty="0">
                <a:solidFill>
                  <a:srgbClr val="003300"/>
                </a:solidFill>
                <a:hlinkClick r:id="rId12"/>
              </a:rPr>
              <a:t>Information Literacy</a:t>
            </a:r>
          </a:p>
          <a:p>
            <a:r>
              <a:rPr lang="en-US" sz="1900" dirty="0">
                <a:solidFill>
                  <a:srgbClr val="003300"/>
                </a:solidFill>
              </a:rPr>
              <a:t>	</a:t>
            </a:r>
            <a:r>
              <a:rPr lang="en-US" sz="1900" u="sng" dirty="0">
                <a:solidFill>
                  <a:srgbClr val="003300"/>
                </a:solidFill>
                <a:hlinkClick r:id="rId13"/>
              </a:rPr>
              <a:t>Media Literacy</a:t>
            </a:r>
          </a:p>
          <a:p>
            <a:r>
              <a:rPr lang="en-US" sz="1900" dirty="0">
                <a:solidFill>
                  <a:srgbClr val="003300"/>
                </a:solidFill>
              </a:rPr>
              <a:t>	</a:t>
            </a:r>
            <a:r>
              <a:rPr lang="en-US" sz="1900" u="sng" dirty="0">
                <a:solidFill>
                  <a:srgbClr val="003300"/>
                </a:solidFill>
                <a:hlinkClick r:id="rId14"/>
              </a:rPr>
              <a:t>ICT Literacy</a:t>
            </a:r>
          </a:p>
          <a:p>
            <a:endParaRPr lang="en-US" sz="1900" u="sng" dirty="0">
              <a:solidFill>
                <a:srgbClr val="003300"/>
              </a:solidFill>
              <a:hlinkClick r:id="rId14"/>
            </a:endParaRPr>
          </a:p>
          <a:p>
            <a:r>
              <a:rPr lang="en-US" sz="1900" b="1" dirty="0">
                <a:solidFill>
                  <a:srgbClr val="003300"/>
                </a:solidFill>
              </a:rPr>
              <a:t>4. </a:t>
            </a:r>
            <a:r>
              <a:rPr lang="en-US" sz="1900" b="1" u="sng" dirty="0">
                <a:hlinkClick r:id="rId15"/>
              </a:rPr>
              <a:t>Life and Career Skills</a:t>
            </a:r>
            <a:r>
              <a:rPr lang="en-US" sz="1900" u="sng" dirty="0">
                <a:hlinkClick r:id="rId15"/>
              </a:rPr>
              <a:t> </a:t>
            </a:r>
            <a:endParaRPr lang="en-US" sz="1900" u="sng" dirty="0" smtClean="0"/>
          </a:p>
          <a:p>
            <a:r>
              <a:rPr lang="en-US" sz="1900" dirty="0" smtClean="0">
                <a:solidFill>
                  <a:srgbClr val="003300"/>
                </a:solidFill>
              </a:rPr>
              <a:t>	</a:t>
            </a:r>
            <a:r>
              <a:rPr lang="en-US" sz="1900" u="sng" dirty="0">
                <a:solidFill>
                  <a:srgbClr val="0000FF"/>
                </a:solidFill>
              </a:rPr>
              <a:t>Flexibility and Adaptability </a:t>
            </a:r>
          </a:p>
          <a:p>
            <a:r>
              <a:rPr lang="en-US" sz="1900" dirty="0">
                <a:solidFill>
                  <a:srgbClr val="0000FF"/>
                </a:solidFill>
              </a:rPr>
              <a:t>	</a:t>
            </a:r>
            <a:r>
              <a:rPr lang="en-US" sz="1900" u="sng" dirty="0">
                <a:solidFill>
                  <a:srgbClr val="0000FF"/>
                </a:solidFill>
              </a:rPr>
              <a:t>Innovative and Self-Directed</a:t>
            </a:r>
          </a:p>
          <a:p>
            <a:r>
              <a:rPr lang="en-US" sz="1900" dirty="0">
                <a:solidFill>
                  <a:srgbClr val="0000FF"/>
                </a:solidFill>
              </a:rPr>
              <a:t>	</a:t>
            </a:r>
            <a:r>
              <a:rPr lang="en-US" sz="1900" u="sng" dirty="0">
                <a:solidFill>
                  <a:srgbClr val="0000FF"/>
                </a:solidFill>
              </a:rPr>
              <a:t>Social and Cross-Cultural</a:t>
            </a:r>
          </a:p>
          <a:p>
            <a:r>
              <a:rPr lang="en-US" sz="1900" dirty="0">
                <a:solidFill>
                  <a:srgbClr val="0000FF"/>
                </a:solidFill>
              </a:rPr>
              <a:t>	</a:t>
            </a:r>
            <a:r>
              <a:rPr lang="en-US" sz="1900" u="sng" dirty="0">
                <a:solidFill>
                  <a:srgbClr val="0000FF"/>
                </a:solidFill>
              </a:rPr>
              <a:t>Productivity and Accountability</a:t>
            </a:r>
          </a:p>
          <a:p>
            <a:r>
              <a:rPr lang="en-US" sz="1900" dirty="0">
                <a:solidFill>
                  <a:srgbClr val="0000FF"/>
                </a:solidFill>
              </a:rPr>
              <a:t>	</a:t>
            </a:r>
            <a:r>
              <a:rPr lang="en-US" sz="1900" u="sng" dirty="0">
                <a:solidFill>
                  <a:srgbClr val="0000FF"/>
                </a:solidFill>
              </a:rPr>
              <a:t>Leadership and Responsibility </a:t>
            </a:r>
          </a:p>
          <a:p>
            <a:r>
              <a:rPr lang="en-US" dirty="0">
                <a:solidFill>
                  <a:srgbClr val="003300"/>
                </a:solidFill>
              </a:rPr>
              <a:t>	</a:t>
            </a:r>
            <a:endParaRPr lang="en-US" dirty="0" smtClean="0">
              <a:solidFill>
                <a:srgbClr val="003300"/>
              </a:solidFill>
            </a:endParaRPr>
          </a:p>
          <a:p>
            <a:r>
              <a:rPr lang="en-US" sz="2900" dirty="0">
                <a:solidFill>
                  <a:srgbClr val="003300"/>
                </a:solidFill>
              </a:rPr>
              <a:t>	</a:t>
            </a:r>
          </a:p>
        </p:txBody>
      </p:sp>
    </p:spTree>
    <p:custDataLst>
      <p:tags r:id="rId1"/>
    </p:custDataLst>
    <p:extLst>
      <p:ext uri="{BB962C8B-B14F-4D97-AF65-F5344CB8AC3E}">
        <p14:creationId xmlns:p14="http://schemas.microsoft.com/office/powerpoint/2010/main" val="907770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1520" y="1005840"/>
            <a:ext cx="10241280" cy="1463040"/>
          </a:xfrm>
          <a:prstGeom prst="rect">
            <a:avLst/>
          </a:prstGeom>
          <a:noFill/>
        </p:spPr>
        <p:txBody>
          <a:bodyPr wrap="square" lIns="130622" tIns="65311" rIns="130622" bIns="65311" rtlCol="0">
            <a:noAutofit/>
          </a:bodyPr>
          <a:lstStyle/>
          <a:p>
            <a:r>
              <a:rPr lang="en-US" sz="6900" dirty="0"/>
              <a:t>Sample Conversation 1  </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173923"/>
            <a:ext cx="7275971" cy="6592638"/>
          </a:xfrm>
          <a:prstGeom prst="rect">
            <a:avLst/>
          </a:prstGeom>
        </p:spPr>
      </p:pic>
      <p:sp>
        <p:nvSpPr>
          <p:cNvPr id="3" name="Rectangle 2"/>
          <p:cNvSpPr/>
          <p:nvPr/>
        </p:nvSpPr>
        <p:spPr>
          <a:xfrm>
            <a:off x="990600" y="2194561"/>
            <a:ext cx="10728960" cy="6641372"/>
          </a:xfrm>
          <a:prstGeom prst="rect">
            <a:avLst/>
          </a:prstGeom>
        </p:spPr>
        <p:txBody>
          <a:bodyPr wrap="square" lIns="130622" tIns="65311" rIns="130622" bIns="65311">
            <a:spAutoFit/>
          </a:bodyPr>
          <a:lstStyle/>
          <a:p>
            <a:pPr marL="489833" indent="-489833">
              <a:buFont typeface="Arial"/>
              <a:buChar char="•"/>
            </a:pPr>
            <a:endParaRPr lang="en-US" sz="3400" dirty="0"/>
          </a:p>
          <a:p>
            <a:r>
              <a:rPr lang="en-US" sz="3400" dirty="0"/>
              <a:t>“I would like to incorporate music technology this year, do we have any money for this? This class will really help grow our music program! I saw this incredibly handsome and charming presenter at my state </a:t>
            </a:r>
            <a:r>
              <a:rPr lang="en-US" sz="3400" dirty="0" smtClean="0"/>
              <a:t>conference, </a:t>
            </a:r>
            <a:r>
              <a:rPr lang="en-US" sz="3400" dirty="0"/>
              <a:t>and he totally inspired me!”</a:t>
            </a:r>
          </a:p>
          <a:p>
            <a:endParaRPr lang="en-US" sz="3400" dirty="0"/>
          </a:p>
          <a:p>
            <a:pPr marL="408194" indent="-408194">
              <a:buFont typeface="Arial"/>
              <a:buChar char="•"/>
            </a:pPr>
            <a:endParaRPr lang="en-US" sz="2900" dirty="0"/>
          </a:p>
          <a:p>
            <a:endParaRPr lang="en-US" b="1" dirty="0" smtClean="0"/>
          </a:p>
          <a:p>
            <a:endParaRPr lang="en-US" b="1" dirty="0"/>
          </a:p>
          <a:p>
            <a:endParaRPr lang="en-US" b="1" dirty="0" smtClean="0"/>
          </a:p>
          <a:p>
            <a:endParaRPr lang="en-US" b="1" dirty="0"/>
          </a:p>
          <a:p>
            <a:endParaRPr lang="en-US" b="1" dirty="0" smtClean="0"/>
          </a:p>
          <a:p>
            <a:endParaRPr lang="en-US" b="1" dirty="0"/>
          </a:p>
        </p:txBody>
      </p:sp>
    </p:spTree>
    <p:extLst>
      <p:ext uri="{BB962C8B-B14F-4D97-AF65-F5344CB8AC3E}">
        <p14:creationId xmlns:p14="http://schemas.microsoft.com/office/powerpoint/2010/main" val="315014875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1520" y="838200"/>
            <a:ext cx="11338560" cy="1508760"/>
          </a:xfrm>
          <a:prstGeom prst="rect">
            <a:avLst/>
          </a:prstGeom>
          <a:noFill/>
        </p:spPr>
        <p:txBody>
          <a:bodyPr wrap="square" lIns="130622" tIns="65311" rIns="130622" bIns="65311" rtlCol="0">
            <a:normAutofit/>
          </a:bodyPr>
          <a:lstStyle/>
          <a:p>
            <a:r>
              <a:rPr lang="en-US" sz="6900" dirty="0"/>
              <a:t>Sample Conversation 2</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173923"/>
            <a:ext cx="7275971" cy="6592638"/>
          </a:xfrm>
          <a:prstGeom prst="rect">
            <a:avLst/>
          </a:prstGeom>
        </p:spPr>
      </p:pic>
      <p:sp>
        <p:nvSpPr>
          <p:cNvPr id="3" name="Rectangle 2"/>
          <p:cNvSpPr/>
          <p:nvPr/>
        </p:nvSpPr>
        <p:spPr>
          <a:xfrm>
            <a:off x="609600" y="1478280"/>
            <a:ext cx="10728960" cy="10303913"/>
          </a:xfrm>
          <a:prstGeom prst="rect">
            <a:avLst/>
          </a:prstGeom>
        </p:spPr>
        <p:txBody>
          <a:bodyPr wrap="square" lIns="130622" tIns="65311" rIns="130622" bIns="65311">
            <a:spAutoFit/>
          </a:bodyPr>
          <a:lstStyle/>
          <a:p>
            <a:pPr marL="489833" indent="-489833">
              <a:buFont typeface="Arial"/>
              <a:buChar char="•"/>
            </a:pPr>
            <a:endParaRPr lang="en-US" sz="3400" dirty="0"/>
          </a:p>
          <a:p>
            <a:r>
              <a:rPr lang="en-US" sz="3400" dirty="0"/>
              <a:t>“I would like to discuss technology integration in the music curriculum as my professional development goal this year, which would grow the entire program and allow us to differentiate instruction while integrating many cross-curricular and project-based learning activities in accordance with both the National Standards of Music Education and the National Education Technology Standards, requiring students to utilize both Higher Order Thinking Skills and 21</a:t>
            </a:r>
            <a:r>
              <a:rPr lang="en-US" sz="3400" baseline="30000" dirty="0"/>
              <a:t>st</a:t>
            </a:r>
            <a:r>
              <a:rPr lang="en-US" sz="3400" dirty="0"/>
              <a:t> Century Skills which would support the Common Core Curriculum and in turn lead to improved standardized test scores.”</a:t>
            </a:r>
          </a:p>
          <a:p>
            <a:pPr marL="408194" indent="-408194">
              <a:buFont typeface="Arial"/>
              <a:buChar char="•"/>
            </a:pPr>
            <a:endParaRPr lang="en-US" sz="3400" dirty="0"/>
          </a:p>
          <a:p>
            <a:endParaRPr lang="en-US" sz="3400" dirty="0"/>
          </a:p>
          <a:p>
            <a:pPr marL="408194" indent="-408194">
              <a:buFont typeface="Arial"/>
              <a:buChar char="•"/>
            </a:pPr>
            <a:endParaRPr lang="en-US" sz="2900" dirty="0"/>
          </a:p>
          <a:p>
            <a:endParaRPr lang="en-US" b="1" dirty="0" smtClean="0"/>
          </a:p>
          <a:p>
            <a:endParaRPr lang="en-US" b="1" dirty="0"/>
          </a:p>
          <a:p>
            <a:endParaRPr lang="en-US" b="1" dirty="0" smtClean="0"/>
          </a:p>
          <a:p>
            <a:endParaRPr lang="en-US" b="1" dirty="0"/>
          </a:p>
          <a:p>
            <a:endParaRPr lang="en-US" b="1" dirty="0" smtClean="0"/>
          </a:p>
          <a:p>
            <a:endParaRPr lang="en-US" b="1" dirty="0"/>
          </a:p>
        </p:txBody>
      </p:sp>
    </p:spTree>
    <p:extLst>
      <p:ext uri="{BB962C8B-B14F-4D97-AF65-F5344CB8AC3E}">
        <p14:creationId xmlns:p14="http://schemas.microsoft.com/office/powerpoint/2010/main" val="97440428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341120" y="367402"/>
            <a:ext cx="12923520" cy="1371600"/>
          </a:xfrm>
        </p:spPr>
        <p:txBody>
          <a:bodyPr>
            <a:normAutofit/>
          </a:bodyPr>
          <a:lstStyle/>
          <a:p>
            <a:r>
              <a:rPr lang="en-US" sz="5100" b="1" dirty="0"/>
              <a:t>Technology in Schools</a:t>
            </a:r>
          </a:p>
        </p:txBody>
      </p:sp>
      <p:sp>
        <p:nvSpPr>
          <p:cNvPr id="3" name="TextBox 2"/>
          <p:cNvSpPr txBox="1"/>
          <p:nvPr/>
        </p:nvSpPr>
        <p:spPr>
          <a:xfrm>
            <a:off x="1219200" y="1920241"/>
            <a:ext cx="6705600" cy="3702106"/>
          </a:xfrm>
          <a:prstGeom prst="rect">
            <a:avLst/>
          </a:prstGeom>
          <a:noFill/>
        </p:spPr>
        <p:txBody>
          <a:bodyPr wrap="square" lIns="130622" tIns="65311" rIns="130622" bIns="65311" rtlCol="0">
            <a:spAutoFit/>
          </a:bodyPr>
          <a:lstStyle/>
          <a:p>
            <a:pPr marL="408194" indent="-408194">
              <a:buFont typeface="Arial"/>
              <a:buChar char="•"/>
            </a:pPr>
            <a:r>
              <a:rPr lang="en-US" sz="2900" b="1" dirty="0">
                <a:solidFill>
                  <a:prstClr val="black"/>
                </a:solidFill>
                <a:latin typeface="Calibri"/>
              </a:rPr>
              <a:t>NCLB/ESEA</a:t>
            </a:r>
          </a:p>
          <a:p>
            <a:pPr marL="408194" indent="-408194">
              <a:buFont typeface="Arial"/>
              <a:buChar char="•"/>
            </a:pPr>
            <a:r>
              <a:rPr lang="en-US" sz="2900" b="1" dirty="0">
                <a:solidFill>
                  <a:prstClr val="black"/>
                </a:solidFill>
                <a:latin typeface="Calibri"/>
              </a:rPr>
              <a:t>Race to the $</a:t>
            </a:r>
          </a:p>
          <a:p>
            <a:pPr marL="408194" indent="-408194">
              <a:buFont typeface="Arial"/>
              <a:buChar char="•"/>
            </a:pPr>
            <a:r>
              <a:rPr lang="en-US" sz="2900" b="1" dirty="0">
                <a:solidFill>
                  <a:prstClr val="black"/>
                </a:solidFill>
              </a:rPr>
              <a:t>Common Core State Standards</a:t>
            </a:r>
          </a:p>
          <a:p>
            <a:pPr marL="408194" indent="-408194">
              <a:buFont typeface="Arial"/>
              <a:buChar char="•"/>
            </a:pPr>
            <a:r>
              <a:rPr lang="en-US" sz="2900" b="1" dirty="0">
                <a:solidFill>
                  <a:prstClr val="black"/>
                </a:solidFill>
              </a:rPr>
              <a:t>Career Readiness </a:t>
            </a:r>
          </a:p>
          <a:p>
            <a:pPr marL="408194" indent="-408194">
              <a:buFont typeface="Arial"/>
              <a:buChar char="•"/>
            </a:pPr>
            <a:r>
              <a:rPr lang="en-US" sz="2900" b="1" dirty="0">
                <a:solidFill>
                  <a:prstClr val="black"/>
                </a:solidFill>
              </a:rPr>
              <a:t>STEM to STEAM</a:t>
            </a:r>
          </a:p>
          <a:p>
            <a:pPr marL="408194" indent="-408194">
              <a:buFont typeface="Arial"/>
              <a:buChar char="•"/>
            </a:pPr>
            <a:r>
              <a:rPr lang="en-US" sz="2900" b="1" dirty="0">
                <a:solidFill>
                  <a:prstClr val="black"/>
                </a:solidFill>
              </a:rPr>
              <a:t>More $$$</a:t>
            </a:r>
          </a:p>
          <a:p>
            <a:pPr marL="408194" indent="-408194">
              <a:buFont typeface="Arial"/>
              <a:buChar char="•"/>
            </a:pPr>
            <a:endParaRPr lang="en-US" sz="2900" b="1" dirty="0">
              <a:solidFill>
                <a:prstClr val="black"/>
              </a:solidFill>
            </a:endParaRPr>
          </a:p>
          <a:p>
            <a:pPr marL="408194" indent="-408194">
              <a:buFont typeface="Arial"/>
              <a:buChar char="•"/>
            </a:pPr>
            <a:endParaRPr lang="en-US" sz="2900" b="1" dirty="0">
              <a:solidFill>
                <a:prstClr val="black"/>
              </a:solidFill>
              <a:latin typeface="Calibri"/>
            </a:endParaRPr>
          </a:p>
        </p:txBody>
      </p:sp>
      <p:pic>
        <p:nvPicPr>
          <p:cNvPr id="7" name="Picture 6" descr="Testtotestha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2959" y="1920241"/>
            <a:ext cx="6599657" cy="4343400"/>
          </a:xfrm>
          <a:prstGeom prst="rect">
            <a:avLst/>
          </a:prstGeom>
        </p:spPr>
      </p:pic>
    </p:spTree>
    <p:custDataLst>
      <p:tags r:id="rId1"/>
    </p:custDataLst>
    <p:extLst>
      <p:ext uri="{BB962C8B-B14F-4D97-AF65-F5344CB8AC3E}">
        <p14:creationId xmlns:p14="http://schemas.microsoft.com/office/powerpoint/2010/main" val="1092954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341120" y="367402"/>
            <a:ext cx="12923520" cy="1371600"/>
          </a:xfrm>
        </p:spPr>
        <p:txBody>
          <a:bodyPr>
            <a:normAutofit/>
          </a:bodyPr>
          <a:lstStyle/>
          <a:p>
            <a:r>
              <a:rPr lang="en-US" sz="6900" b="1" dirty="0"/>
              <a:t>Opportunity 2</a:t>
            </a:r>
          </a:p>
        </p:txBody>
      </p:sp>
      <p:sp>
        <p:nvSpPr>
          <p:cNvPr id="3" name="TextBox 2"/>
          <p:cNvSpPr txBox="1"/>
          <p:nvPr/>
        </p:nvSpPr>
        <p:spPr>
          <a:xfrm>
            <a:off x="1706880" y="1920240"/>
            <a:ext cx="8778240" cy="5317933"/>
          </a:xfrm>
          <a:prstGeom prst="rect">
            <a:avLst/>
          </a:prstGeom>
          <a:noFill/>
        </p:spPr>
        <p:txBody>
          <a:bodyPr wrap="square" lIns="130622" tIns="65311" rIns="130622" bIns="65311" rtlCol="0">
            <a:spAutoFit/>
          </a:bodyPr>
          <a:lstStyle/>
          <a:p>
            <a:pPr marL="408194" indent="-408194">
              <a:buFont typeface="Arial"/>
              <a:buChar char="•"/>
            </a:pPr>
            <a:r>
              <a:rPr lang="en-US" sz="3100" b="1" dirty="0"/>
              <a:t>Be the specialist. </a:t>
            </a:r>
          </a:p>
          <a:p>
            <a:pPr marL="408194" indent="-408194">
              <a:buFont typeface="Arial"/>
              <a:buChar char="•"/>
            </a:pPr>
            <a:r>
              <a:rPr lang="en-US" sz="3100" dirty="0"/>
              <a:t>Do the research for teachers and present the products that fit their needs. </a:t>
            </a:r>
          </a:p>
          <a:p>
            <a:pPr marL="408194" indent="-408194">
              <a:buFont typeface="Arial"/>
              <a:buChar char="•"/>
            </a:pPr>
            <a:r>
              <a:rPr lang="en-US" sz="3100" dirty="0"/>
              <a:t>Appoint a road rep, employee, or both as the technology specialist. </a:t>
            </a:r>
          </a:p>
          <a:p>
            <a:pPr marL="408194" indent="-408194">
              <a:buFont typeface="Arial"/>
              <a:buChar char="•"/>
            </a:pPr>
            <a:r>
              <a:rPr lang="en-US" sz="3100" dirty="0"/>
              <a:t>Seek out local educators or professors who are effectively using technology and have them do </a:t>
            </a:r>
            <a:r>
              <a:rPr lang="en-US" sz="3100" dirty="0" smtClean="0"/>
              <a:t>in-store </a:t>
            </a:r>
            <a:r>
              <a:rPr lang="en-US" sz="3100" dirty="0"/>
              <a:t>clinics and demonstrations. </a:t>
            </a:r>
          </a:p>
          <a:p>
            <a:pPr marL="408194" indent="-408194">
              <a:buFont typeface="Arial"/>
              <a:buChar char="•"/>
            </a:pPr>
            <a:r>
              <a:rPr lang="en-US" sz="3100" dirty="0"/>
              <a:t>Sponsor professional development days</a:t>
            </a:r>
          </a:p>
          <a:p>
            <a:pPr marL="408194" indent="-408194">
              <a:buFont typeface="Arial"/>
              <a:buChar char="•"/>
            </a:pPr>
            <a:endParaRPr lang="en-US" sz="2900" dirty="0"/>
          </a:p>
          <a:p>
            <a:pPr marL="408194" indent="-408194">
              <a:buFont typeface="Arial"/>
              <a:buChar char="•"/>
            </a:pPr>
            <a:endParaRPr lang="en-US" sz="2900" dirty="0"/>
          </a:p>
        </p:txBody>
      </p:sp>
    </p:spTree>
    <p:custDataLst>
      <p:tags r:id="rId1"/>
    </p:custDataLst>
    <p:extLst>
      <p:ext uri="{BB962C8B-B14F-4D97-AF65-F5344CB8AC3E}">
        <p14:creationId xmlns:p14="http://schemas.microsoft.com/office/powerpoint/2010/main" val="771473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1.JPG"/>
          <p:cNvPicPr>
            <a:picLocks noChangeAspect="1"/>
          </p:cNvPicPr>
          <p:nvPr/>
        </p:nvPicPr>
        <p:blipFill>
          <a:blip r:embed="rId4" cstate="print"/>
          <a:stretch>
            <a:fillRect/>
          </a:stretch>
        </p:blipFill>
        <p:spPr>
          <a:xfrm rot="10800000">
            <a:off x="-6583680" y="2103120"/>
            <a:ext cx="5852160" cy="3291840"/>
          </a:xfrm>
          <a:prstGeom prst="rect">
            <a:avLst/>
          </a:prstGeom>
        </p:spPr>
      </p:pic>
      <p:sp>
        <p:nvSpPr>
          <p:cNvPr id="7" name="Title 6"/>
          <p:cNvSpPr>
            <a:spLocks noGrp="1"/>
          </p:cNvSpPr>
          <p:nvPr>
            <p:ph type="title"/>
          </p:nvPr>
        </p:nvSpPr>
        <p:spPr/>
        <p:txBody>
          <a:bodyPr/>
          <a:lstStyle/>
          <a:p>
            <a:endParaRPr lang="en-US"/>
          </a:p>
        </p:txBody>
      </p:sp>
      <p:pic>
        <p:nvPicPr>
          <p:cNvPr id="8" name="Picture 7" descr="Screen Shot 2014-06-25 at 6.12.29 PM.png"/>
          <p:cNvPicPr>
            <a:picLocks noChangeAspect="1"/>
          </p:cNvPicPr>
          <p:nvPr/>
        </p:nvPicPr>
        <p:blipFill>
          <a:blip r:embed="rId5" cstate="print"/>
          <a:stretch>
            <a:fillRect/>
          </a:stretch>
        </p:blipFill>
        <p:spPr>
          <a:xfrm>
            <a:off x="1981198" y="685800"/>
            <a:ext cx="11582401" cy="5486400"/>
          </a:xfrm>
          <a:prstGeom prst="rect">
            <a:avLst/>
          </a:prstGeom>
        </p:spPr>
      </p:pic>
      <p:sp>
        <p:nvSpPr>
          <p:cNvPr id="9" name="TextBox 8"/>
          <p:cNvSpPr txBox="1"/>
          <p:nvPr/>
        </p:nvSpPr>
        <p:spPr>
          <a:xfrm>
            <a:off x="1295400" y="6400800"/>
            <a:ext cx="12801600" cy="1455337"/>
          </a:xfrm>
          <a:prstGeom prst="rect">
            <a:avLst/>
          </a:prstGeom>
          <a:noFill/>
        </p:spPr>
        <p:txBody>
          <a:bodyPr wrap="square" lIns="130622" tIns="65311" rIns="130622" bIns="65311" rtlCol="0">
            <a:spAutoFit/>
          </a:bodyPr>
          <a:lstStyle/>
          <a:p>
            <a:pPr lvl="1" algn="ctr"/>
            <a:r>
              <a:rPr lang="en-US" sz="8600" b="1" i="1" dirty="0" smtClean="0"/>
              <a:t>BE THE SPECIALIST</a:t>
            </a:r>
            <a:endParaRPr lang="en-US" sz="8600" b="1" i="1" dirty="0"/>
          </a:p>
        </p:txBody>
      </p:sp>
    </p:spTree>
    <p:custDataLst>
      <p:tags r:id="rId1"/>
    </p:custDataLst>
    <p:extLst>
      <p:ext uri="{BB962C8B-B14F-4D97-AF65-F5344CB8AC3E}">
        <p14:creationId xmlns:p14="http://schemas.microsoft.com/office/powerpoint/2010/main" val="3250254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413760" y="182880"/>
            <a:ext cx="7802880" cy="1371600"/>
          </a:xfrm>
        </p:spPr>
        <p:txBody>
          <a:bodyPr>
            <a:normAutofit/>
          </a:bodyPr>
          <a:lstStyle/>
          <a:p>
            <a:r>
              <a:rPr lang="en-US" sz="5100" b="1" dirty="0" smtClean="0"/>
              <a:t>Let’s </a:t>
            </a:r>
            <a:r>
              <a:rPr lang="en-US" sz="5100" b="1" dirty="0"/>
              <a:t>Talk About Students</a:t>
            </a:r>
          </a:p>
        </p:txBody>
      </p:sp>
      <p:sp>
        <p:nvSpPr>
          <p:cNvPr id="3" name="TextBox 2"/>
          <p:cNvSpPr txBox="1"/>
          <p:nvPr/>
        </p:nvSpPr>
        <p:spPr>
          <a:xfrm>
            <a:off x="2194560" y="1920242"/>
            <a:ext cx="10728960" cy="1470726"/>
          </a:xfrm>
          <a:prstGeom prst="rect">
            <a:avLst/>
          </a:prstGeom>
          <a:noFill/>
        </p:spPr>
        <p:txBody>
          <a:bodyPr wrap="square" lIns="130622" tIns="65311" rIns="130622" bIns="65311" rtlCol="0">
            <a:spAutoFit/>
          </a:bodyPr>
          <a:lstStyle/>
          <a:p>
            <a:endParaRPr lang="en-US" sz="2900" b="1" dirty="0"/>
          </a:p>
          <a:p>
            <a:pPr marL="408194" indent="-408194">
              <a:buFont typeface="Arial"/>
              <a:buChar char="•"/>
            </a:pPr>
            <a:endParaRPr lang="en-US" sz="2900" b="1" dirty="0"/>
          </a:p>
          <a:p>
            <a:pPr marL="408194" indent="-408194">
              <a:buFont typeface="Arial"/>
              <a:buChar char="•"/>
            </a:pPr>
            <a:endParaRPr lang="en-US" sz="2900" b="1" dirty="0"/>
          </a:p>
        </p:txBody>
      </p:sp>
      <p:pic>
        <p:nvPicPr>
          <p:cNvPr id="5" name="Picture 4" descr="1902classroom.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371600"/>
            <a:ext cx="13799236" cy="6485641"/>
          </a:xfrm>
          <a:prstGeom prst="rect">
            <a:avLst/>
          </a:prstGeom>
        </p:spPr>
      </p:pic>
    </p:spTree>
    <p:custDataLst>
      <p:tags r:id="rId1"/>
    </p:custDataLst>
    <p:extLst>
      <p:ext uri="{BB962C8B-B14F-4D97-AF65-F5344CB8AC3E}">
        <p14:creationId xmlns:p14="http://schemas.microsoft.com/office/powerpoint/2010/main" val="924119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522761"/>
            <a:ext cx="11216640" cy="6031590"/>
          </a:xfrm>
          <a:prstGeom prst="rect">
            <a:avLst/>
          </a:prstGeom>
        </p:spPr>
      </p:pic>
    </p:spTree>
    <p:custDataLst>
      <p:tags r:id="rId1"/>
    </p:custDataLst>
    <p:extLst>
      <p:ext uri="{BB962C8B-B14F-4D97-AF65-F5344CB8AC3E}">
        <p14:creationId xmlns:p14="http://schemas.microsoft.com/office/powerpoint/2010/main" val="235127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N2.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1143000"/>
            <a:ext cx="11693814" cy="5440680"/>
          </a:xfrm>
          <a:prstGeom prst="rect">
            <a:avLst/>
          </a:prstGeom>
        </p:spPr>
      </p:pic>
    </p:spTree>
    <p:custDataLst>
      <p:tags r:id="rId1"/>
    </p:custDataLst>
    <p:extLst>
      <p:ext uri="{BB962C8B-B14F-4D97-AF65-F5344CB8AC3E}">
        <p14:creationId xmlns:p14="http://schemas.microsoft.com/office/powerpoint/2010/main" val="36306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N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9920" y="609600"/>
            <a:ext cx="9265920" cy="6949440"/>
          </a:xfrm>
          <a:prstGeom prst="rect">
            <a:avLst/>
          </a:prstGeom>
        </p:spPr>
      </p:pic>
    </p:spTree>
    <p:custDataLst>
      <p:tags r:id="rId1"/>
    </p:custDataLst>
    <p:extLst>
      <p:ext uri="{BB962C8B-B14F-4D97-AF65-F5344CB8AC3E}">
        <p14:creationId xmlns:p14="http://schemas.microsoft.com/office/powerpoint/2010/main" val="2593345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dphones music baby kids technology laptops disc 2560x1600 wallpaper_www.wallpaperfo.com_1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53600" y="1737360"/>
            <a:ext cx="4724400" cy="2214563"/>
          </a:xfrm>
          <a:prstGeom prst="rect">
            <a:avLst/>
          </a:prstGeom>
        </p:spPr>
      </p:pic>
      <p:sp>
        <p:nvSpPr>
          <p:cNvPr id="7" name="TextBox 6"/>
          <p:cNvSpPr txBox="1"/>
          <p:nvPr/>
        </p:nvSpPr>
        <p:spPr>
          <a:xfrm>
            <a:off x="3581400" y="152400"/>
            <a:ext cx="8290560" cy="1371600"/>
          </a:xfrm>
          <a:prstGeom prst="rect">
            <a:avLst/>
          </a:prstGeom>
          <a:noFill/>
        </p:spPr>
        <p:txBody>
          <a:bodyPr wrap="square" lIns="130622" tIns="65311" rIns="130622" bIns="65311" rtlCol="0">
            <a:noAutofit/>
          </a:bodyPr>
          <a:lstStyle/>
          <a:p>
            <a:pPr algn="ctr"/>
            <a:r>
              <a:rPr lang="en-US" sz="6900" b="1" dirty="0"/>
              <a:t>Music Technology</a:t>
            </a:r>
          </a:p>
        </p:txBody>
      </p:sp>
      <p:sp>
        <p:nvSpPr>
          <p:cNvPr id="3" name="Rectangle 2"/>
          <p:cNvSpPr/>
          <p:nvPr/>
        </p:nvSpPr>
        <p:spPr>
          <a:xfrm>
            <a:off x="914399" y="1219200"/>
            <a:ext cx="13305263" cy="6456706"/>
          </a:xfrm>
          <a:prstGeom prst="rect">
            <a:avLst/>
          </a:prstGeom>
        </p:spPr>
        <p:txBody>
          <a:bodyPr wrap="square" lIns="130622" tIns="65311" rIns="130622" bIns="65311">
            <a:spAutoFit/>
          </a:bodyPr>
          <a:lstStyle/>
          <a:p>
            <a:r>
              <a:rPr lang="en-US" sz="3400" b="1" dirty="0"/>
              <a:t>FACT: Students consume music with technology.</a:t>
            </a:r>
          </a:p>
          <a:p>
            <a:endParaRPr lang="en-US" sz="3400" b="1" dirty="0"/>
          </a:p>
          <a:p>
            <a:pPr marL="408194" indent="-408194">
              <a:buFont typeface="Arial"/>
              <a:buChar char="•"/>
            </a:pPr>
            <a:r>
              <a:rPr lang="en-US" sz="2900" dirty="0"/>
              <a:t>YouTube, </a:t>
            </a:r>
            <a:r>
              <a:rPr lang="en-US" sz="2900" dirty="0" err="1"/>
              <a:t>Spotify</a:t>
            </a:r>
            <a:r>
              <a:rPr lang="en-US" sz="2900" dirty="0"/>
              <a:t>, Pandora, Beats Music, iTunes, iPod</a:t>
            </a:r>
          </a:p>
          <a:p>
            <a:pPr marL="408194" indent="-408194">
              <a:buFont typeface="Arial"/>
              <a:buChar char="•"/>
            </a:pPr>
            <a:endParaRPr lang="en-US" sz="1500" b="1" dirty="0"/>
          </a:p>
          <a:p>
            <a:r>
              <a:rPr lang="en-US" sz="3400" b="1" dirty="0"/>
              <a:t>Reach all students</a:t>
            </a:r>
          </a:p>
          <a:p>
            <a:endParaRPr lang="en-US" sz="3400" b="1" dirty="0"/>
          </a:p>
          <a:p>
            <a:pPr marL="408194" indent="-408194">
              <a:buFont typeface="Arial"/>
              <a:buChar char="•"/>
            </a:pPr>
            <a:r>
              <a:rPr lang="en-US" sz="2900" dirty="0"/>
              <a:t>80/20</a:t>
            </a:r>
          </a:p>
          <a:p>
            <a:pPr marL="408194" indent="-408194">
              <a:buFont typeface="Arial"/>
              <a:buChar char="•"/>
            </a:pPr>
            <a:r>
              <a:rPr lang="en-US" sz="2900" dirty="0"/>
              <a:t>Popular music</a:t>
            </a:r>
          </a:p>
          <a:p>
            <a:endParaRPr lang="en-US" b="1" dirty="0" smtClean="0"/>
          </a:p>
          <a:p>
            <a:r>
              <a:rPr lang="en-US" dirty="0" smtClean="0"/>
              <a:t>“Looking </a:t>
            </a:r>
            <a:r>
              <a:rPr lang="en-US" dirty="0"/>
              <a:t>back to 1890, it is </a:t>
            </a:r>
            <a:r>
              <a:rPr lang="en-US" dirty="0" smtClean="0"/>
              <a:t>estimated </a:t>
            </a:r>
            <a:r>
              <a:rPr lang="en-US" dirty="0"/>
              <a:t>that </a:t>
            </a:r>
            <a:endParaRPr lang="en-US" dirty="0" smtClean="0"/>
          </a:p>
          <a:p>
            <a:r>
              <a:rPr lang="en-US" dirty="0" smtClean="0"/>
              <a:t>as </a:t>
            </a:r>
            <a:r>
              <a:rPr lang="en-US" dirty="0"/>
              <a:t>many as 10,000 bands were active in the </a:t>
            </a:r>
            <a:endParaRPr lang="en-US" dirty="0" smtClean="0"/>
          </a:p>
          <a:p>
            <a:r>
              <a:rPr lang="en-US" dirty="0" smtClean="0"/>
              <a:t>United </a:t>
            </a:r>
            <a:r>
              <a:rPr lang="en-US" dirty="0"/>
              <a:t>States, interest having been stimulated </a:t>
            </a:r>
            <a:endParaRPr lang="en-US" dirty="0" smtClean="0"/>
          </a:p>
          <a:p>
            <a:r>
              <a:rPr lang="en-US" dirty="0" smtClean="0"/>
              <a:t>by </a:t>
            </a:r>
            <a:r>
              <a:rPr lang="en-US" dirty="0"/>
              <a:t>the popularity of the professional bands. In 1915 Albert </a:t>
            </a:r>
            <a:r>
              <a:rPr lang="en-US" dirty="0" smtClean="0"/>
              <a:t>Austin Harding </a:t>
            </a:r>
            <a:r>
              <a:rPr lang="en-US" dirty="0"/>
              <a:t>reported that at one time the state of Illinois had more bands than </a:t>
            </a:r>
            <a:r>
              <a:rPr lang="en-US" dirty="0" smtClean="0"/>
              <a:t>towns” </a:t>
            </a:r>
          </a:p>
          <a:p>
            <a:r>
              <a:rPr lang="en-US" sz="1700" dirty="0"/>
              <a:t>http://</a:t>
            </a:r>
            <a:r>
              <a:rPr lang="en-US" sz="1700" dirty="0" smtClean="0"/>
              <a:t>www.lipscomb.edu/windbandhistory/rhodeswindband_09_americanschoolband.htm</a:t>
            </a:r>
            <a:endParaRPr lang="en-US" b="1" dirty="0"/>
          </a:p>
        </p:txBody>
      </p:sp>
    </p:spTree>
    <p:extLst>
      <p:ext uri="{BB962C8B-B14F-4D97-AF65-F5344CB8AC3E}">
        <p14:creationId xmlns:p14="http://schemas.microsoft.com/office/powerpoint/2010/main" val="93091548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1000"/>
                                        <p:tgtEl>
                                          <p:spTgt spid="3">
                                            <p:txEl>
                                              <p:pRg st="9" end="9"/>
                                            </p:txEl>
                                          </p:spTgt>
                                        </p:tgtEl>
                                      </p:cBhvr>
                                    </p:animEffect>
                                    <p:anim calcmode="lin" valueType="num">
                                      <p:cBhvr>
                                        <p:cTn id="3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750"/>
                                        <p:tgtEl>
                                          <p:spTgt spid="3">
                                            <p:txEl>
                                              <p:pRg st="10" end="10"/>
                                            </p:txEl>
                                          </p:spTgt>
                                        </p:tgtEl>
                                      </p:cBhvr>
                                    </p:animEffect>
                                    <p:anim calcmode="lin" valueType="num">
                                      <p:cBhvr>
                                        <p:cTn id="44" dur="7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5" dur="750" fill="hold"/>
                                        <p:tgtEl>
                                          <p:spTgt spid="3">
                                            <p:txEl>
                                              <p:pRg st="10" end="1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750"/>
                                        <p:tgtEl>
                                          <p:spTgt spid="3">
                                            <p:txEl>
                                              <p:pRg st="11" end="11"/>
                                            </p:txEl>
                                          </p:spTgt>
                                        </p:tgtEl>
                                      </p:cBhvr>
                                    </p:animEffect>
                                    <p:anim calcmode="lin" valueType="num">
                                      <p:cBhvr>
                                        <p:cTn id="49" dur="7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0" dur="750" fill="hold"/>
                                        <p:tgtEl>
                                          <p:spTgt spid="3">
                                            <p:txEl>
                                              <p:pRg st="11" end="11"/>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750"/>
                                        <p:tgtEl>
                                          <p:spTgt spid="3">
                                            <p:txEl>
                                              <p:pRg st="12" end="12"/>
                                            </p:txEl>
                                          </p:spTgt>
                                        </p:tgtEl>
                                      </p:cBhvr>
                                    </p:animEffect>
                                    <p:anim calcmode="lin" valueType="num">
                                      <p:cBhvr>
                                        <p:cTn id="54" dur="75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5" dur="750" fill="hold"/>
                                        <p:tgtEl>
                                          <p:spTgt spid="3">
                                            <p:txEl>
                                              <p:pRg st="12" end="12"/>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13" end="13"/>
                                            </p:txEl>
                                          </p:spTgt>
                                        </p:tgtEl>
                                        <p:attrNameLst>
                                          <p:attrName>style.visibility</p:attrName>
                                        </p:attrNameLst>
                                      </p:cBhvr>
                                      <p:to>
                                        <p:strVal val="visible"/>
                                      </p:to>
                                    </p:set>
                                    <p:animEffect transition="in" filter="fade">
                                      <p:cBhvr>
                                        <p:cTn id="58" dur="750"/>
                                        <p:tgtEl>
                                          <p:spTgt spid="3">
                                            <p:txEl>
                                              <p:pRg st="13" end="13"/>
                                            </p:txEl>
                                          </p:spTgt>
                                        </p:tgtEl>
                                      </p:cBhvr>
                                    </p:animEffect>
                                    <p:anim calcmode="lin" valueType="num">
                                      <p:cBhvr>
                                        <p:cTn id="59" dur="75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0" dur="75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341120" y="367402"/>
            <a:ext cx="12923520" cy="1371600"/>
          </a:xfrm>
        </p:spPr>
        <p:txBody>
          <a:bodyPr>
            <a:normAutofit/>
          </a:bodyPr>
          <a:lstStyle/>
          <a:p>
            <a:r>
              <a:rPr lang="en-US" sz="6900" b="1" dirty="0"/>
              <a:t>Fears from Students?</a:t>
            </a:r>
          </a:p>
        </p:txBody>
      </p:sp>
      <p:pic>
        <p:nvPicPr>
          <p:cNvPr id="5" name="Picture 4" descr="Confused 4.jpg"/>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676400" y="1865639"/>
            <a:ext cx="4191000" cy="2397436"/>
          </a:xfrm>
          <a:prstGeom prst="rect">
            <a:avLst/>
          </a:prstGeom>
        </p:spPr>
      </p:pic>
      <p:pic>
        <p:nvPicPr>
          <p:cNvPr id="6" name="Picture 5" descr="Confused 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0961" y="1554480"/>
            <a:ext cx="4053840" cy="2294561"/>
          </a:xfrm>
          <a:prstGeom prst="rect">
            <a:avLst/>
          </a:prstGeom>
        </p:spPr>
      </p:pic>
      <p:pic>
        <p:nvPicPr>
          <p:cNvPr id="7" name="Picture 6" descr="Confused 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7881" y="4393209"/>
            <a:ext cx="3578263" cy="3368040"/>
          </a:xfrm>
          <a:prstGeom prst="rect">
            <a:avLst/>
          </a:prstGeom>
        </p:spPr>
      </p:pic>
      <p:pic>
        <p:nvPicPr>
          <p:cNvPr id="8" name="Picture 7" descr="Confused 1.jpg"/>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3169920" y="4904989"/>
            <a:ext cx="5335930" cy="2181611"/>
          </a:xfrm>
          <a:prstGeom prst="rect">
            <a:avLst/>
          </a:prstGeom>
        </p:spPr>
      </p:pic>
    </p:spTree>
    <p:custDataLst>
      <p:tags r:id="rId1"/>
    </p:custDataLst>
    <p:extLst>
      <p:ext uri="{BB962C8B-B14F-4D97-AF65-F5344CB8AC3E}">
        <p14:creationId xmlns:p14="http://schemas.microsoft.com/office/powerpoint/2010/main" val="1453190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341120" y="367402"/>
            <a:ext cx="12923520" cy="1371600"/>
          </a:xfrm>
        </p:spPr>
        <p:txBody>
          <a:bodyPr>
            <a:normAutofit/>
          </a:bodyPr>
          <a:lstStyle/>
          <a:p>
            <a:r>
              <a:rPr lang="en-US" sz="6900" b="1" dirty="0"/>
              <a:t>Opportunity 3</a:t>
            </a:r>
          </a:p>
        </p:txBody>
      </p:sp>
      <p:sp>
        <p:nvSpPr>
          <p:cNvPr id="3" name="TextBox 2"/>
          <p:cNvSpPr txBox="1"/>
          <p:nvPr/>
        </p:nvSpPr>
        <p:spPr>
          <a:xfrm>
            <a:off x="1706880" y="1920240"/>
            <a:ext cx="11338560" cy="2040112"/>
          </a:xfrm>
          <a:prstGeom prst="rect">
            <a:avLst/>
          </a:prstGeom>
          <a:noFill/>
        </p:spPr>
        <p:txBody>
          <a:bodyPr wrap="square" lIns="130622" tIns="65311" rIns="130622" bIns="65311" rtlCol="0">
            <a:spAutoFit/>
          </a:bodyPr>
          <a:lstStyle/>
          <a:p>
            <a:pPr marL="408194" indent="-408194">
              <a:buFont typeface="Arial"/>
              <a:buChar char="•"/>
            </a:pPr>
            <a:r>
              <a:rPr lang="en-US" sz="3100" b="1" dirty="0"/>
              <a:t>Offer technology for students</a:t>
            </a:r>
          </a:p>
          <a:p>
            <a:pPr marL="408194" indent="-408194">
              <a:buFont typeface="Arial"/>
              <a:buChar char="•"/>
            </a:pPr>
            <a:r>
              <a:rPr lang="en-US" sz="3100" dirty="0"/>
              <a:t>Set up a demo station in the store</a:t>
            </a:r>
          </a:p>
          <a:p>
            <a:pPr marL="408194" indent="-408194">
              <a:buFont typeface="Arial"/>
              <a:buChar char="•"/>
            </a:pPr>
            <a:r>
              <a:rPr lang="en-US" sz="3100" dirty="0"/>
              <a:t>Offer music composition and production lessons</a:t>
            </a:r>
          </a:p>
          <a:p>
            <a:pPr marL="408194" indent="-408194">
              <a:buFont typeface="Arial"/>
              <a:buChar char="•"/>
            </a:pPr>
            <a:r>
              <a:rPr lang="en-US" sz="3100" dirty="0"/>
              <a:t>Offer bundled solutions and “starter packs” </a:t>
            </a:r>
          </a:p>
        </p:txBody>
      </p:sp>
    </p:spTree>
    <p:custDataLst>
      <p:tags r:id="rId1"/>
    </p:custDataLst>
    <p:extLst>
      <p:ext uri="{BB962C8B-B14F-4D97-AF65-F5344CB8AC3E}">
        <p14:creationId xmlns:p14="http://schemas.microsoft.com/office/powerpoint/2010/main" val="3155922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341120" y="367402"/>
            <a:ext cx="12923520" cy="1371600"/>
          </a:xfrm>
        </p:spPr>
        <p:txBody>
          <a:bodyPr>
            <a:normAutofit/>
          </a:bodyPr>
          <a:lstStyle/>
          <a:p>
            <a:r>
              <a:rPr lang="en-US" sz="6900" b="1" dirty="0"/>
              <a:t>West Success</a:t>
            </a:r>
          </a:p>
        </p:txBody>
      </p:sp>
      <p:sp>
        <p:nvSpPr>
          <p:cNvPr id="3" name="TextBox 2"/>
          <p:cNvSpPr txBox="1"/>
          <p:nvPr/>
        </p:nvSpPr>
        <p:spPr>
          <a:xfrm>
            <a:off x="4023360" y="3291840"/>
            <a:ext cx="11338560" cy="2040112"/>
          </a:xfrm>
          <a:prstGeom prst="rect">
            <a:avLst/>
          </a:prstGeom>
          <a:noFill/>
        </p:spPr>
        <p:txBody>
          <a:bodyPr wrap="square" lIns="130622" tIns="65311" rIns="130622" bIns="65311" rtlCol="0">
            <a:spAutoFit/>
          </a:bodyPr>
          <a:lstStyle/>
          <a:p>
            <a:pPr marL="408194" indent="-408194">
              <a:buFont typeface="Arial"/>
              <a:buChar char="•"/>
            </a:pPr>
            <a:r>
              <a:rPr lang="en-US" sz="3100" b="1" dirty="0">
                <a:solidFill>
                  <a:srgbClr val="FF0000"/>
                </a:solidFill>
              </a:rPr>
              <a:t>Offer technology for students</a:t>
            </a:r>
          </a:p>
          <a:p>
            <a:pPr marL="408194" indent="-408194">
              <a:buFont typeface="Arial"/>
              <a:buChar char="•"/>
            </a:pPr>
            <a:r>
              <a:rPr lang="en-US" sz="3100" dirty="0">
                <a:solidFill>
                  <a:srgbClr val="FF0000"/>
                </a:solidFill>
              </a:rPr>
              <a:t>Set up a demo station in the store</a:t>
            </a:r>
          </a:p>
          <a:p>
            <a:pPr marL="408194" indent="-408194">
              <a:buFont typeface="Arial"/>
              <a:buChar char="•"/>
            </a:pPr>
            <a:r>
              <a:rPr lang="en-US" sz="3100" dirty="0">
                <a:solidFill>
                  <a:srgbClr val="FF0000"/>
                </a:solidFill>
              </a:rPr>
              <a:t>Offer music composition and production lessons</a:t>
            </a:r>
          </a:p>
          <a:p>
            <a:pPr marL="408194" indent="-408194">
              <a:buFont typeface="Arial"/>
              <a:buChar char="•"/>
            </a:pPr>
            <a:r>
              <a:rPr lang="en-US" sz="3100" dirty="0">
                <a:solidFill>
                  <a:srgbClr val="FF0000"/>
                </a:solidFill>
              </a:rPr>
              <a:t>Offer bundled solutions and “starter packs” </a:t>
            </a:r>
          </a:p>
        </p:txBody>
      </p:sp>
      <p:pic>
        <p:nvPicPr>
          <p:cNvPr id="5" name="Picture 4" descr="photo 3.JPG"/>
          <p:cNvPicPr>
            <a:picLocks noChangeAspect="1"/>
          </p:cNvPicPr>
          <p:nvPr/>
        </p:nvPicPr>
        <p:blipFill>
          <a:blip r:embed="rId5" cstate="print"/>
          <a:stretch>
            <a:fillRect/>
          </a:stretch>
        </p:blipFill>
        <p:spPr>
          <a:xfrm rot="10800000">
            <a:off x="-152400" y="-1"/>
            <a:ext cx="14630399" cy="8229600"/>
          </a:xfrm>
          <a:prstGeom prst="rect">
            <a:avLst/>
          </a:prstGeom>
        </p:spPr>
      </p:pic>
    </p:spTree>
    <p:custDataLst>
      <p:tags r:id="rId1"/>
    </p:custDataLst>
    <p:extLst>
      <p:ext uri="{BB962C8B-B14F-4D97-AF65-F5344CB8AC3E}">
        <p14:creationId xmlns:p14="http://schemas.microsoft.com/office/powerpoint/2010/main" val="2825599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4560" y="2103120"/>
            <a:ext cx="6705600" cy="578174"/>
          </a:xfrm>
          <a:prstGeom prst="rect">
            <a:avLst/>
          </a:prstGeom>
          <a:noFill/>
        </p:spPr>
        <p:txBody>
          <a:bodyPr wrap="square" lIns="130622" tIns="65311" rIns="130622" bIns="65311" rtlCol="0">
            <a:spAutoFit/>
          </a:bodyPr>
          <a:lstStyle/>
          <a:p>
            <a:pPr marL="408194" indent="-408194">
              <a:buFont typeface="Arial"/>
              <a:buChar char="•"/>
            </a:pPr>
            <a:endParaRPr lang="en-US" sz="2900" b="1" dirty="0">
              <a:solidFill>
                <a:prstClr val="black"/>
              </a:solidFill>
              <a:latin typeface="Calibri"/>
            </a:endParaRPr>
          </a:p>
        </p:txBody>
      </p:sp>
      <p:pic>
        <p:nvPicPr>
          <p:cNvPr id="4" name="Picture 3" descr="Screen Shot 2014-03-31 at 8.52.49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9241" y="250197"/>
            <a:ext cx="11338560" cy="3705846"/>
          </a:xfrm>
          <a:prstGeom prst="rect">
            <a:avLst/>
          </a:prstGeom>
        </p:spPr>
      </p:pic>
      <p:sp>
        <p:nvSpPr>
          <p:cNvPr id="5" name="TextBox 4"/>
          <p:cNvSpPr txBox="1"/>
          <p:nvPr/>
        </p:nvSpPr>
        <p:spPr>
          <a:xfrm>
            <a:off x="4017599" y="6781800"/>
            <a:ext cx="7437120" cy="1178338"/>
          </a:xfrm>
          <a:prstGeom prst="rect">
            <a:avLst/>
          </a:prstGeom>
          <a:noFill/>
        </p:spPr>
        <p:txBody>
          <a:bodyPr wrap="square" lIns="130622" tIns="65311" rIns="130622" bIns="65311" rtlCol="0">
            <a:spAutoFit/>
          </a:bodyPr>
          <a:lstStyle/>
          <a:p>
            <a:pPr algn="ctr"/>
            <a:r>
              <a:rPr lang="en-US" sz="1700" dirty="0">
                <a:solidFill>
                  <a:prstClr val="black"/>
                </a:solidFill>
                <a:latin typeface="Calibri"/>
              </a:rPr>
              <a:t>https://</a:t>
            </a:r>
            <a:r>
              <a:rPr lang="en-US" sz="1700" dirty="0" err="1">
                <a:solidFill>
                  <a:prstClr val="black"/>
                </a:solidFill>
                <a:latin typeface="Calibri"/>
              </a:rPr>
              <a:t>www.parcconline.org</a:t>
            </a:r>
            <a:r>
              <a:rPr lang="en-US" sz="1700" dirty="0">
                <a:solidFill>
                  <a:prstClr val="black"/>
                </a:solidFill>
                <a:latin typeface="Calibri"/>
              </a:rPr>
              <a:t>/technology</a:t>
            </a:r>
          </a:p>
          <a:p>
            <a:pPr algn="ctr"/>
            <a:r>
              <a:rPr lang="en-US" sz="1700" dirty="0">
                <a:solidFill>
                  <a:prstClr val="black"/>
                </a:solidFill>
                <a:latin typeface="Calibri"/>
              </a:rPr>
              <a:t>https://</a:t>
            </a:r>
            <a:r>
              <a:rPr lang="en-US" sz="1700" dirty="0" err="1">
                <a:solidFill>
                  <a:prstClr val="black"/>
                </a:solidFill>
                <a:latin typeface="Calibri"/>
              </a:rPr>
              <a:t>www.parcconline.org</a:t>
            </a:r>
            <a:r>
              <a:rPr lang="en-US" sz="1700" dirty="0">
                <a:solidFill>
                  <a:prstClr val="black"/>
                </a:solidFill>
                <a:latin typeface="Calibri"/>
              </a:rPr>
              <a:t>/</a:t>
            </a:r>
            <a:r>
              <a:rPr lang="en-US" sz="1700" dirty="0" err="1">
                <a:solidFill>
                  <a:prstClr val="black"/>
                </a:solidFill>
                <a:latin typeface="Calibri"/>
              </a:rPr>
              <a:t>parcc</a:t>
            </a:r>
            <a:r>
              <a:rPr lang="en-US" sz="1700" dirty="0">
                <a:solidFill>
                  <a:prstClr val="black"/>
                </a:solidFill>
                <a:latin typeface="Calibri"/>
              </a:rPr>
              <a:t>-states</a:t>
            </a:r>
          </a:p>
          <a:p>
            <a:pPr algn="ctr"/>
            <a:r>
              <a:rPr lang="en-US" sz="1700" dirty="0">
                <a:solidFill>
                  <a:prstClr val="black"/>
                </a:solidFill>
              </a:rPr>
              <a:t>http://</a:t>
            </a:r>
            <a:r>
              <a:rPr lang="en-US" sz="1700" dirty="0" err="1">
                <a:solidFill>
                  <a:prstClr val="black"/>
                </a:solidFill>
              </a:rPr>
              <a:t>www.smarterbalanced.org</a:t>
            </a:r>
            <a:r>
              <a:rPr lang="en-US" sz="1700" dirty="0">
                <a:solidFill>
                  <a:prstClr val="black"/>
                </a:solidFill>
              </a:rPr>
              <a:t>/</a:t>
            </a:r>
            <a:r>
              <a:rPr lang="en-US" sz="1700" dirty="0" err="1">
                <a:solidFill>
                  <a:prstClr val="black"/>
                </a:solidFill>
              </a:rPr>
              <a:t>wordpress</a:t>
            </a:r>
            <a:r>
              <a:rPr lang="en-US" sz="1700" dirty="0">
                <a:solidFill>
                  <a:prstClr val="black"/>
                </a:solidFill>
              </a:rPr>
              <a:t>/</a:t>
            </a:r>
            <a:r>
              <a:rPr lang="en-US" sz="1700" dirty="0" err="1">
                <a:solidFill>
                  <a:prstClr val="black"/>
                </a:solidFill>
              </a:rPr>
              <a:t>wp</a:t>
            </a:r>
            <a:r>
              <a:rPr lang="en-US" sz="1700" dirty="0">
                <a:solidFill>
                  <a:prstClr val="black"/>
                </a:solidFill>
              </a:rPr>
              <a:t>-content/uploads/2011/12/Tech_Framework_Device_Requirements_11-1-13.pdf</a:t>
            </a:r>
            <a:endParaRPr lang="en-US" sz="1700" dirty="0">
              <a:solidFill>
                <a:prstClr val="black"/>
              </a:solidFill>
              <a:latin typeface="Calibri"/>
            </a:endParaRPr>
          </a:p>
        </p:txBody>
      </p:sp>
      <p:pic>
        <p:nvPicPr>
          <p:cNvPr id="2" name="Picture 1" descr="Screen Shot 2014-06-11 at 9.47.41 AM.png"/>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0141663" y="4099560"/>
            <a:ext cx="2736138" cy="2575560"/>
          </a:xfrm>
          <a:prstGeom prst="rect">
            <a:avLst/>
          </a:prstGeom>
        </p:spPr>
      </p:pic>
      <p:pic>
        <p:nvPicPr>
          <p:cNvPr id="6" name="Picture 5" descr="Screen Shot 2014-06-11 at 9.51.48 A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8474" y="4297680"/>
            <a:ext cx="7135446" cy="2179320"/>
          </a:xfrm>
          <a:prstGeom prst="rect">
            <a:avLst/>
          </a:prstGeom>
        </p:spPr>
      </p:pic>
    </p:spTree>
    <p:custDataLst>
      <p:tags r:id="rId1"/>
    </p:custDataLst>
    <p:extLst>
      <p:ext uri="{BB962C8B-B14F-4D97-AF65-F5344CB8AC3E}">
        <p14:creationId xmlns:p14="http://schemas.microsoft.com/office/powerpoint/2010/main" val="2797271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essa-at-tate.jpg"/>
          <p:cNvPicPr>
            <a:picLocks noGrp="1" noChangeAspect="1"/>
          </p:cNvPicPr>
          <p:nvPr>
            <p:ph sz="half" idx="1"/>
          </p:nvPr>
        </p:nvPicPr>
        <p:blipFill>
          <a:blip r:embed="rId2" cstate="print"/>
          <a:stretch>
            <a:fillRect/>
          </a:stretch>
        </p:blipFill>
        <p:spPr>
          <a:xfrm>
            <a:off x="2316480" y="91441"/>
            <a:ext cx="10607040" cy="8109714"/>
          </a:xfrm>
        </p:spPr>
      </p:pic>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technology-bundles.jpg"/>
          <p:cNvPicPr>
            <a:picLocks noGrp="1" noChangeAspect="1"/>
          </p:cNvPicPr>
          <p:nvPr>
            <p:ph sz="half" idx="1"/>
          </p:nvPr>
        </p:nvPicPr>
        <p:blipFill>
          <a:blip r:embed="rId2" cstate="print"/>
          <a:stretch>
            <a:fillRect/>
          </a:stretch>
        </p:blipFill>
        <p:spPr>
          <a:xfrm>
            <a:off x="1341121" y="274320"/>
            <a:ext cx="8028878" cy="7680960"/>
          </a:xfrm>
        </p:spPr>
      </p:pic>
      <p:sp>
        <p:nvSpPr>
          <p:cNvPr id="7" name="TextBox 6"/>
          <p:cNvSpPr txBox="1"/>
          <p:nvPr/>
        </p:nvSpPr>
        <p:spPr>
          <a:xfrm>
            <a:off x="9753600" y="1828800"/>
            <a:ext cx="4754880" cy="5441043"/>
          </a:xfrm>
          <a:prstGeom prst="rect">
            <a:avLst/>
          </a:prstGeom>
          <a:noFill/>
        </p:spPr>
        <p:txBody>
          <a:bodyPr wrap="square" lIns="130622" tIns="65311" rIns="130622" bIns="65311" rtlCol="0">
            <a:spAutoFit/>
          </a:bodyPr>
          <a:lstStyle/>
          <a:p>
            <a:r>
              <a:rPr lang="en-US" sz="6900" b="1" dirty="0"/>
              <a:t>Offer</a:t>
            </a:r>
          </a:p>
          <a:p>
            <a:r>
              <a:rPr lang="en-US" sz="6900" b="1" dirty="0"/>
              <a:t>Bundled Solutions</a:t>
            </a:r>
          </a:p>
          <a:p>
            <a:r>
              <a:rPr lang="en-US" sz="6900" b="1" dirty="0"/>
              <a:t>&amp; Starter Packs</a:t>
            </a:r>
          </a:p>
        </p:txBody>
      </p:sp>
    </p:spTree>
    <p:extLst>
      <p:ext uri="{BB962C8B-B14F-4D97-AF65-F5344CB8AC3E}">
        <p14:creationId xmlns:p14="http://schemas.microsoft.com/office/powerpoint/2010/main" val="112336384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457200"/>
            <a:ext cx="7802880" cy="1371600"/>
          </a:xfrm>
          <a:prstGeom prst="rect">
            <a:avLst/>
          </a:prstGeom>
          <a:noFill/>
        </p:spPr>
        <p:txBody>
          <a:bodyPr wrap="square" lIns="130622" tIns="65311" rIns="130622" bIns="65311" rtlCol="0">
            <a:normAutofit/>
          </a:bodyPr>
          <a:lstStyle/>
          <a:p>
            <a:r>
              <a:rPr lang="en-US" sz="7400" b="1" dirty="0"/>
              <a:t>Music Technology</a:t>
            </a:r>
          </a:p>
          <a:p>
            <a:endParaRPr lang="en-US" sz="10300" dirty="0"/>
          </a:p>
        </p:txBody>
      </p:sp>
      <p:sp>
        <p:nvSpPr>
          <p:cNvPr id="3" name="Rectangle 2"/>
          <p:cNvSpPr/>
          <p:nvPr/>
        </p:nvSpPr>
        <p:spPr>
          <a:xfrm>
            <a:off x="1463040" y="1463040"/>
            <a:ext cx="11704320" cy="3055775"/>
          </a:xfrm>
          <a:prstGeom prst="rect">
            <a:avLst/>
          </a:prstGeom>
        </p:spPr>
        <p:txBody>
          <a:bodyPr wrap="square" lIns="130622" tIns="65311" rIns="130622" bIns="65311">
            <a:spAutoFit/>
          </a:bodyPr>
          <a:lstStyle/>
          <a:p>
            <a:r>
              <a:rPr lang="en-US" sz="3400" b="1" dirty="0"/>
              <a:t>Recording</a:t>
            </a:r>
            <a:endParaRPr lang="en-US" sz="2900" dirty="0"/>
          </a:p>
          <a:p>
            <a:endParaRPr lang="en-US" b="1" dirty="0" smtClean="0"/>
          </a:p>
          <a:p>
            <a:endParaRPr lang="en-US" b="1" dirty="0"/>
          </a:p>
          <a:p>
            <a:endParaRPr lang="en-US" b="1" dirty="0" smtClean="0"/>
          </a:p>
          <a:p>
            <a:endParaRPr lang="en-US" b="1" dirty="0"/>
          </a:p>
          <a:p>
            <a:endParaRPr lang="en-US" b="1" dirty="0" smtClean="0"/>
          </a:p>
          <a:p>
            <a:endParaRPr lang="en-US" b="1" dirty="0"/>
          </a:p>
        </p:txBody>
      </p:sp>
      <p:pic>
        <p:nvPicPr>
          <p:cNvPr id="9" name="Picture 8" descr="audiobox44vsl-front.t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2667000"/>
            <a:ext cx="7315200" cy="1307009"/>
          </a:xfrm>
          <a:prstGeom prst="rect">
            <a:avLst/>
          </a:prstGeom>
        </p:spPr>
      </p:pic>
      <p:pic>
        <p:nvPicPr>
          <p:cNvPr id="11" name="Picture 10" descr="Screen Shot 2014-04-01 at 10.34.20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79583">
            <a:off x="9072112" y="1665802"/>
            <a:ext cx="3510592" cy="5721988"/>
          </a:xfrm>
          <a:prstGeom prst="rect">
            <a:avLst/>
          </a:prstGeom>
        </p:spPr>
      </p:pic>
      <p:pic>
        <p:nvPicPr>
          <p:cNvPr id="2" name="Picture 1" descr="PreSonus-Studio-One-2-Song-Pag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7200" y="5029200"/>
            <a:ext cx="6583682" cy="2720912"/>
          </a:xfrm>
          <a:prstGeom prst="rect">
            <a:avLst/>
          </a:prstGeom>
        </p:spPr>
      </p:pic>
    </p:spTree>
    <p:extLst>
      <p:ext uri="{BB962C8B-B14F-4D97-AF65-F5344CB8AC3E}">
        <p14:creationId xmlns:p14="http://schemas.microsoft.com/office/powerpoint/2010/main" val="86915763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457200"/>
            <a:ext cx="7802880" cy="1371600"/>
          </a:xfrm>
          <a:prstGeom prst="rect">
            <a:avLst/>
          </a:prstGeom>
          <a:noFill/>
        </p:spPr>
        <p:txBody>
          <a:bodyPr wrap="square" lIns="130622" tIns="65311" rIns="130622" bIns="65311" rtlCol="0">
            <a:normAutofit/>
          </a:bodyPr>
          <a:lstStyle/>
          <a:p>
            <a:r>
              <a:rPr lang="en-US" sz="7400" b="1" dirty="0"/>
              <a:t>Music Technology</a:t>
            </a:r>
          </a:p>
          <a:p>
            <a:endParaRPr lang="en-US" sz="10300" dirty="0"/>
          </a:p>
        </p:txBody>
      </p:sp>
      <p:sp>
        <p:nvSpPr>
          <p:cNvPr id="3" name="Rectangle 2"/>
          <p:cNvSpPr/>
          <p:nvPr/>
        </p:nvSpPr>
        <p:spPr>
          <a:xfrm>
            <a:off x="1463040" y="1463041"/>
            <a:ext cx="11704320" cy="3502051"/>
          </a:xfrm>
          <a:prstGeom prst="rect">
            <a:avLst/>
          </a:prstGeom>
        </p:spPr>
        <p:txBody>
          <a:bodyPr wrap="square" lIns="130622" tIns="65311" rIns="130622" bIns="65311">
            <a:spAutoFit/>
          </a:bodyPr>
          <a:lstStyle/>
          <a:p>
            <a:r>
              <a:rPr lang="en-US" sz="3400" b="1" dirty="0"/>
              <a:t>Recording Bundles</a:t>
            </a:r>
            <a:endParaRPr lang="en-US" sz="2900" dirty="0"/>
          </a:p>
          <a:p>
            <a:endParaRPr lang="en-US" sz="2900" dirty="0"/>
          </a:p>
          <a:p>
            <a:endParaRPr lang="en-US" b="1" dirty="0" smtClean="0"/>
          </a:p>
          <a:p>
            <a:endParaRPr lang="en-US" b="1" dirty="0"/>
          </a:p>
          <a:p>
            <a:endParaRPr lang="en-US" b="1" dirty="0" smtClean="0"/>
          </a:p>
          <a:p>
            <a:endParaRPr lang="en-US" b="1" dirty="0"/>
          </a:p>
          <a:p>
            <a:endParaRPr lang="en-US" b="1" dirty="0" smtClean="0"/>
          </a:p>
          <a:p>
            <a:endParaRPr lang="en-US" b="1" dirty="0"/>
          </a:p>
        </p:txBody>
      </p:sp>
    </p:spTree>
    <p:extLst>
      <p:ext uri="{BB962C8B-B14F-4D97-AF65-F5344CB8AC3E}">
        <p14:creationId xmlns:p14="http://schemas.microsoft.com/office/powerpoint/2010/main" val="196805178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457200"/>
            <a:ext cx="7802880" cy="1371600"/>
          </a:xfrm>
          <a:prstGeom prst="rect">
            <a:avLst/>
          </a:prstGeom>
          <a:noFill/>
        </p:spPr>
        <p:txBody>
          <a:bodyPr wrap="square" lIns="130622" tIns="65311" rIns="130622" bIns="65311" rtlCol="0">
            <a:normAutofit/>
          </a:bodyPr>
          <a:lstStyle/>
          <a:p>
            <a:r>
              <a:rPr lang="en-US" sz="7400" b="1" dirty="0"/>
              <a:t>Music Technology</a:t>
            </a:r>
          </a:p>
          <a:p>
            <a:endParaRPr lang="en-US" sz="103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173923"/>
            <a:ext cx="7275971" cy="6592638"/>
          </a:xfrm>
          <a:prstGeom prst="rect">
            <a:avLst/>
          </a:prstGeom>
        </p:spPr>
      </p:pic>
      <p:sp>
        <p:nvSpPr>
          <p:cNvPr id="3" name="Rectangle 2"/>
          <p:cNvSpPr/>
          <p:nvPr/>
        </p:nvSpPr>
        <p:spPr>
          <a:xfrm>
            <a:off x="1950720" y="1463041"/>
            <a:ext cx="2438400" cy="3502051"/>
          </a:xfrm>
          <a:prstGeom prst="rect">
            <a:avLst/>
          </a:prstGeom>
        </p:spPr>
        <p:txBody>
          <a:bodyPr wrap="square" lIns="130622" tIns="65311" rIns="130622" bIns="65311">
            <a:spAutoFit/>
          </a:bodyPr>
          <a:lstStyle/>
          <a:p>
            <a:r>
              <a:rPr lang="en-US" sz="3400" b="1" dirty="0"/>
              <a:t>Notation</a:t>
            </a:r>
          </a:p>
          <a:p>
            <a:endParaRPr lang="en-US" sz="2900" dirty="0"/>
          </a:p>
          <a:p>
            <a:endParaRPr lang="en-US" b="1" dirty="0" smtClean="0"/>
          </a:p>
          <a:p>
            <a:endParaRPr lang="en-US" b="1" dirty="0"/>
          </a:p>
          <a:p>
            <a:endParaRPr lang="en-US" b="1" dirty="0" smtClean="0"/>
          </a:p>
          <a:p>
            <a:endParaRPr lang="en-US" b="1" dirty="0"/>
          </a:p>
          <a:p>
            <a:endParaRPr lang="en-US" b="1" dirty="0" smtClean="0"/>
          </a:p>
          <a:p>
            <a:endParaRPr lang="en-US" b="1" dirty="0"/>
          </a:p>
        </p:txBody>
      </p:sp>
      <p:pic>
        <p:nvPicPr>
          <p:cNvPr id="2" name="Picture 1" descr="N4_box.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5577840"/>
            <a:ext cx="3901440" cy="2926080"/>
          </a:xfrm>
          <a:prstGeom prst="rect">
            <a:avLst/>
          </a:prstGeom>
        </p:spPr>
      </p:pic>
      <p:pic>
        <p:nvPicPr>
          <p:cNvPr id="4" name="Picture 3" descr="Screen Shot 2014-04-01 at 10.36.48 A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194560"/>
            <a:ext cx="3657600" cy="3502324"/>
          </a:xfrm>
          <a:prstGeom prst="rect">
            <a:avLst/>
          </a:prstGeom>
        </p:spPr>
      </p:pic>
      <p:pic>
        <p:nvPicPr>
          <p:cNvPr id="6" name="Picture 5" descr="Screen Shot 2014-04-01 at 10.37.11 A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6801" y="2560320"/>
            <a:ext cx="3443048" cy="2743200"/>
          </a:xfrm>
          <a:prstGeom prst="rect">
            <a:avLst/>
          </a:prstGeom>
        </p:spPr>
      </p:pic>
    </p:spTree>
    <p:extLst>
      <p:ext uri="{BB962C8B-B14F-4D97-AF65-F5344CB8AC3E}">
        <p14:creationId xmlns:p14="http://schemas.microsoft.com/office/powerpoint/2010/main" val="74454923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457200"/>
            <a:ext cx="7802880" cy="1371600"/>
          </a:xfrm>
          <a:prstGeom prst="rect">
            <a:avLst/>
          </a:prstGeom>
          <a:noFill/>
        </p:spPr>
        <p:txBody>
          <a:bodyPr wrap="square" lIns="130622" tIns="65311" rIns="130622" bIns="65311" rtlCol="0">
            <a:normAutofit/>
          </a:bodyPr>
          <a:lstStyle/>
          <a:p>
            <a:r>
              <a:rPr lang="en-US" sz="7400" b="1" dirty="0"/>
              <a:t>Music Technology</a:t>
            </a:r>
          </a:p>
          <a:p>
            <a:endParaRPr lang="en-US" sz="10300" dirty="0"/>
          </a:p>
        </p:txBody>
      </p:sp>
      <p:sp>
        <p:nvSpPr>
          <p:cNvPr id="3" name="Rectangle 2"/>
          <p:cNvSpPr/>
          <p:nvPr/>
        </p:nvSpPr>
        <p:spPr>
          <a:xfrm>
            <a:off x="1950720" y="1463041"/>
            <a:ext cx="3901440" cy="3502051"/>
          </a:xfrm>
          <a:prstGeom prst="rect">
            <a:avLst/>
          </a:prstGeom>
        </p:spPr>
        <p:txBody>
          <a:bodyPr wrap="square" lIns="130622" tIns="65311" rIns="130622" bIns="65311">
            <a:spAutoFit/>
          </a:bodyPr>
          <a:lstStyle/>
          <a:p>
            <a:r>
              <a:rPr lang="en-US" sz="3400" b="1" dirty="0"/>
              <a:t>Pro Audio</a:t>
            </a:r>
          </a:p>
          <a:p>
            <a:endParaRPr lang="en-US" sz="2900" dirty="0"/>
          </a:p>
          <a:p>
            <a:endParaRPr lang="en-US" b="1" dirty="0" smtClean="0"/>
          </a:p>
          <a:p>
            <a:endParaRPr lang="en-US" b="1" dirty="0"/>
          </a:p>
          <a:p>
            <a:endParaRPr lang="en-US" b="1" dirty="0" smtClean="0"/>
          </a:p>
          <a:p>
            <a:endParaRPr lang="en-US" b="1" dirty="0"/>
          </a:p>
          <a:p>
            <a:endParaRPr lang="en-US" b="1" dirty="0" smtClean="0"/>
          </a:p>
          <a:p>
            <a:endParaRPr lang="en-US" b="1" dirty="0"/>
          </a:p>
        </p:txBody>
      </p:sp>
      <p:pic>
        <p:nvPicPr>
          <p:cNvPr id="2" name="Picture 1" descr="Screen Shot 2014-04-01 at 10.39.21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6" y="2194561"/>
            <a:ext cx="5571014" cy="2914249"/>
          </a:xfrm>
          <a:prstGeom prst="rect">
            <a:avLst/>
          </a:prstGeom>
        </p:spPr>
      </p:pic>
      <p:pic>
        <p:nvPicPr>
          <p:cNvPr id="6" name="Picture 5" descr="studiolive-front.t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9" y="5303520"/>
            <a:ext cx="6959910" cy="2926080"/>
          </a:xfrm>
          <a:prstGeom prst="rect">
            <a:avLst/>
          </a:prstGeom>
        </p:spPr>
      </p:pic>
      <p:pic>
        <p:nvPicPr>
          <p:cNvPr id="8" name="Picture 7" descr="Eris E4_5-fron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9761" y="6217921"/>
            <a:ext cx="3427304" cy="1808545"/>
          </a:xfrm>
          <a:prstGeom prst="rect">
            <a:avLst/>
          </a:prstGeom>
        </p:spPr>
      </p:pic>
      <p:pic>
        <p:nvPicPr>
          <p:cNvPr id="5" name="Picture 4" descr="Screen Shot 2014-04-04 at 9.39.05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1200" y="1752599"/>
            <a:ext cx="8153400" cy="4199001"/>
          </a:xfrm>
          <a:prstGeom prst="rect">
            <a:avLst/>
          </a:prstGeom>
        </p:spPr>
      </p:pic>
    </p:spTree>
    <p:extLst>
      <p:ext uri="{BB962C8B-B14F-4D97-AF65-F5344CB8AC3E}">
        <p14:creationId xmlns:p14="http://schemas.microsoft.com/office/powerpoint/2010/main" val="211030938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457200"/>
            <a:ext cx="7802880" cy="1371600"/>
          </a:xfrm>
          <a:prstGeom prst="rect">
            <a:avLst/>
          </a:prstGeom>
          <a:noFill/>
        </p:spPr>
        <p:txBody>
          <a:bodyPr wrap="square" lIns="130622" tIns="65311" rIns="130622" bIns="65311" rtlCol="0">
            <a:normAutofit/>
          </a:bodyPr>
          <a:lstStyle/>
          <a:p>
            <a:r>
              <a:rPr lang="en-US" sz="7400" b="1" dirty="0"/>
              <a:t>Music Technology</a:t>
            </a:r>
          </a:p>
          <a:p>
            <a:endParaRPr lang="en-US" sz="103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173923"/>
            <a:ext cx="7275971" cy="6592638"/>
          </a:xfrm>
          <a:prstGeom prst="rect">
            <a:avLst/>
          </a:prstGeom>
        </p:spPr>
      </p:pic>
      <p:sp>
        <p:nvSpPr>
          <p:cNvPr id="3" name="Rectangle 2"/>
          <p:cNvSpPr/>
          <p:nvPr/>
        </p:nvSpPr>
        <p:spPr>
          <a:xfrm>
            <a:off x="609600" y="1554480"/>
            <a:ext cx="6461760" cy="3948327"/>
          </a:xfrm>
          <a:prstGeom prst="rect">
            <a:avLst/>
          </a:prstGeom>
        </p:spPr>
        <p:txBody>
          <a:bodyPr wrap="square" lIns="130622" tIns="65311" rIns="130622" bIns="65311">
            <a:spAutoFit/>
          </a:bodyPr>
          <a:lstStyle/>
          <a:p>
            <a:r>
              <a:rPr lang="en-US" sz="3400" b="1" dirty="0"/>
              <a:t>App Attack</a:t>
            </a:r>
          </a:p>
          <a:p>
            <a:pPr marL="489833" indent="-489833">
              <a:buFont typeface="Arial"/>
              <a:buChar char="•"/>
            </a:pPr>
            <a:r>
              <a:rPr lang="en-US" sz="2900" dirty="0"/>
              <a:t>Competing with </a:t>
            </a:r>
            <a:r>
              <a:rPr lang="en-US" sz="2900" dirty="0" err="1"/>
              <a:t>iPad</a:t>
            </a:r>
            <a:endParaRPr lang="en-US" sz="2900" dirty="0"/>
          </a:p>
          <a:p>
            <a:pPr marL="408194" indent="-408194">
              <a:buFont typeface="Arial"/>
              <a:buChar char="•"/>
            </a:pPr>
            <a:endParaRPr lang="en-US" sz="2900" dirty="0"/>
          </a:p>
          <a:p>
            <a:endParaRPr lang="en-US" b="1" dirty="0" smtClean="0"/>
          </a:p>
          <a:p>
            <a:endParaRPr lang="en-US" b="1" dirty="0"/>
          </a:p>
          <a:p>
            <a:endParaRPr lang="en-US" b="1" dirty="0" smtClean="0"/>
          </a:p>
          <a:p>
            <a:endParaRPr lang="en-US" b="1" dirty="0"/>
          </a:p>
          <a:p>
            <a:endParaRPr lang="en-US" b="1" dirty="0" smtClean="0"/>
          </a:p>
          <a:p>
            <a:endParaRPr lang="en-US" b="1" dirty="0"/>
          </a:p>
        </p:txBody>
      </p:sp>
      <p:pic>
        <p:nvPicPr>
          <p:cNvPr id="2" name="Picture 1" descr="ipad in music room.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121" y="2828727"/>
            <a:ext cx="5441278" cy="5441279"/>
          </a:xfrm>
          <a:prstGeom prst="rect">
            <a:avLst/>
          </a:prstGeom>
        </p:spPr>
      </p:pic>
    </p:spTree>
    <p:extLst>
      <p:ext uri="{BB962C8B-B14F-4D97-AF65-F5344CB8AC3E}">
        <p14:creationId xmlns:p14="http://schemas.microsoft.com/office/powerpoint/2010/main" val="238541225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457200"/>
            <a:ext cx="7802880" cy="1371600"/>
          </a:xfrm>
          <a:prstGeom prst="rect">
            <a:avLst/>
          </a:prstGeom>
          <a:noFill/>
        </p:spPr>
        <p:txBody>
          <a:bodyPr wrap="square" lIns="130622" tIns="65311" rIns="130622" bIns="65311" rtlCol="0">
            <a:normAutofit/>
          </a:bodyPr>
          <a:lstStyle/>
          <a:p>
            <a:r>
              <a:rPr lang="en-US" sz="7400" b="1" dirty="0"/>
              <a:t>Opportunity 4</a:t>
            </a:r>
          </a:p>
          <a:p>
            <a:endParaRPr lang="en-US" sz="10300" dirty="0"/>
          </a:p>
        </p:txBody>
      </p:sp>
      <p:pic>
        <p:nvPicPr>
          <p:cNvPr id="4" name="Picture 3" descr="Screen Shot 2014-03-31 at 12.22.35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5600" y="3276600"/>
            <a:ext cx="5486400" cy="2592058"/>
          </a:xfrm>
          <a:prstGeom prst="rect">
            <a:avLst/>
          </a:prstGeom>
        </p:spPr>
      </p:pic>
      <p:pic>
        <p:nvPicPr>
          <p:cNvPr id="6" name="Picture 5" descr="Screen Shot 2014-03-31 at 12.25.24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200400"/>
            <a:ext cx="3535680" cy="3276697"/>
          </a:xfrm>
          <a:prstGeom prst="rect">
            <a:avLst/>
          </a:prstGeom>
        </p:spPr>
      </p:pic>
      <p:pic>
        <p:nvPicPr>
          <p:cNvPr id="8" name="Picture 7" descr="Screen Shot 2014-03-31 at 12.30.22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000" y="3581400"/>
            <a:ext cx="2378075" cy="3200400"/>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15200" y="173923"/>
            <a:ext cx="7275971" cy="6592638"/>
          </a:xfrm>
          <a:prstGeom prst="rect">
            <a:avLst/>
          </a:prstGeom>
        </p:spPr>
      </p:pic>
      <p:sp>
        <p:nvSpPr>
          <p:cNvPr id="9" name="TextBox 8"/>
          <p:cNvSpPr txBox="1"/>
          <p:nvPr/>
        </p:nvSpPr>
        <p:spPr>
          <a:xfrm>
            <a:off x="853440" y="1645921"/>
            <a:ext cx="5486400" cy="608951"/>
          </a:xfrm>
          <a:prstGeom prst="rect">
            <a:avLst/>
          </a:prstGeom>
          <a:noFill/>
        </p:spPr>
        <p:txBody>
          <a:bodyPr wrap="square" lIns="130622" tIns="65311" rIns="130622" bIns="65311" rtlCol="0">
            <a:spAutoFit/>
          </a:bodyPr>
          <a:lstStyle/>
          <a:p>
            <a:pPr marL="653110" indent="-653110">
              <a:buFont typeface="Arial"/>
              <a:buChar char="•"/>
            </a:pPr>
            <a:r>
              <a:rPr lang="en-US" sz="3100" dirty="0" err="1"/>
              <a:t>iOS</a:t>
            </a:r>
            <a:r>
              <a:rPr lang="en-US" sz="3100" dirty="0"/>
              <a:t> Peripherals </a:t>
            </a:r>
          </a:p>
        </p:txBody>
      </p:sp>
    </p:spTree>
    <p:extLst>
      <p:ext uri="{BB962C8B-B14F-4D97-AF65-F5344CB8AC3E}">
        <p14:creationId xmlns:p14="http://schemas.microsoft.com/office/powerpoint/2010/main" val="25214184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219200" y="323558"/>
            <a:ext cx="12923520" cy="1688122"/>
          </a:xfrm>
        </p:spPr>
        <p:txBody>
          <a:bodyPr>
            <a:normAutofit/>
          </a:bodyPr>
          <a:lstStyle/>
          <a:p>
            <a:r>
              <a:rPr lang="en-US" sz="4900" b="1" dirty="0"/>
              <a:t>Who drives the future of Music Education? </a:t>
            </a:r>
          </a:p>
        </p:txBody>
      </p:sp>
      <p:sp>
        <p:nvSpPr>
          <p:cNvPr id="3" name="Content Placeholder 2"/>
          <p:cNvSpPr>
            <a:spLocks noGrp="1"/>
          </p:cNvSpPr>
          <p:nvPr>
            <p:ph idx="1"/>
            <p:custDataLst>
              <p:tags r:id="rId3"/>
            </p:custDataLst>
          </p:nvPr>
        </p:nvSpPr>
        <p:spPr>
          <a:xfrm>
            <a:off x="1219200" y="2133600"/>
            <a:ext cx="12923520" cy="5156836"/>
          </a:xfrm>
        </p:spPr>
        <p:txBody>
          <a:bodyPr>
            <a:normAutofit/>
          </a:bodyPr>
          <a:lstStyle/>
          <a:p>
            <a:r>
              <a:rPr lang="en-US" sz="3100" dirty="0"/>
              <a:t>Who will drive the future of Music Education? </a:t>
            </a:r>
          </a:p>
          <a:p>
            <a:endParaRPr lang="en-US" sz="3100" dirty="0"/>
          </a:p>
          <a:p>
            <a:endParaRPr lang="en-US" sz="3100" dirty="0"/>
          </a:p>
        </p:txBody>
      </p:sp>
      <p:pic>
        <p:nvPicPr>
          <p:cNvPr id="4" name="Picture 3" descr="Kids.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5844" y="3352800"/>
            <a:ext cx="7025314" cy="4312920"/>
          </a:xfrm>
          <a:prstGeom prst="rect">
            <a:avLst/>
          </a:prstGeom>
        </p:spPr>
      </p:pic>
    </p:spTree>
    <p:custDataLst>
      <p:tags r:id="rId1"/>
    </p:custDataLst>
    <p:extLst>
      <p:ext uri="{BB962C8B-B14F-4D97-AF65-F5344CB8AC3E}">
        <p14:creationId xmlns:p14="http://schemas.microsoft.com/office/powerpoint/2010/main" val="329891198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219200" y="323558"/>
            <a:ext cx="13411200" cy="1688122"/>
          </a:xfrm>
        </p:spPr>
        <p:txBody>
          <a:bodyPr>
            <a:normAutofit/>
          </a:bodyPr>
          <a:lstStyle/>
          <a:p>
            <a:r>
              <a:rPr lang="en-US" sz="4900" b="1" dirty="0"/>
              <a:t>Who drives the future of Music Education? </a:t>
            </a:r>
          </a:p>
        </p:txBody>
      </p:sp>
      <p:sp>
        <p:nvSpPr>
          <p:cNvPr id="3" name="Content Placeholder 2"/>
          <p:cNvSpPr>
            <a:spLocks noGrp="1"/>
          </p:cNvSpPr>
          <p:nvPr>
            <p:ph idx="1"/>
            <p:custDataLst>
              <p:tags r:id="rId3"/>
            </p:custDataLst>
          </p:nvPr>
        </p:nvSpPr>
        <p:spPr>
          <a:xfrm>
            <a:off x="1295400" y="2133600"/>
            <a:ext cx="12923520" cy="5156836"/>
          </a:xfrm>
        </p:spPr>
        <p:txBody>
          <a:bodyPr>
            <a:normAutofit/>
          </a:bodyPr>
          <a:lstStyle/>
          <a:p>
            <a:r>
              <a:rPr lang="en-US" sz="3100" dirty="0"/>
              <a:t>Who will drive the future of Music Education? </a:t>
            </a:r>
          </a:p>
          <a:p>
            <a:endParaRPr lang="en-US" sz="3100" dirty="0"/>
          </a:p>
          <a:p>
            <a:endParaRPr lang="en-US" sz="3100" dirty="0"/>
          </a:p>
        </p:txBody>
      </p:sp>
      <p:pic>
        <p:nvPicPr>
          <p:cNvPr id="5" name="Picture 4" descr="Music Teachers.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2800" y="2895600"/>
            <a:ext cx="8038353" cy="4191000"/>
          </a:xfrm>
          <a:prstGeom prst="rect">
            <a:avLst/>
          </a:prstGeom>
        </p:spPr>
      </p:pic>
    </p:spTree>
    <p:custDataLst>
      <p:tags r:id="rId1"/>
    </p:custDataLst>
    <p:extLst>
      <p:ext uri="{BB962C8B-B14F-4D97-AF65-F5344CB8AC3E}">
        <p14:creationId xmlns:p14="http://schemas.microsoft.com/office/powerpoint/2010/main" val="411615443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194560" y="1920242"/>
            <a:ext cx="10728960" cy="1470726"/>
          </a:xfrm>
          <a:prstGeom prst="rect">
            <a:avLst/>
          </a:prstGeom>
          <a:noFill/>
        </p:spPr>
        <p:txBody>
          <a:bodyPr wrap="square" lIns="130622" tIns="65311" rIns="130622" bIns="65311" rtlCol="0">
            <a:spAutoFit/>
          </a:bodyPr>
          <a:lstStyle/>
          <a:p>
            <a:endParaRPr lang="en-US" sz="2900" b="1" dirty="0">
              <a:solidFill>
                <a:prstClr val="black"/>
              </a:solidFill>
              <a:latin typeface="Calibri"/>
            </a:endParaRPr>
          </a:p>
          <a:p>
            <a:pPr marL="408194" indent="-408194">
              <a:buFont typeface="Arial"/>
              <a:buChar char="•"/>
            </a:pPr>
            <a:endParaRPr lang="en-US" sz="2900" b="1" dirty="0">
              <a:solidFill>
                <a:prstClr val="black"/>
              </a:solidFill>
              <a:latin typeface="Calibri"/>
            </a:endParaRPr>
          </a:p>
          <a:p>
            <a:pPr marL="408194" indent="-408194">
              <a:buFont typeface="Arial"/>
              <a:buChar char="•"/>
            </a:pPr>
            <a:endParaRPr lang="en-US" sz="2900" b="1" dirty="0">
              <a:solidFill>
                <a:prstClr val="black"/>
              </a:solidFill>
              <a:latin typeface="Calibri"/>
            </a:endParaRPr>
          </a:p>
        </p:txBody>
      </p:sp>
      <p:pic>
        <p:nvPicPr>
          <p:cNvPr id="4" name="Picture 3" descr="standardised-test-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281" y="685800"/>
            <a:ext cx="12267518" cy="6355079"/>
          </a:xfrm>
          <a:prstGeom prst="rect">
            <a:avLst/>
          </a:prstGeom>
        </p:spPr>
      </p:pic>
    </p:spTree>
    <p:custDataLst>
      <p:tags r:id="rId1"/>
    </p:custDataLst>
    <p:extLst>
      <p:ext uri="{BB962C8B-B14F-4D97-AF65-F5344CB8AC3E}">
        <p14:creationId xmlns:p14="http://schemas.microsoft.com/office/powerpoint/2010/main" val="2861588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219200" y="323558"/>
            <a:ext cx="12923520" cy="1688122"/>
          </a:xfrm>
        </p:spPr>
        <p:txBody>
          <a:bodyPr>
            <a:normAutofit/>
          </a:bodyPr>
          <a:lstStyle/>
          <a:p>
            <a:r>
              <a:rPr lang="en-US" sz="4900" b="1" dirty="0"/>
              <a:t>Who drives the future of Music Education? </a:t>
            </a:r>
          </a:p>
        </p:txBody>
      </p:sp>
      <p:sp>
        <p:nvSpPr>
          <p:cNvPr id="3" name="Content Placeholder 2"/>
          <p:cNvSpPr>
            <a:spLocks noGrp="1"/>
          </p:cNvSpPr>
          <p:nvPr>
            <p:ph idx="1"/>
            <p:custDataLst>
              <p:tags r:id="rId3"/>
            </p:custDataLst>
          </p:nvPr>
        </p:nvSpPr>
        <p:spPr>
          <a:xfrm>
            <a:off x="1295400" y="1752600"/>
            <a:ext cx="12923520" cy="5156836"/>
          </a:xfrm>
        </p:spPr>
        <p:txBody>
          <a:bodyPr>
            <a:normAutofit/>
          </a:bodyPr>
          <a:lstStyle/>
          <a:p>
            <a:r>
              <a:rPr lang="en-US" sz="3100" dirty="0"/>
              <a:t>Who will drive the future of Music Education? </a:t>
            </a:r>
          </a:p>
          <a:p>
            <a:endParaRPr lang="en-US" sz="3100" dirty="0"/>
          </a:p>
          <a:p>
            <a:endParaRPr lang="en-US" sz="3100" dirty="0"/>
          </a:p>
        </p:txBody>
      </p:sp>
      <p:pic>
        <p:nvPicPr>
          <p:cNvPr id="4" name="Picture 3" descr="Administra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0" y="2743200"/>
            <a:ext cx="8040826" cy="4538134"/>
          </a:xfrm>
          <a:prstGeom prst="rect">
            <a:avLst/>
          </a:prstGeom>
        </p:spPr>
      </p:pic>
    </p:spTree>
    <p:custDataLst>
      <p:tags r:id="rId1"/>
    </p:custDataLst>
    <p:extLst>
      <p:ext uri="{BB962C8B-B14F-4D97-AF65-F5344CB8AC3E}">
        <p14:creationId xmlns:p14="http://schemas.microsoft.com/office/powerpoint/2010/main" val="165218926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219200" y="323558"/>
            <a:ext cx="12923520" cy="1688122"/>
          </a:xfrm>
        </p:spPr>
        <p:txBody>
          <a:bodyPr>
            <a:normAutofit/>
          </a:bodyPr>
          <a:lstStyle/>
          <a:p>
            <a:r>
              <a:rPr lang="en-US" sz="4900" b="1" dirty="0"/>
              <a:t>Who drives the future of Music Education? </a:t>
            </a:r>
          </a:p>
        </p:txBody>
      </p:sp>
      <p:sp>
        <p:nvSpPr>
          <p:cNvPr id="3" name="Content Placeholder 2"/>
          <p:cNvSpPr>
            <a:spLocks noGrp="1"/>
          </p:cNvSpPr>
          <p:nvPr>
            <p:ph idx="1"/>
            <p:custDataLst>
              <p:tags r:id="rId3"/>
            </p:custDataLst>
          </p:nvPr>
        </p:nvSpPr>
        <p:spPr>
          <a:xfrm>
            <a:off x="1219200" y="2560320"/>
            <a:ext cx="12923520" cy="5156836"/>
          </a:xfrm>
        </p:spPr>
        <p:txBody>
          <a:bodyPr>
            <a:normAutofit/>
          </a:bodyPr>
          <a:lstStyle/>
          <a:p>
            <a:endParaRPr lang="en-US" sz="3100" dirty="0"/>
          </a:p>
          <a:p>
            <a:endParaRPr lang="en-US" sz="3100" dirty="0"/>
          </a:p>
        </p:txBody>
      </p:sp>
      <p:pic>
        <p:nvPicPr>
          <p:cNvPr id="6" name="Picture 5" descr="global_banner1.jpg"/>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1950720" y="2362200"/>
            <a:ext cx="11267805" cy="4419600"/>
          </a:xfrm>
          <a:prstGeom prst="rect">
            <a:avLst/>
          </a:prstGeom>
        </p:spPr>
      </p:pic>
    </p:spTree>
    <p:custDataLst>
      <p:tags r:id="rId1"/>
    </p:custDataLst>
    <p:extLst>
      <p:ext uri="{BB962C8B-B14F-4D97-AF65-F5344CB8AC3E}">
        <p14:creationId xmlns:p14="http://schemas.microsoft.com/office/powerpoint/2010/main" val="48188618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457200"/>
            <a:ext cx="7802880" cy="1371600"/>
          </a:xfrm>
          <a:prstGeom prst="rect">
            <a:avLst/>
          </a:prstGeom>
          <a:noFill/>
        </p:spPr>
        <p:txBody>
          <a:bodyPr wrap="square" lIns="130622" tIns="65311" rIns="130622" bIns="65311" rtlCol="0">
            <a:normAutofit/>
          </a:bodyPr>
          <a:lstStyle/>
          <a:p>
            <a:r>
              <a:rPr lang="en-US" sz="7400" b="1" dirty="0"/>
              <a:t>Opportunity 5</a:t>
            </a:r>
          </a:p>
          <a:p>
            <a:endParaRPr lang="en-US" sz="10300"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173923"/>
            <a:ext cx="7275971" cy="6592638"/>
          </a:xfrm>
          <a:prstGeom prst="rect">
            <a:avLst/>
          </a:prstGeom>
        </p:spPr>
      </p:pic>
      <p:sp>
        <p:nvSpPr>
          <p:cNvPr id="9" name="TextBox 8"/>
          <p:cNvSpPr txBox="1"/>
          <p:nvPr/>
        </p:nvSpPr>
        <p:spPr>
          <a:xfrm>
            <a:off x="1219200" y="1828800"/>
            <a:ext cx="7924800" cy="701284"/>
          </a:xfrm>
          <a:prstGeom prst="rect">
            <a:avLst/>
          </a:prstGeom>
          <a:noFill/>
        </p:spPr>
        <p:txBody>
          <a:bodyPr wrap="square" lIns="130622" tIns="65311" rIns="130622" bIns="65311" rtlCol="0">
            <a:spAutoFit/>
          </a:bodyPr>
          <a:lstStyle/>
          <a:p>
            <a:pPr marL="653110" indent="-653110">
              <a:buFont typeface="Arial"/>
              <a:buChar char="•"/>
            </a:pPr>
            <a:r>
              <a:rPr lang="en-US" sz="3700" dirty="0"/>
              <a:t>Advocate for new programs</a:t>
            </a:r>
          </a:p>
        </p:txBody>
      </p:sp>
      <p:pic>
        <p:nvPicPr>
          <p:cNvPr id="2" name="Picture 1" descr="man-with-megaphone.g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8200" y="2895600"/>
            <a:ext cx="5921135" cy="4495800"/>
          </a:xfrm>
          <a:prstGeom prst="rect">
            <a:avLst/>
          </a:prstGeom>
        </p:spPr>
      </p:pic>
    </p:spTree>
    <p:extLst>
      <p:ext uri="{BB962C8B-B14F-4D97-AF65-F5344CB8AC3E}">
        <p14:creationId xmlns:p14="http://schemas.microsoft.com/office/powerpoint/2010/main" val="411475716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97280" y="-182880"/>
            <a:ext cx="12923520" cy="1688122"/>
          </a:xfrm>
        </p:spPr>
        <p:txBody>
          <a:bodyPr>
            <a:normAutofit/>
          </a:bodyPr>
          <a:lstStyle/>
          <a:p>
            <a:r>
              <a:rPr lang="en-US" b="1" dirty="0" smtClean="0"/>
              <a:t>Advocacy</a:t>
            </a:r>
            <a:endParaRPr lang="en-US" sz="5100" b="1" dirty="0"/>
          </a:p>
        </p:txBody>
      </p:sp>
      <p:sp>
        <p:nvSpPr>
          <p:cNvPr id="3" name="Content Placeholder 2"/>
          <p:cNvSpPr>
            <a:spLocks noGrp="1"/>
          </p:cNvSpPr>
          <p:nvPr>
            <p:ph idx="1"/>
            <p:custDataLst>
              <p:tags r:id="rId3"/>
            </p:custDataLst>
          </p:nvPr>
        </p:nvSpPr>
        <p:spPr>
          <a:xfrm>
            <a:off x="1097280" y="1828800"/>
            <a:ext cx="12923520" cy="5156836"/>
          </a:xfrm>
        </p:spPr>
        <p:txBody>
          <a:bodyPr>
            <a:normAutofit/>
          </a:bodyPr>
          <a:lstStyle/>
          <a:p>
            <a:endParaRPr lang="en-US" sz="3100" dirty="0"/>
          </a:p>
          <a:p>
            <a:endParaRPr lang="en-US" sz="3100" dirty="0"/>
          </a:p>
          <a:p>
            <a:endParaRPr lang="en-US" sz="3100" dirty="0"/>
          </a:p>
          <a:p>
            <a:endParaRPr lang="en-US" sz="3100" dirty="0"/>
          </a:p>
        </p:txBody>
      </p:sp>
      <p:pic>
        <p:nvPicPr>
          <p:cNvPr id="4" name="Picture 3" descr="Screen Shot 2014-04-04 at 8.21.03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1600200"/>
            <a:ext cx="12466319" cy="3840480"/>
          </a:xfrm>
          <a:prstGeom prst="rect">
            <a:avLst/>
          </a:prstGeom>
        </p:spPr>
      </p:pic>
      <p:sp>
        <p:nvSpPr>
          <p:cNvPr id="5" name="TextBox 4"/>
          <p:cNvSpPr txBox="1"/>
          <p:nvPr/>
        </p:nvSpPr>
        <p:spPr>
          <a:xfrm>
            <a:off x="2560320" y="7315201"/>
            <a:ext cx="9631680" cy="393508"/>
          </a:xfrm>
          <a:prstGeom prst="rect">
            <a:avLst/>
          </a:prstGeom>
          <a:noFill/>
        </p:spPr>
        <p:txBody>
          <a:bodyPr wrap="square" lIns="130622" tIns="65311" rIns="130622" bIns="65311" rtlCol="0">
            <a:spAutoFit/>
          </a:bodyPr>
          <a:lstStyle/>
          <a:p>
            <a:r>
              <a:rPr lang="en-US" sz="1700" dirty="0">
                <a:hlinkClick r:id="rId7"/>
              </a:rPr>
              <a:t>http://</a:t>
            </a:r>
            <a:r>
              <a:rPr lang="en-US" sz="1700" dirty="0" err="1">
                <a:hlinkClick r:id="rId7"/>
              </a:rPr>
              <a:t>www.berklee.edu</a:t>
            </a:r>
            <a:r>
              <a:rPr lang="en-US" sz="1700" dirty="0">
                <a:hlinkClick r:id="rId7"/>
              </a:rPr>
              <a:t>/</a:t>
            </a:r>
            <a:r>
              <a:rPr lang="en-US" sz="1700" dirty="0" err="1">
                <a:hlinkClick r:id="rId7"/>
              </a:rPr>
              <a:t>pdf</a:t>
            </a:r>
            <a:r>
              <a:rPr lang="en-US" sz="1700" dirty="0">
                <a:hlinkClick r:id="rId7"/>
              </a:rPr>
              <a:t>/</a:t>
            </a:r>
            <a:r>
              <a:rPr lang="en-US" sz="1700" dirty="0" err="1">
                <a:hlinkClick r:id="rId7"/>
              </a:rPr>
              <a:t>pdf</a:t>
            </a:r>
            <a:r>
              <a:rPr lang="en-US" sz="1700" dirty="0">
                <a:hlinkClick r:id="rId7"/>
              </a:rPr>
              <a:t>/</a:t>
            </a:r>
            <a:r>
              <a:rPr lang="en-US" sz="1700" dirty="0" err="1">
                <a:hlinkClick r:id="rId7"/>
              </a:rPr>
              <a:t>studentlife</a:t>
            </a:r>
            <a:r>
              <a:rPr lang="en-US" sz="1700" dirty="0">
                <a:hlinkClick r:id="rId7"/>
              </a:rPr>
              <a:t>/</a:t>
            </a:r>
            <a:r>
              <a:rPr lang="en-US" sz="1700" dirty="0" err="1">
                <a:hlinkClick r:id="rId7"/>
              </a:rPr>
              <a:t>Music_Salary_Guide.pdf</a:t>
            </a:r>
            <a:endParaRPr lang="en-US" sz="1700" dirty="0"/>
          </a:p>
        </p:txBody>
      </p:sp>
    </p:spTree>
    <p:custDataLst>
      <p:tags r:id="rId1"/>
    </p:custDataLst>
    <p:extLst>
      <p:ext uri="{BB962C8B-B14F-4D97-AF65-F5344CB8AC3E}">
        <p14:creationId xmlns:p14="http://schemas.microsoft.com/office/powerpoint/2010/main" val="129064790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t>Advocacy</a:t>
            </a:r>
            <a:endParaRPr lang="en-US" b="1" dirty="0"/>
          </a:p>
        </p:txBody>
      </p:sp>
      <p:sp>
        <p:nvSpPr>
          <p:cNvPr id="3" name="Content Placeholder 2"/>
          <p:cNvSpPr>
            <a:spLocks noGrp="1"/>
          </p:cNvSpPr>
          <p:nvPr>
            <p:ph idx="1"/>
            <p:custDataLst>
              <p:tags r:id="rId3"/>
            </p:custDataLst>
          </p:nvPr>
        </p:nvSpPr>
        <p:spPr>
          <a:xfrm>
            <a:off x="1219200" y="1645920"/>
            <a:ext cx="12923520" cy="5156836"/>
          </a:xfrm>
        </p:spPr>
        <p:txBody>
          <a:bodyPr>
            <a:normAutofit/>
          </a:bodyPr>
          <a:lstStyle/>
          <a:p>
            <a:endParaRPr lang="en-US" sz="3100" dirty="0"/>
          </a:p>
          <a:p>
            <a:endParaRPr lang="en-US" sz="3100" dirty="0"/>
          </a:p>
          <a:p>
            <a:endParaRPr lang="en-US" sz="3100" dirty="0"/>
          </a:p>
        </p:txBody>
      </p:sp>
      <p:pic>
        <p:nvPicPr>
          <p:cNvPr id="10242" name="Picture 2" descr="https://scontent-a.xx.fbcdn.net/hphotos-xpa1/t1.0-9/p417x417/10345553_10152142178562634_2886979962393907896_n.jpg"/>
          <p:cNvPicPr>
            <a:picLocks noChangeAspect="1" noChangeArrowheads="1"/>
          </p:cNvPicPr>
          <p:nvPr/>
        </p:nvPicPr>
        <p:blipFill>
          <a:blip r:embed="rId6" cstate="print"/>
          <a:srcRect l="13553"/>
          <a:stretch>
            <a:fillRect/>
          </a:stretch>
        </p:blipFill>
        <p:spPr bwMode="auto">
          <a:xfrm>
            <a:off x="8153400" y="534358"/>
            <a:ext cx="5181600" cy="7162800"/>
          </a:xfrm>
          <a:prstGeom prst="rect">
            <a:avLst/>
          </a:prstGeom>
          <a:noFill/>
        </p:spPr>
      </p:pic>
      <p:pic>
        <p:nvPicPr>
          <p:cNvPr id="7" name="Picture 6" descr="arts-on-the-hill.jpg"/>
          <p:cNvPicPr>
            <a:picLocks noChangeAspect="1"/>
          </p:cNvPicPr>
          <p:nvPr/>
        </p:nvPicPr>
        <p:blipFill>
          <a:blip r:embed="rId7" cstate="print"/>
          <a:stretch>
            <a:fillRect/>
          </a:stretch>
        </p:blipFill>
        <p:spPr>
          <a:xfrm>
            <a:off x="1706881" y="3108960"/>
            <a:ext cx="4726619" cy="4588198"/>
          </a:xfrm>
          <a:prstGeom prst="rect">
            <a:avLst/>
          </a:prstGeom>
        </p:spPr>
      </p:pic>
      <p:sp>
        <p:nvSpPr>
          <p:cNvPr id="8" name="TextBox 7"/>
          <p:cNvSpPr txBox="1"/>
          <p:nvPr/>
        </p:nvSpPr>
        <p:spPr>
          <a:xfrm>
            <a:off x="1463040" y="1506832"/>
            <a:ext cx="5486400" cy="1363004"/>
          </a:xfrm>
          <a:prstGeom prst="rect">
            <a:avLst/>
          </a:prstGeom>
          <a:noFill/>
        </p:spPr>
        <p:txBody>
          <a:bodyPr wrap="square" lIns="130622" tIns="65311" rIns="130622" bIns="65311" rtlCol="0">
            <a:spAutoFit/>
          </a:bodyPr>
          <a:lstStyle/>
          <a:p>
            <a:r>
              <a:rPr lang="en-US" sz="4000" dirty="0"/>
              <a:t>Advocate for education at all levels</a:t>
            </a:r>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t>Summary of Opportunities </a:t>
            </a:r>
            <a:endParaRPr lang="en-US" b="1" dirty="0"/>
          </a:p>
        </p:txBody>
      </p:sp>
      <p:sp>
        <p:nvSpPr>
          <p:cNvPr id="3" name="Content Placeholder 2"/>
          <p:cNvSpPr>
            <a:spLocks noGrp="1"/>
          </p:cNvSpPr>
          <p:nvPr>
            <p:ph idx="1"/>
            <p:custDataLst>
              <p:tags r:id="rId3"/>
            </p:custDataLst>
          </p:nvPr>
        </p:nvSpPr>
        <p:spPr>
          <a:xfrm>
            <a:off x="990600" y="1188720"/>
            <a:ext cx="13487400" cy="6400800"/>
          </a:xfrm>
        </p:spPr>
        <p:txBody>
          <a:bodyPr>
            <a:normAutofit fontScale="85000" lnSpcReduction="20000"/>
          </a:bodyPr>
          <a:lstStyle/>
          <a:p>
            <a:endParaRPr lang="en-US" sz="3100" dirty="0"/>
          </a:p>
          <a:p>
            <a:pPr marL="408194" indent="-408194">
              <a:buFont typeface="Arial"/>
              <a:buChar char="•"/>
            </a:pPr>
            <a:r>
              <a:rPr lang="en-US" sz="4000" dirty="0"/>
              <a:t>Classrooms now have the computers available with technology funding, so offer software and hardware solutions. </a:t>
            </a:r>
          </a:p>
          <a:p>
            <a:endParaRPr lang="en-US" sz="4000" dirty="0"/>
          </a:p>
          <a:p>
            <a:pPr marL="408194" indent="-408194">
              <a:buFont typeface="Arial"/>
              <a:buChar char="•"/>
            </a:pPr>
            <a:r>
              <a:rPr lang="en-US" sz="4000" dirty="0"/>
              <a:t>Sponsor professional development days and engage teacher leaders. </a:t>
            </a:r>
          </a:p>
          <a:p>
            <a:endParaRPr lang="en-US" sz="4000" dirty="0"/>
          </a:p>
          <a:p>
            <a:r>
              <a:rPr lang="en-US" sz="4000" dirty="0"/>
              <a:t>Students consume music with </a:t>
            </a:r>
            <a:r>
              <a:rPr lang="en-US" sz="4000" dirty="0" smtClean="0"/>
              <a:t>technology, </a:t>
            </a:r>
            <a:r>
              <a:rPr lang="en-US" sz="4000" dirty="0"/>
              <a:t>so offer technology and lessons for students.</a:t>
            </a:r>
          </a:p>
          <a:p>
            <a:endParaRPr lang="en-US" sz="4000" dirty="0"/>
          </a:p>
          <a:p>
            <a:r>
              <a:rPr lang="en-US" sz="4000" dirty="0"/>
              <a:t>1-1 </a:t>
            </a:r>
            <a:r>
              <a:rPr lang="en-US" sz="4000" dirty="0" err="1"/>
              <a:t>iPads</a:t>
            </a:r>
            <a:r>
              <a:rPr lang="en-US" sz="4000" dirty="0"/>
              <a:t> are growing </a:t>
            </a:r>
            <a:r>
              <a:rPr lang="en-US" sz="4000" dirty="0" smtClean="0"/>
              <a:t>rapidly, </a:t>
            </a:r>
            <a:r>
              <a:rPr lang="en-US" sz="4000" dirty="0"/>
              <a:t>so there is opportunity in </a:t>
            </a:r>
            <a:r>
              <a:rPr lang="en-US" sz="4000" dirty="0" err="1"/>
              <a:t>iOS</a:t>
            </a:r>
            <a:r>
              <a:rPr lang="en-US" sz="4000" dirty="0"/>
              <a:t> </a:t>
            </a:r>
            <a:r>
              <a:rPr lang="en-US" sz="4000" dirty="0" smtClean="0"/>
              <a:t>Peripherals. </a:t>
            </a:r>
            <a:endParaRPr lang="en-US" sz="4000" dirty="0"/>
          </a:p>
          <a:p>
            <a:endParaRPr lang="en-US" sz="4000" dirty="0"/>
          </a:p>
          <a:p>
            <a:r>
              <a:rPr lang="en-US" sz="4000" dirty="0"/>
              <a:t>Advocate for new </a:t>
            </a:r>
            <a:r>
              <a:rPr lang="en-US" sz="4000" dirty="0" smtClean="0"/>
              <a:t>programs.</a:t>
            </a:r>
            <a:endParaRPr lang="en-US" sz="3100" dirty="0"/>
          </a:p>
          <a:p>
            <a:endParaRPr lang="en-US" sz="3100" dirty="0"/>
          </a:p>
          <a:p>
            <a:endParaRPr lang="en-US" sz="3100" dirty="0"/>
          </a:p>
        </p:txBody>
      </p:sp>
    </p:spTree>
    <p:custDataLst>
      <p:tags r:id="rId1"/>
    </p:custDataLst>
    <p:extLst>
      <p:ext uri="{BB962C8B-B14F-4D97-AF65-F5344CB8AC3E}">
        <p14:creationId xmlns:p14="http://schemas.microsoft.com/office/powerpoint/2010/main" val="45108804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a:xfrm>
            <a:off x="5974080" y="1005841"/>
            <a:ext cx="4511040" cy="994410"/>
          </a:xfrm>
        </p:spPr>
        <p:txBody>
          <a:bodyPr>
            <a:normAutofit fontScale="90000"/>
          </a:bodyPr>
          <a:lstStyle/>
          <a:p>
            <a:pPr>
              <a:defRPr/>
            </a:pPr>
            <a:r>
              <a:rPr lang="en-US" dirty="0" smtClean="0"/>
              <a:t>Contact</a:t>
            </a:r>
          </a:p>
        </p:txBody>
      </p:sp>
      <p:sp>
        <p:nvSpPr>
          <p:cNvPr id="2" name="TextBox 1"/>
          <p:cNvSpPr txBox="1"/>
          <p:nvPr/>
        </p:nvSpPr>
        <p:spPr>
          <a:xfrm>
            <a:off x="9347200" y="2194560"/>
            <a:ext cx="5242560" cy="5887319"/>
          </a:xfrm>
          <a:prstGeom prst="rect">
            <a:avLst/>
          </a:prstGeom>
          <a:noFill/>
        </p:spPr>
        <p:txBody>
          <a:bodyPr wrap="square" lIns="130622" tIns="65311" rIns="130622" bIns="65311" rtlCol="0">
            <a:spAutoFit/>
          </a:bodyPr>
          <a:lstStyle/>
          <a:p>
            <a:r>
              <a:rPr lang="en-US" sz="2900" b="1" dirty="0"/>
              <a:t>John Mlynczak, M.M., M.Ed.</a:t>
            </a:r>
            <a:endParaRPr lang="en-US" sz="2900" dirty="0"/>
          </a:p>
          <a:p>
            <a:r>
              <a:rPr lang="en-US" sz="2900" dirty="0"/>
              <a:t>Education Market Manager</a:t>
            </a:r>
          </a:p>
          <a:p>
            <a:r>
              <a:rPr lang="en-US" sz="2900" dirty="0"/>
              <a:t>jmlynczak@presonus.com</a:t>
            </a:r>
          </a:p>
          <a:p>
            <a:endParaRPr lang="en-US" sz="2900" dirty="0"/>
          </a:p>
          <a:p>
            <a:r>
              <a:rPr lang="en-US" sz="2900" dirty="0">
                <a:solidFill>
                  <a:srgbClr val="000000"/>
                </a:solidFill>
              </a:rPr>
              <a:t>225-215-0686</a:t>
            </a:r>
          </a:p>
          <a:p>
            <a:r>
              <a:rPr lang="en-US" sz="2900" dirty="0" err="1">
                <a:solidFill>
                  <a:srgbClr val="000000"/>
                </a:solidFill>
              </a:rPr>
              <a:t>John.Mlynczak</a:t>
            </a:r>
            <a:r>
              <a:rPr lang="en-US" sz="2900" dirty="0">
                <a:solidFill>
                  <a:srgbClr val="000000"/>
                </a:solidFill>
              </a:rPr>
              <a:t> Skype</a:t>
            </a:r>
          </a:p>
          <a:p>
            <a:r>
              <a:rPr lang="en-US" sz="2900" dirty="0">
                <a:solidFill>
                  <a:srgbClr val="000000"/>
                </a:solidFill>
              </a:rPr>
              <a:t>@</a:t>
            </a:r>
            <a:r>
              <a:rPr lang="en-US" sz="2900" dirty="0" err="1">
                <a:solidFill>
                  <a:srgbClr val="000000"/>
                </a:solidFill>
              </a:rPr>
              <a:t>PreSonusMUED</a:t>
            </a:r>
            <a:r>
              <a:rPr lang="en-US" sz="2900" dirty="0">
                <a:solidFill>
                  <a:srgbClr val="000000"/>
                </a:solidFill>
              </a:rPr>
              <a:t> Twitter</a:t>
            </a:r>
          </a:p>
          <a:p>
            <a:r>
              <a:rPr lang="en-US" sz="2900" dirty="0">
                <a:solidFill>
                  <a:srgbClr val="000000"/>
                </a:solidFill>
              </a:rPr>
              <a:t>musiced.presonus.com</a:t>
            </a:r>
          </a:p>
          <a:p>
            <a:endParaRPr lang="en-US" sz="2900" b="1" dirty="0">
              <a:solidFill>
                <a:srgbClr val="000000"/>
              </a:solidFill>
            </a:endParaRPr>
          </a:p>
          <a:p>
            <a:r>
              <a:rPr lang="en-US" sz="2900" b="1" dirty="0">
                <a:solidFill>
                  <a:srgbClr val="000000"/>
                </a:solidFill>
              </a:rPr>
              <a:t>Ryan West</a:t>
            </a:r>
          </a:p>
          <a:p>
            <a:r>
              <a:rPr lang="en-US" sz="2900" dirty="0"/>
              <a:t>Senior Vice President</a:t>
            </a:r>
          </a:p>
          <a:p>
            <a:r>
              <a:rPr lang="en-US" sz="2900" dirty="0"/>
              <a:t>rwest@westmusic.com</a:t>
            </a:r>
            <a:endParaRPr lang="en-US" dirty="0">
              <a:hlinkClick r:id="rId5"/>
            </a:endParaRPr>
          </a:p>
          <a:p>
            <a:endParaRPr lang="en-US" dirty="0"/>
          </a:p>
        </p:txBody>
      </p:sp>
      <p:pic>
        <p:nvPicPr>
          <p:cNvPr id="5" name="Picture 4" descr="West-Music_Logo_Tag.jpg"/>
          <p:cNvPicPr>
            <a:picLocks noChangeAspect="1"/>
          </p:cNvPicPr>
          <p:nvPr/>
        </p:nvPicPr>
        <p:blipFill>
          <a:blip r:embed="rId6" cstate="print">
            <a:clrChange>
              <a:clrFrom>
                <a:srgbClr val="FFFFFF"/>
              </a:clrFrom>
              <a:clrTo>
                <a:srgbClr val="FFFFFF">
                  <a:alpha val="0"/>
                </a:srgbClr>
              </a:clrTo>
            </a:clrChange>
          </a:blip>
          <a:stretch>
            <a:fillRect/>
          </a:stretch>
        </p:blipFill>
        <p:spPr>
          <a:xfrm>
            <a:off x="853441" y="4648200"/>
            <a:ext cx="4679019" cy="1302139"/>
          </a:xfrm>
          <a:prstGeom prst="rect">
            <a:avLst/>
          </a:prstGeom>
        </p:spPr>
      </p:pic>
      <p:pic>
        <p:nvPicPr>
          <p:cNvPr id="6" name="Picture 5" descr="presonus_4_musiced_logo-800x340.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53442" y="6133220"/>
            <a:ext cx="4785359" cy="1748790"/>
          </a:xfrm>
          <a:prstGeom prst="rect">
            <a:avLst/>
          </a:prstGeom>
        </p:spPr>
      </p:pic>
    </p:spTree>
    <p:custDataLst>
      <p:tags r:id="rId1"/>
    </p:custDataLst>
    <p:extLst>
      <p:ext uri="{BB962C8B-B14F-4D97-AF65-F5344CB8AC3E}">
        <p14:creationId xmlns:p14="http://schemas.microsoft.com/office/powerpoint/2010/main" val="3456959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97280" y="274320"/>
            <a:ext cx="12679680" cy="1371600"/>
          </a:xfrm>
        </p:spPr>
        <p:txBody>
          <a:bodyPr>
            <a:noAutofit/>
          </a:bodyPr>
          <a:lstStyle/>
          <a:p>
            <a:r>
              <a:rPr lang="en-US" sz="11400" b="1" dirty="0"/>
              <a:t/>
            </a:r>
            <a:br>
              <a:rPr lang="en-US" sz="11400" b="1" dirty="0"/>
            </a:br>
            <a:endParaRPr lang="en-US" sz="11400" dirty="0"/>
          </a:p>
        </p:txBody>
      </p:sp>
      <p:pic>
        <p:nvPicPr>
          <p:cNvPr id="4" name="Picture 3" descr="49.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3885" y="838200"/>
            <a:ext cx="12174988" cy="6080760"/>
          </a:xfrm>
          <a:prstGeom prst="rect">
            <a:avLst/>
          </a:prstGeom>
        </p:spPr>
      </p:pic>
    </p:spTree>
    <p:custDataLst>
      <p:tags r:id="rId1"/>
    </p:custDataLst>
    <p:extLst>
      <p:ext uri="{BB962C8B-B14F-4D97-AF65-F5344CB8AC3E}">
        <p14:creationId xmlns:p14="http://schemas.microsoft.com/office/powerpoint/2010/main" val="1925018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341120" y="367402"/>
            <a:ext cx="12923520" cy="1371600"/>
          </a:xfrm>
        </p:spPr>
        <p:txBody>
          <a:bodyPr>
            <a:normAutofit/>
          </a:bodyPr>
          <a:lstStyle/>
          <a:p>
            <a:r>
              <a:rPr lang="en-US" sz="6900" b="1" dirty="0"/>
              <a:t>Fears </a:t>
            </a:r>
            <a:r>
              <a:rPr lang="en-US" sz="6900" b="1" dirty="0" smtClean="0"/>
              <a:t>From </a:t>
            </a:r>
            <a:r>
              <a:rPr lang="en-US" sz="6900" b="1" dirty="0"/>
              <a:t>Administration?</a:t>
            </a:r>
          </a:p>
        </p:txBody>
      </p:sp>
      <p:sp>
        <p:nvSpPr>
          <p:cNvPr id="3" name="TextBox 2"/>
          <p:cNvSpPr txBox="1"/>
          <p:nvPr/>
        </p:nvSpPr>
        <p:spPr>
          <a:xfrm>
            <a:off x="1706880" y="1920240"/>
            <a:ext cx="11216640" cy="2809554"/>
          </a:xfrm>
          <a:prstGeom prst="rect">
            <a:avLst/>
          </a:prstGeom>
          <a:noFill/>
        </p:spPr>
        <p:txBody>
          <a:bodyPr wrap="square" lIns="130622" tIns="65311" rIns="130622" bIns="65311" rtlCol="0">
            <a:spAutoFit/>
          </a:bodyPr>
          <a:lstStyle/>
          <a:p>
            <a:pPr marL="408194" indent="-408194">
              <a:buFont typeface="Arial"/>
              <a:buChar char="•"/>
            </a:pPr>
            <a:r>
              <a:rPr lang="en-US" sz="2900" dirty="0"/>
              <a:t>Administration worried about School Performance Scores (SPS), therefore assessment driven</a:t>
            </a:r>
          </a:p>
          <a:p>
            <a:pPr marL="408194" indent="-408194">
              <a:buFont typeface="Arial"/>
              <a:buChar char="•"/>
            </a:pPr>
            <a:r>
              <a:rPr lang="en-US" sz="2900" dirty="0"/>
              <a:t>Need more test prep time, so elective time cut down or refocused to “academic-focused” electives or students pulled out from PE or Arts for additional “core” subject work</a:t>
            </a:r>
          </a:p>
          <a:p>
            <a:pPr marL="408194" indent="-408194">
              <a:buFont typeface="Arial"/>
              <a:buChar char="•"/>
            </a:pPr>
            <a:endParaRPr lang="en-US" sz="2900" dirty="0"/>
          </a:p>
        </p:txBody>
      </p:sp>
      <p:pic>
        <p:nvPicPr>
          <p:cNvPr id="5" name="Picture 4" descr="Fear 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3000" y="4267200"/>
            <a:ext cx="5213357" cy="3482874"/>
          </a:xfrm>
          <a:prstGeom prst="rect">
            <a:avLst/>
          </a:prstGeom>
        </p:spPr>
      </p:pic>
    </p:spTree>
    <p:custDataLst>
      <p:tags r:id="rId1"/>
    </p:custDataLst>
    <p:extLst>
      <p:ext uri="{BB962C8B-B14F-4D97-AF65-F5344CB8AC3E}">
        <p14:creationId xmlns:p14="http://schemas.microsoft.com/office/powerpoint/2010/main" val="3436599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341120" y="367402"/>
            <a:ext cx="12923520" cy="1371600"/>
          </a:xfrm>
        </p:spPr>
        <p:txBody>
          <a:bodyPr>
            <a:normAutofit/>
          </a:bodyPr>
          <a:lstStyle/>
          <a:p>
            <a:r>
              <a:rPr lang="en-US" sz="6900" b="1" dirty="0"/>
              <a:t>Opportunity 1</a:t>
            </a:r>
          </a:p>
        </p:txBody>
      </p:sp>
      <p:sp>
        <p:nvSpPr>
          <p:cNvPr id="3" name="TextBox 2"/>
          <p:cNvSpPr txBox="1"/>
          <p:nvPr/>
        </p:nvSpPr>
        <p:spPr>
          <a:xfrm>
            <a:off x="2743200" y="1922099"/>
            <a:ext cx="9570720" cy="4148382"/>
          </a:xfrm>
          <a:prstGeom prst="rect">
            <a:avLst/>
          </a:prstGeom>
          <a:noFill/>
        </p:spPr>
        <p:txBody>
          <a:bodyPr wrap="square" lIns="130622" tIns="65311" rIns="130622" bIns="65311" rtlCol="0">
            <a:spAutoFit/>
          </a:bodyPr>
          <a:lstStyle/>
          <a:p>
            <a:pPr marL="408194" indent="-408194">
              <a:buFont typeface="Arial"/>
              <a:buChar char="•"/>
            </a:pPr>
            <a:r>
              <a:rPr lang="en-US" sz="2900" b="1" dirty="0"/>
              <a:t>Advocate for and sell technology solutions to schools at the administrative level. </a:t>
            </a:r>
          </a:p>
          <a:p>
            <a:pPr marL="408194" indent="-408194">
              <a:buFont typeface="Arial"/>
              <a:buChar char="•"/>
            </a:pPr>
            <a:r>
              <a:rPr lang="en-US" sz="2900" dirty="0"/>
              <a:t>Technology integration is heavily funded and promoted in schools</a:t>
            </a:r>
          </a:p>
          <a:p>
            <a:pPr marL="408194" indent="-408194">
              <a:buFont typeface="Arial"/>
              <a:buChar char="•"/>
            </a:pPr>
            <a:r>
              <a:rPr lang="en-US" sz="2900" dirty="0"/>
              <a:t>Classrooms now have computers available, so offering software and hardware solutions is key. </a:t>
            </a:r>
          </a:p>
          <a:p>
            <a:pPr marL="408194" indent="-408194">
              <a:buFont typeface="Arial"/>
              <a:buChar char="•"/>
            </a:pPr>
            <a:r>
              <a:rPr lang="en-US" sz="2900" dirty="0"/>
              <a:t>Also, many products can be purchased with school technology funds! Title I funds can also be used if SIP is linked to technology integration</a:t>
            </a:r>
          </a:p>
        </p:txBody>
      </p:sp>
    </p:spTree>
    <p:custDataLst>
      <p:tags r:id="rId1"/>
    </p:custDataLst>
    <p:extLst>
      <p:ext uri="{BB962C8B-B14F-4D97-AF65-F5344CB8AC3E}">
        <p14:creationId xmlns:p14="http://schemas.microsoft.com/office/powerpoint/2010/main" val="2835767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hoto 1.JP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rot="5400000">
            <a:off x="3449660" y="-477860"/>
            <a:ext cx="7391400" cy="9261520"/>
          </a:xfrm>
          <a:prstGeom prst="rect">
            <a:avLst/>
          </a:prstGeom>
        </p:spPr>
      </p:pic>
    </p:spTree>
    <p:custDataLst>
      <p:tags r:id="rId1"/>
    </p:custDataLst>
    <p:extLst>
      <p:ext uri="{BB962C8B-B14F-4D97-AF65-F5344CB8AC3E}">
        <p14:creationId xmlns:p14="http://schemas.microsoft.com/office/powerpoint/2010/main" val="3558258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1.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2.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3.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4.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5.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6.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8.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9.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1.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2.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3.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4.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5.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6.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8.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9.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31.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32.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33.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34.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35.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36.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3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38.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39.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4.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40.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41.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42.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43.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44.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45.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46.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4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48.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49.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5.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50.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51.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52.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53.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54.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55.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56.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57.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5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59.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6.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60.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61.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62.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6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64.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65.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66.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67.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68.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6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7.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70.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71.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72.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73.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7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75.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76.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8.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9.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1529</Words>
  <Application>Microsoft Macintosh PowerPoint</Application>
  <PresentationFormat>Custom</PresentationFormat>
  <Paragraphs>336</Paragraphs>
  <Slides>56</Slides>
  <Notes>54</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Training New Employees</vt:lpstr>
      <vt:lpstr>1_Training New Employees</vt:lpstr>
      <vt:lpstr>How to Boost Your Business With Tech Products</vt:lpstr>
      <vt:lpstr>Background</vt:lpstr>
      <vt:lpstr>Technology in Schools</vt:lpstr>
      <vt:lpstr>PowerPoint Presentation</vt:lpstr>
      <vt:lpstr>PowerPoint Presentation</vt:lpstr>
      <vt:lpstr> </vt:lpstr>
      <vt:lpstr>Fears From Administration?</vt:lpstr>
      <vt:lpstr>Opportunity 1</vt:lpstr>
      <vt:lpstr>PowerPoint Presentation</vt:lpstr>
      <vt:lpstr>PowerPoint Presentation</vt:lpstr>
      <vt:lpstr>Solutions Mindset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Fears From Educators?</vt:lpstr>
      <vt:lpstr>Fears From Mlynczak?</vt:lpstr>
      <vt:lpstr> FREE  Is Limited</vt:lpstr>
      <vt:lpstr>What if the instrumental sessions looked like the technology sessions?  </vt:lpstr>
      <vt:lpstr>PowerPoint Presentation</vt:lpstr>
      <vt:lpstr> </vt:lpstr>
      <vt:lpstr>PowerPoint Presentation</vt:lpstr>
      <vt:lpstr>PowerPoint Presentation</vt:lpstr>
      <vt:lpstr>Opportunity 2</vt:lpstr>
      <vt:lpstr>PowerPoint Presentation</vt:lpstr>
      <vt:lpstr>Let’s Talk About Students</vt:lpstr>
      <vt:lpstr>PowerPoint Presentation</vt:lpstr>
      <vt:lpstr>PowerPoint Presentation</vt:lpstr>
      <vt:lpstr>PowerPoint Presentation</vt:lpstr>
      <vt:lpstr>PowerPoint Presentation</vt:lpstr>
      <vt:lpstr>Fears from Students?</vt:lpstr>
      <vt:lpstr>Opportunity 3</vt:lpstr>
      <vt:lpstr>West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drives the future of Music Education? </vt:lpstr>
      <vt:lpstr>Who drives the future of Music Education? </vt:lpstr>
      <vt:lpstr>Who drives the future of Music Education? </vt:lpstr>
      <vt:lpstr>Who drives the future of Music Education? </vt:lpstr>
      <vt:lpstr>PowerPoint Presentation</vt:lpstr>
      <vt:lpstr>Advocacy</vt:lpstr>
      <vt:lpstr>Advocacy</vt:lpstr>
      <vt:lpstr>Summary of Opportunities </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2014-06-30T15:43:25Z</dcterms:modified>
</cp:coreProperties>
</file>