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3" r:id="rId5"/>
    <p:sldId id="264" r:id="rId6"/>
    <p:sldId id="265" r:id="rId7"/>
    <p:sldId id="266" r:id="rId8"/>
    <p:sldId id="262" r:id="rId9"/>
    <p:sldId id="259" r:id="rId10"/>
    <p:sldId id="267" r:id="rId11"/>
    <p:sldId id="268" r:id="rId12"/>
    <p:sldId id="269" r:id="rId13"/>
    <p:sldId id="270" r:id="rId14"/>
    <p:sldId id="272" r:id="rId15"/>
    <p:sldId id="271" r:id="rId16"/>
    <p:sldId id="260" r:id="rId1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23" d="100"/>
          <a:sy n="123" d="100"/>
        </p:scale>
        <p:origin x="-864" y="-10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88F-3DAF-B949-9980-F0CBD7E41EC9}" type="datetimeFigureOut">
              <a:rPr lang="en-US" smtClean="0"/>
              <a:pPr/>
              <a:t>1/12/15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DD27-D245-054C-BE5F-CC77FACBCE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88F-3DAF-B949-9980-F0CBD7E41EC9}" type="datetimeFigureOut">
              <a:rPr lang="en-US" smtClean="0"/>
              <a:pPr/>
              <a:t>1/12/15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DD27-D245-054C-BE5F-CC77FACBCE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88F-3DAF-B949-9980-F0CBD7E41EC9}" type="datetimeFigureOut">
              <a:rPr lang="en-US" smtClean="0"/>
              <a:pPr/>
              <a:t>1/12/15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DD27-D245-054C-BE5F-CC77FACBCE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88F-3DAF-B949-9980-F0CBD7E41EC9}" type="datetimeFigureOut">
              <a:rPr lang="en-US" smtClean="0"/>
              <a:pPr/>
              <a:t>1/12/15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DD27-D245-054C-BE5F-CC77FACBCE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88F-3DAF-B949-9980-F0CBD7E41EC9}" type="datetimeFigureOut">
              <a:rPr lang="en-US" smtClean="0"/>
              <a:pPr/>
              <a:t>1/12/15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DD27-D245-054C-BE5F-CC77FACBCE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88F-3DAF-B949-9980-F0CBD7E41EC9}" type="datetimeFigureOut">
              <a:rPr lang="en-US" smtClean="0"/>
              <a:pPr/>
              <a:t>1/12/15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DD27-D245-054C-BE5F-CC77FACBCE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88F-3DAF-B949-9980-F0CBD7E41EC9}" type="datetimeFigureOut">
              <a:rPr lang="en-US" smtClean="0"/>
              <a:pPr/>
              <a:t>1/12/15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DD27-D245-054C-BE5F-CC77FACBCE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88F-3DAF-B949-9980-F0CBD7E41EC9}" type="datetimeFigureOut">
              <a:rPr lang="en-US" smtClean="0"/>
              <a:pPr/>
              <a:t>1/12/15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DD27-D245-054C-BE5F-CC77FACBCE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88F-3DAF-B949-9980-F0CBD7E41EC9}" type="datetimeFigureOut">
              <a:rPr lang="en-US" smtClean="0"/>
              <a:pPr/>
              <a:t>1/12/15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DD27-D245-054C-BE5F-CC77FACBCE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88F-3DAF-B949-9980-F0CBD7E41EC9}" type="datetimeFigureOut">
              <a:rPr lang="en-US" smtClean="0"/>
              <a:pPr/>
              <a:t>1/12/15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DD27-D245-054C-BE5F-CC77FACBCE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88F-3DAF-B949-9980-F0CBD7E41EC9}" type="datetimeFigureOut">
              <a:rPr lang="en-US" smtClean="0"/>
              <a:pPr/>
              <a:t>1/12/15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DD27-D245-054C-BE5F-CC77FACBCE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6E88F-3DAF-B949-9980-F0CBD7E41EC9}" type="datetimeFigureOut">
              <a:rPr lang="en-US" smtClean="0"/>
              <a:pPr/>
              <a:t>1/12/15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1CDD27-D245-054C-BE5F-CC77FACBCE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NS13_NAMMU_PP_TitleBar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0865" cy="84798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S13_NAMMU_PP16x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24" y="-21075"/>
            <a:ext cx="9192257" cy="51783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8596" y="1173892"/>
            <a:ext cx="82172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/>
              <a:t>Technology in the Music Classroom</a:t>
            </a:r>
          </a:p>
          <a:p>
            <a:r>
              <a:rPr lang="en-US" dirty="0" smtClean="0"/>
              <a:t>Traditional Music Education</a:t>
            </a:r>
            <a:r>
              <a:rPr lang="en-US" b="1" dirty="0" smtClean="0"/>
              <a:t>  </a:t>
            </a:r>
            <a:endParaRPr lang="en-US" dirty="0">
              <a:latin typeface="Helvetica Neue Light"/>
              <a:cs typeface="Helvetica Neue Ligh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8596" y="2209116"/>
            <a:ext cx="735227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Helvetica Neue Light"/>
                <a:cs typeface="Helvetica Neue Light"/>
              </a:rPr>
              <a:t>Recording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 smtClean="0">
                <a:latin typeface="Helvetica Neue Light"/>
                <a:cs typeface="Helvetica Neue Light"/>
              </a:rPr>
              <a:t>Handheld recorders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 err="1" smtClean="0">
                <a:latin typeface="Helvetica Neue Light"/>
                <a:cs typeface="Helvetica Neue Light"/>
              </a:rPr>
              <a:t>iPad</a:t>
            </a:r>
            <a:r>
              <a:rPr lang="en-US" sz="1600" b="1" dirty="0" smtClean="0">
                <a:latin typeface="Helvetica Neue Light"/>
                <a:cs typeface="Helvetica Neue Light"/>
              </a:rPr>
              <a:t> recording peripherals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 smtClean="0">
                <a:latin typeface="Helvetica Neue Light"/>
                <a:cs typeface="Helvetica Neue Light"/>
              </a:rPr>
              <a:t>Audio interfaces </a:t>
            </a:r>
            <a:endParaRPr lang="en-US" sz="1600" b="1" dirty="0">
              <a:latin typeface="Helvetica Neue Light"/>
              <a:cs typeface="Helvetica Neue Light"/>
            </a:endParaRPr>
          </a:p>
          <a:p>
            <a:pPr marL="285750" indent="-285750">
              <a:buFont typeface="Arial"/>
              <a:buChar char="•"/>
            </a:pPr>
            <a:r>
              <a:rPr lang="en-US" sz="1600" b="1" dirty="0" smtClean="0">
                <a:latin typeface="Helvetica Neue Light"/>
                <a:cs typeface="Helvetica Neue Light"/>
              </a:rPr>
              <a:t>Microphones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 smtClean="0">
                <a:latin typeface="Helvetica Neue Light"/>
                <a:cs typeface="Helvetica Neue Light"/>
              </a:rPr>
              <a:t>Recording bundles </a:t>
            </a:r>
          </a:p>
          <a:p>
            <a:endParaRPr lang="en-US" sz="1600" b="1" dirty="0" smtClean="0">
              <a:latin typeface="Helvetica Neue Light"/>
              <a:cs typeface="Helvetica Neue Light"/>
            </a:endParaRPr>
          </a:p>
          <a:p>
            <a:endParaRPr lang="en-US" sz="1600" b="1" dirty="0">
              <a:latin typeface="Helvetica Neue Light"/>
              <a:cs typeface="Helvetica Neue Light"/>
            </a:endParaRPr>
          </a:p>
          <a:p>
            <a:endParaRPr lang="en-US" sz="1600" b="1" dirty="0" smtClean="0">
              <a:latin typeface="Helvetica Neue Light"/>
              <a:cs typeface="Helvetica Neue Light"/>
            </a:endParaRPr>
          </a:p>
          <a:p>
            <a:endParaRPr lang="en-US" sz="1600" b="1" dirty="0">
              <a:latin typeface="Helvetica Neue Light"/>
              <a:cs typeface="Helvetica Neue Light"/>
            </a:endParaRPr>
          </a:p>
        </p:txBody>
      </p:sp>
      <p:pic>
        <p:nvPicPr>
          <p:cNvPr id="4" name="Picture 3" descr="presonus_audiobox_stereo-bundle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650" y="3141450"/>
            <a:ext cx="4038350" cy="200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297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8596" y="1173892"/>
            <a:ext cx="82172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/>
              <a:t>Technology in the Music Classroom</a:t>
            </a:r>
          </a:p>
          <a:p>
            <a:r>
              <a:rPr lang="en-US" dirty="0" smtClean="0"/>
              <a:t>Traditional Music Education</a:t>
            </a:r>
            <a:r>
              <a:rPr lang="en-US" b="1" dirty="0" smtClean="0"/>
              <a:t>  </a:t>
            </a:r>
            <a:endParaRPr lang="en-US" dirty="0">
              <a:latin typeface="Helvetica Neue Light"/>
              <a:cs typeface="Helvetica Neue Ligh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8596" y="2209116"/>
            <a:ext cx="73522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Helvetica Neue Light"/>
                <a:cs typeface="Helvetica Neue Light"/>
              </a:rPr>
              <a:t>Listen back and analyze </a:t>
            </a:r>
            <a:endParaRPr lang="en-US" sz="1600" b="1" dirty="0">
              <a:latin typeface="Helvetica Neue Light"/>
              <a:cs typeface="Helvetica Neue Light"/>
            </a:endParaRPr>
          </a:p>
          <a:p>
            <a:pPr marL="285750" indent="-285750">
              <a:buFont typeface="Arial"/>
              <a:buChar char="•"/>
            </a:pPr>
            <a:r>
              <a:rPr lang="en-US" sz="1600" b="1" dirty="0" smtClean="0">
                <a:latin typeface="Helvetica Neue Light"/>
                <a:cs typeface="Helvetica Neue Light"/>
              </a:rPr>
              <a:t>Monitors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 smtClean="0">
                <a:latin typeface="Helvetica Neue Light"/>
                <a:cs typeface="Helvetica Neue Light"/>
              </a:rPr>
              <a:t>Sound systems</a:t>
            </a:r>
          </a:p>
          <a:p>
            <a:endParaRPr lang="en-US" sz="1600" b="1" dirty="0">
              <a:latin typeface="Helvetica Neue Light"/>
              <a:cs typeface="Helvetica Neue Light"/>
            </a:endParaRPr>
          </a:p>
        </p:txBody>
      </p:sp>
      <p:pic>
        <p:nvPicPr>
          <p:cNvPr id="4" name="Picture 3" descr="presonus_eris_e5-front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199" y="2757125"/>
            <a:ext cx="1779801" cy="2386375"/>
          </a:xfrm>
          <a:prstGeom prst="rect">
            <a:avLst/>
          </a:prstGeom>
        </p:spPr>
      </p:pic>
      <p:pic>
        <p:nvPicPr>
          <p:cNvPr id="5" name="Picture 4" descr="presonus_eris_e5-front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798" y="2757125"/>
            <a:ext cx="1779801" cy="238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345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8596" y="1173892"/>
            <a:ext cx="82172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/>
              <a:t>Technology in the Music Classroom</a:t>
            </a:r>
          </a:p>
          <a:p>
            <a:r>
              <a:rPr lang="en-US" dirty="0" smtClean="0"/>
              <a:t>Traditional Music Education</a:t>
            </a:r>
            <a:r>
              <a:rPr lang="en-US" b="1" dirty="0" smtClean="0"/>
              <a:t>  </a:t>
            </a:r>
            <a:endParaRPr lang="en-US" dirty="0">
              <a:latin typeface="Helvetica Neue Light"/>
              <a:cs typeface="Helvetica Neue Ligh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8596" y="2209116"/>
            <a:ext cx="73522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Helvetica Neue Light"/>
                <a:cs typeface="Helvetica Neue Light"/>
              </a:rPr>
              <a:t>Compose and arrange music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 smtClean="0">
                <a:latin typeface="Helvetica Neue Light"/>
                <a:cs typeface="Helvetica Neue Light"/>
              </a:rPr>
              <a:t>Notation software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 smtClean="0">
                <a:latin typeface="Helvetica Neue Light"/>
                <a:cs typeface="Helvetica Neue Light"/>
              </a:rPr>
              <a:t>Digital Audio Workstation </a:t>
            </a:r>
          </a:p>
          <a:p>
            <a:endParaRPr lang="en-US" sz="1600" b="1" dirty="0" smtClean="0">
              <a:latin typeface="Helvetica Neue Light"/>
              <a:cs typeface="Helvetica Neue Light"/>
            </a:endParaRPr>
          </a:p>
          <a:p>
            <a:endParaRPr lang="en-US" sz="1600" b="1" dirty="0">
              <a:latin typeface="Helvetica Neue Light"/>
              <a:cs typeface="Helvetica Neue Light"/>
            </a:endParaRPr>
          </a:p>
        </p:txBody>
      </p:sp>
      <p:pic>
        <p:nvPicPr>
          <p:cNvPr id="4" name="Picture 3" descr="Screen Shot 2014-10-14 at 8.07.3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504" y="2209117"/>
            <a:ext cx="4362496" cy="2934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445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8596" y="1173892"/>
            <a:ext cx="82172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/>
              <a:t>Technology in the Music Classroom</a:t>
            </a:r>
          </a:p>
          <a:p>
            <a:r>
              <a:rPr lang="en-US" dirty="0" smtClean="0"/>
              <a:t>The Future of Music Education </a:t>
            </a:r>
            <a:endParaRPr lang="en-US" dirty="0">
              <a:latin typeface="Helvetica Neue Light"/>
              <a:cs typeface="Helvetica Neue Ligh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8596" y="2209116"/>
            <a:ext cx="73522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b="1" dirty="0" smtClean="0">
                <a:latin typeface="Helvetica Neue Light"/>
                <a:cs typeface="Helvetica Neue Light"/>
              </a:rPr>
              <a:t>Music technology courses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 smtClean="0">
                <a:latin typeface="Helvetica Neue Light"/>
                <a:cs typeface="Helvetica Neue Light"/>
              </a:rPr>
              <a:t>Music composition courses using technology 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 smtClean="0">
                <a:latin typeface="Helvetica Neue Light"/>
                <a:cs typeface="Helvetica Neue Light"/>
              </a:rPr>
              <a:t>Recording and production courses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 smtClean="0">
                <a:latin typeface="Helvetica Neue Light"/>
                <a:cs typeface="Helvetica Neue Light"/>
              </a:rPr>
              <a:t>Multimedia courses  </a:t>
            </a:r>
            <a:endParaRPr lang="en-US" sz="1600" b="1" dirty="0">
              <a:latin typeface="Helvetica Neue Light"/>
              <a:cs typeface="Helvetica Neue Light"/>
            </a:endParaRPr>
          </a:p>
        </p:txBody>
      </p:sp>
      <p:pic>
        <p:nvPicPr>
          <p:cNvPr id="4" name="Picture 3" descr="0D4_7618 900x46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117" y="3223522"/>
            <a:ext cx="4063884" cy="1919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227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8596" y="1173892"/>
            <a:ext cx="82172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/>
              <a:t>Technology in the Music Classroom</a:t>
            </a:r>
          </a:p>
          <a:p>
            <a:r>
              <a:rPr lang="en-US" dirty="0" smtClean="0"/>
              <a:t>The Future of Music Education </a:t>
            </a:r>
            <a:endParaRPr lang="en-US" dirty="0">
              <a:latin typeface="Helvetica Neue Light"/>
              <a:cs typeface="Helvetica Neue Ligh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8596" y="2209116"/>
            <a:ext cx="735227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b="1" dirty="0" smtClean="0">
                <a:latin typeface="Helvetica Neue Light"/>
                <a:cs typeface="Helvetica Neue Light"/>
              </a:rPr>
              <a:t>Digital Audio Workstation software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 smtClean="0">
                <a:latin typeface="Helvetica Neue Light"/>
                <a:cs typeface="Helvetica Neue Light"/>
              </a:rPr>
              <a:t>Notation software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 smtClean="0">
                <a:latin typeface="Helvetica Neue Light"/>
                <a:cs typeface="Helvetica Neue Light"/>
              </a:rPr>
              <a:t>Audio interfaces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 smtClean="0">
                <a:latin typeface="Helvetica Neue Light"/>
                <a:cs typeface="Helvetica Neue Light"/>
              </a:rPr>
              <a:t>Microphones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 smtClean="0">
                <a:latin typeface="Helvetica Neue Light"/>
                <a:cs typeface="Helvetica Neue Light"/>
              </a:rPr>
              <a:t>Headphones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 smtClean="0">
                <a:latin typeface="Helvetica Neue Light"/>
                <a:cs typeface="Helvetica Neue Light"/>
              </a:rPr>
              <a:t>MIDI </a:t>
            </a:r>
            <a:r>
              <a:rPr lang="en-US" sz="1600" b="1" dirty="0" smtClean="0">
                <a:latin typeface="Helvetica Neue Light"/>
                <a:cs typeface="Helvetica Neue Light"/>
              </a:rPr>
              <a:t>keyboards</a:t>
            </a:r>
            <a:endParaRPr lang="en-US" sz="1600" b="1" dirty="0" smtClean="0">
              <a:latin typeface="Helvetica Neue Light"/>
              <a:cs typeface="Helvetica Neue Light"/>
            </a:endParaRPr>
          </a:p>
          <a:p>
            <a:pPr marL="285750" indent="-285750">
              <a:buFont typeface="Arial"/>
              <a:buChar char="•"/>
            </a:pPr>
            <a:endParaRPr lang="en-US" sz="1600" b="1" dirty="0">
              <a:latin typeface="Helvetica Neue Light"/>
              <a:cs typeface="Helvetica Neue Light"/>
            </a:endParaRPr>
          </a:p>
        </p:txBody>
      </p:sp>
      <p:pic>
        <p:nvPicPr>
          <p:cNvPr id="4" name="Picture 3" descr="0D4_7618 900x46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117" y="3223522"/>
            <a:ext cx="4063884" cy="1919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166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8596" y="1173892"/>
            <a:ext cx="82172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/>
              <a:t>Technology in the Music Classroom</a:t>
            </a:r>
          </a:p>
          <a:p>
            <a:r>
              <a:rPr lang="en-US" dirty="0" smtClean="0"/>
              <a:t>Summary</a:t>
            </a:r>
            <a:endParaRPr lang="en-US" dirty="0">
              <a:latin typeface="Helvetica Neue Light"/>
              <a:cs typeface="Helvetica Neue Ligh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8596" y="2042018"/>
            <a:ext cx="735227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b="1" dirty="0" smtClean="0">
                <a:latin typeface="Helvetica Neue Light"/>
                <a:cs typeface="Helvetica Neue Light"/>
              </a:rPr>
              <a:t>Technology integration is required in schools</a:t>
            </a:r>
          </a:p>
          <a:p>
            <a:pPr marL="285750" indent="-285750">
              <a:buFont typeface="Arial"/>
              <a:buChar char="•"/>
            </a:pPr>
            <a:endParaRPr lang="en-US" sz="1600" b="1" dirty="0" smtClean="0">
              <a:latin typeface="Helvetica Neue Light"/>
              <a:cs typeface="Helvetica Neue Light"/>
            </a:endParaRPr>
          </a:p>
          <a:p>
            <a:pPr marL="285750" indent="-285750">
              <a:buFont typeface="Arial"/>
              <a:buChar char="•"/>
            </a:pPr>
            <a:r>
              <a:rPr lang="en-US" sz="1600" b="1" dirty="0" smtClean="0">
                <a:latin typeface="Helvetica Neue Light"/>
                <a:cs typeface="Helvetica Neue Light"/>
              </a:rPr>
              <a:t>Teachers can incorporate technology into their current music classrooms</a:t>
            </a:r>
          </a:p>
          <a:p>
            <a:pPr marL="285750" indent="-285750">
              <a:buFont typeface="Arial"/>
              <a:buChar char="•"/>
            </a:pPr>
            <a:endParaRPr lang="en-US" sz="1600" b="1" dirty="0" smtClean="0">
              <a:latin typeface="Helvetica Neue Light"/>
              <a:cs typeface="Helvetica Neue Light"/>
            </a:endParaRPr>
          </a:p>
          <a:p>
            <a:pPr marL="285750" indent="-285750">
              <a:buFont typeface="Arial"/>
              <a:buChar char="•"/>
            </a:pPr>
            <a:r>
              <a:rPr lang="en-US" sz="1600" b="1" smtClean="0">
                <a:latin typeface="Helvetica Neue Light"/>
                <a:cs typeface="Helvetica Neue Light"/>
              </a:rPr>
              <a:t>Music </a:t>
            </a:r>
            <a:r>
              <a:rPr lang="en-US" sz="1600" b="1" smtClean="0">
                <a:latin typeface="Helvetica Neue Light"/>
                <a:cs typeface="Helvetica Neue Light"/>
              </a:rPr>
              <a:t>education </a:t>
            </a:r>
            <a:r>
              <a:rPr lang="en-US" sz="1600" b="1" dirty="0" smtClean="0">
                <a:latin typeface="Helvetica Neue Light"/>
                <a:cs typeface="Helvetica Neue Light"/>
              </a:rPr>
              <a:t>with technology will allow more students to participate </a:t>
            </a:r>
          </a:p>
          <a:p>
            <a:pPr marL="285750" indent="-285750">
              <a:buFont typeface="Arial"/>
              <a:buChar char="•"/>
            </a:pPr>
            <a:endParaRPr lang="en-US" sz="1600" b="1" dirty="0">
              <a:latin typeface="Helvetica Neue Light"/>
              <a:cs typeface="Helvetica Neue Light"/>
            </a:endParaRPr>
          </a:p>
          <a:p>
            <a:pPr marL="285750" indent="-285750">
              <a:buFont typeface="Arial"/>
              <a:buChar char="•"/>
            </a:pPr>
            <a:r>
              <a:rPr lang="en-US" sz="1600" b="1" dirty="0" smtClean="0">
                <a:latin typeface="Helvetica Neue Light"/>
                <a:cs typeface="Helvetica Neue Light"/>
              </a:rPr>
              <a:t>Retail reps are the key to demonstrating and supporting technology solutions </a:t>
            </a:r>
          </a:p>
          <a:p>
            <a:endParaRPr lang="en-US" sz="1600" b="1" dirty="0"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69523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8596" y="1173892"/>
            <a:ext cx="821724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/>
              <a:t>Ideas to Boost Your School Business With Tech Products</a:t>
            </a:r>
            <a:endParaRPr lang="en-US" sz="2600" dirty="0">
              <a:latin typeface="Helvetica Neue Light"/>
              <a:cs typeface="Helvetica Neue Ligh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8596" y="2209116"/>
            <a:ext cx="735227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Helvetica Neue Light"/>
                <a:cs typeface="Helvetica Neue Light"/>
              </a:rPr>
              <a:t>John Mlynczak, President Elect of the Technology Institute of Music Educators </a:t>
            </a:r>
          </a:p>
          <a:p>
            <a:r>
              <a:rPr lang="en-US" sz="1600" dirty="0" err="1" smtClean="0">
                <a:latin typeface="Helvetica Neue Light"/>
                <a:cs typeface="Helvetica Neue Light"/>
              </a:rPr>
              <a:t>musiced@presonus.com</a:t>
            </a:r>
            <a:endParaRPr lang="en-US" sz="1600" dirty="0" smtClean="0">
              <a:latin typeface="Helvetica Neue Light"/>
              <a:cs typeface="Helvetica Neue Light"/>
            </a:endParaRPr>
          </a:p>
          <a:p>
            <a:endParaRPr lang="en-US" sz="1600" dirty="0">
              <a:latin typeface="Helvetica Neue Light"/>
              <a:cs typeface="Helvetica Neue Light"/>
            </a:endParaRPr>
          </a:p>
          <a:p>
            <a:endParaRPr lang="en-US" sz="1600" dirty="0">
              <a:latin typeface="Helvetica Neue Light"/>
              <a:cs typeface="Helvetica Neue Light"/>
            </a:endParaRPr>
          </a:p>
          <a:p>
            <a:r>
              <a:rPr lang="en-US" sz="1600" dirty="0" smtClean="0">
                <a:latin typeface="Helvetica Neue Light"/>
                <a:cs typeface="Helvetica Neue Light"/>
              </a:rPr>
              <a:t>Jeff </a:t>
            </a:r>
            <a:r>
              <a:rPr lang="en-US" sz="1600" dirty="0" err="1" smtClean="0">
                <a:latin typeface="Helvetica Neue Light"/>
                <a:cs typeface="Helvetica Neue Light"/>
              </a:rPr>
              <a:t>Mozingo</a:t>
            </a:r>
            <a:r>
              <a:rPr lang="en-US" sz="1600" dirty="0" smtClean="0">
                <a:latin typeface="Helvetica Neue Light"/>
                <a:cs typeface="Helvetica Neue Light"/>
              </a:rPr>
              <a:t>, </a:t>
            </a:r>
            <a:r>
              <a:rPr lang="en-US" sz="1600" dirty="0" err="1" smtClean="0">
                <a:latin typeface="Helvetica Neue Light"/>
                <a:cs typeface="Helvetica Neue Light"/>
              </a:rPr>
              <a:t>Mozingo</a:t>
            </a:r>
            <a:r>
              <a:rPr lang="en-US" sz="1600" dirty="0" smtClean="0">
                <a:latin typeface="Helvetica Neue Light"/>
                <a:cs typeface="Helvetica Neue Light"/>
              </a:rPr>
              <a:t> Music</a:t>
            </a:r>
          </a:p>
          <a:p>
            <a:r>
              <a:rPr lang="en-US" sz="1600" dirty="0" err="1">
                <a:latin typeface="Helvetica Neue Light"/>
                <a:cs typeface="Helvetica Neue Light"/>
              </a:rPr>
              <a:t>jmozingo@mozingomusic.com</a:t>
            </a:r>
            <a:endParaRPr lang="en-US" sz="1600" dirty="0"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776243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8596" y="1173892"/>
            <a:ext cx="821724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/>
              <a:t>Ideas to Boost Your School Business With Tech Products</a:t>
            </a:r>
            <a:endParaRPr lang="en-US" sz="2600" dirty="0">
              <a:latin typeface="Helvetica Neue Light"/>
              <a:cs typeface="Helvetica Neue Ligh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8596" y="2209116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Helvetica Neue Light"/>
                <a:cs typeface="Helvetica Neue Light"/>
              </a:rPr>
              <a:t>John Mlynczak, President Elect of the Technology Institute of Music Educators </a:t>
            </a:r>
          </a:p>
          <a:p>
            <a:endParaRPr lang="en-US" sz="1600" b="1" dirty="0">
              <a:latin typeface="Helvetica Neue Light"/>
              <a:cs typeface="Helvetica Neue Light"/>
            </a:endParaRPr>
          </a:p>
          <a:p>
            <a:r>
              <a:rPr lang="en-US" sz="1600" b="1" dirty="0" smtClean="0">
                <a:latin typeface="Helvetica Neue Light"/>
                <a:cs typeface="Helvetica Neue Light"/>
              </a:rPr>
              <a:t>Jeff </a:t>
            </a:r>
            <a:r>
              <a:rPr lang="en-US" sz="1600" b="1" dirty="0" err="1" smtClean="0">
                <a:latin typeface="Helvetica Neue Light"/>
                <a:cs typeface="Helvetica Neue Light"/>
              </a:rPr>
              <a:t>Mozingo</a:t>
            </a:r>
            <a:r>
              <a:rPr lang="en-US" sz="1600" b="1" dirty="0" smtClean="0">
                <a:latin typeface="Helvetica Neue Light"/>
                <a:cs typeface="Helvetica Neue Light"/>
              </a:rPr>
              <a:t>, </a:t>
            </a:r>
            <a:r>
              <a:rPr lang="en-US" sz="1600" b="1" dirty="0" err="1" smtClean="0">
                <a:latin typeface="Helvetica Neue Light"/>
                <a:cs typeface="Helvetica Neue Light"/>
              </a:rPr>
              <a:t>Mozingo</a:t>
            </a:r>
            <a:r>
              <a:rPr lang="en-US" sz="1600" b="1" dirty="0" smtClean="0">
                <a:latin typeface="Helvetica Neue Light"/>
                <a:cs typeface="Helvetica Neue Light"/>
              </a:rPr>
              <a:t> Music</a:t>
            </a:r>
            <a:endParaRPr lang="en-US" sz="1600" b="1" dirty="0">
              <a:latin typeface="Helvetica Neue Light"/>
              <a:cs typeface="Helvetica Neue Ligh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8596" y="1173892"/>
            <a:ext cx="821724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/>
              <a:t>Today’s Student…</a:t>
            </a:r>
            <a:endParaRPr lang="en-US" sz="2600" dirty="0">
              <a:latin typeface="Helvetica Neue Light"/>
              <a:cs typeface="Helvetica Neue Light"/>
            </a:endParaRPr>
          </a:p>
        </p:txBody>
      </p:sp>
      <p:pic>
        <p:nvPicPr>
          <p:cNvPr id="4" name="Picture 3" descr="headphones music baby kids technology laptops disc 2560x1600 wallpaper_www.wallpaperfo.com_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572" y="1787953"/>
            <a:ext cx="4927734" cy="3079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289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8596" y="1173892"/>
            <a:ext cx="821724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/>
              <a:t>Today’s Student…</a:t>
            </a:r>
            <a:endParaRPr lang="en-US" sz="2600" dirty="0">
              <a:latin typeface="Helvetica Neue Light"/>
              <a:cs typeface="Helvetica Neue Light"/>
            </a:endParaRPr>
          </a:p>
        </p:txBody>
      </p:sp>
      <p:pic>
        <p:nvPicPr>
          <p:cNvPr id="5" name="Picture 4" descr="Children-Using-Different-Gadge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196" y="1666335"/>
            <a:ext cx="4787617" cy="319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074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8596" y="1173892"/>
            <a:ext cx="821724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/>
              <a:t>Today’s Student…</a:t>
            </a:r>
            <a:endParaRPr lang="en-US" sz="2600" dirty="0">
              <a:latin typeface="Helvetica Neue Light"/>
              <a:cs typeface="Helvetica Neue Light"/>
            </a:endParaRPr>
          </a:p>
        </p:txBody>
      </p:sp>
      <p:pic>
        <p:nvPicPr>
          <p:cNvPr id="4" name="Picture 3" descr="screen-time-dangers-537x4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70681"/>
            <a:ext cx="3837571" cy="2872819"/>
          </a:xfrm>
          <a:prstGeom prst="rect">
            <a:avLst/>
          </a:prstGeom>
        </p:spPr>
      </p:pic>
      <p:pic>
        <p:nvPicPr>
          <p:cNvPr id="6" name="Picture 5" descr="medium_US_NEWS_TWINS_1_A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765" y="2270682"/>
            <a:ext cx="4448235" cy="287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084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8596" y="1173892"/>
            <a:ext cx="821724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/>
              <a:t>Today’s Student…</a:t>
            </a:r>
            <a:endParaRPr lang="en-US" sz="2600" dirty="0">
              <a:latin typeface="Helvetica Neue Light"/>
              <a:cs typeface="Helvetica Neue Light"/>
            </a:endParaRPr>
          </a:p>
        </p:txBody>
      </p:sp>
      <p:pic>
        <p:nvPicPr>
          <p:cNvPr id="4" name="Picture 3" descr="imag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309" y="1666335"/>
            <a:ext cx="5573563" cy="299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165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8596" y="1173892"/>
            <a:ext cx="821724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/>
              <a:t>Today’s Student…</a:t>
            </a:r>
            <a:endParaRPr lang="en-US" sz="2600" dirty="0">
              <a:latin typeface="Helvetica Neue Light"/>
              <a:cs typeface="Helvetica Neue Light"/>
            </a:endParaRPr>
          </a:p>
        </p:txBody>
      </p:sp>
      <p:pic>
        <p:nvPicPr>
          <p:cNvPr id="5" name="Picture 4" descr="DN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546" y="1657747"/>
            <a:ext cx="4383714" cy="328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382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8596" y="1173892"/>
            <a:ext cx="821724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/>
              <a:t>Technology Integration in Schools</a:t>
            </a:r>
            <a:endParaRPr lang="en-US" sz="2600" dirty="0">
              <a:latin typeface="Helvetica Neue Light"/>
              <a:cs typeface="Helvetica Neue Ligh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4194" y="1968724"/>
            <a:ext cx="26130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b="1" dirty="0" smtClean="0">
                <a:latin typeface="Helvetica Neue Light"/>
                <a:cs typeface="Helvetica Neue Light"/>
              </a:rPr>
              <a:t>Required integration</a:t>
            </a:r>
          </a:p>
          <a:p>
            <a:pPr marL="285750" indent="-285750">
              <a:buFont typeface="Arial"/>
              <a:buChar char="•"/>
            </a:pPr>
            <a:endParaRPr lang="en-US" sz="1600" b="1" dirty="0" smtClean="0">
              <a:latin typeface="Helvetica Neue Light"/>
              <a:cs typeface="Helvetica Neue Light"/>
            </a:endParaRPr>
          </a:p>
          <a:p>
            <a:pPr marL="285750" indent="-285750">
              <a:buFont typeface="Arial"/>
              <a:buChar char="•"/>
            </a:pPr>
            <a:r>
              <a:rPr lang="en-US" sz="1600" b="1" dirty="0" smtClean="0">
                <a:latin typeface="Helvetica Neue Light"/>
                <a:cs typeface="Helvetica Neue Light"/>
              </a:rPr>
              <a:t>Assessment</a:t>
            </a:r>
          </a:p>
          <a:p>
            <a:pPr marL="285750" indent="-285750">
              <a:buFont typeface="Arial"/>
              <a:buChar char="•"/>
            </a:pPr>
            <a:endParaRPr lang="en-US" sz="1600" b="1" dirty="0" smtClean="0">
              <a:latin typeface="Helvetica Neue Light"/>
              <a:cs typeface="Helvetica Neue Light"/>
            </a:endParaRPr>
          </a:p>
          <a:p>
            <a:pPr marL="285750" indent="-285750">
              <a:buFont typeface="Arial"/>
              <a:buChar char="•"/>
            </a:pPr>
            <a:r>
              <a:rPr lang="en-US" sz="1600" b="1" dirty="0" smtClean="0">
                <a:latin typeface="Helvetica Neue Light"/>
                <a:cs typeface="Helvetica Neue Light"/>
              </a:rPr>
              <a:t>Digital Literacy</a:t>
            </a:r>
          </a:p>
          <a:p>
            <a:pPr marL="285750" indent="-285750">
              <a:buFont typeface="Arial"/>
              <a:buChar char="•"/>
            </a:pPr>
            <a:endParaRPr lang="en-US" sz="1600" b="1" dirty="0" smtClean="0">
              <a:latin typeface="Helvetica Neue Light"/>
              <a:cs typeface="Helvetica Neue Light"/>
            </a:endParaRPr>
          </a:p>
          <a:p>
            <a:pPr marL="285750" indent="-285750">
              <a:buFont typeface="Arial"/>
              <a:buChar char="•"/>
            </a:pPr>
            <a:r>
              <a:rPr lang="en-US" sz="1600" b="1" dirty="0" smtClean="0">
                <a:latin typeface="Helvetica Neue Light"/>
                <a:cs typeface="Helvetica Neue Light"/>
              </a:rPr>
              <a:t>Funding</a:t>
            </a:r>
            <a:endParaRPr lang="en-US" sz="1600" b="1" dirty="0">
              <a:latin typeface="Helvetica Neue Light"/>
              <a:cs typeface="Helvetica Neue Ligh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9902" y="1968724"/>
            <a:ext cx="4774098" cy="317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336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8596" y="1173892"/>
            <a:ext cx="82172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/>
              <a:t>Technology in the Music Classroom</a:t>
            </a:r>
          </a:p>
          <a:p>
            <a:r>
              <a:rPr lang="en-US" dirty="0" smtClean="0"/>
              <a:t>Traditional Music Education</a:t>
            </a:r>
            <a:r>
              <a:rPr lang="en-US" b="1" dirty="0" smtClean="0"/>
              <a:t>  </a:t>
            </a:r>
            <a:endParaRPr lang="en-US" dirty="0">
              <a:latin typeface="Helvetica Neue Light"/>
              <a:cs typeface="Helvetica Neue Ligh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8596" y="2209116"/>
            <a:ext cx="7352270" cy="2800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b="1" dirty="0" smtClean="0">
                <a:latin typeface="Helvetica Neue Light"/>
                <a:cs typeface="Helvetica Neue Light"/>
              </a:rPr>
              <a:t>Record in class </a:t>
            </a:r>
          </a:p>
          <a:p>
            <a:pPr marL="285750" indent="-285750">
              <a:buFont typeface="Arial"/>
              <a:buChar char="•"/>
            </a:pPr>
            <a:endParaRPr lang="en-US" sz="1600" b="1" dirty="0">
              <a:latin typeface="Helvetica Neue Light"/>
              <a:cs typeface="Helvetica Neue Light"/>
            </a:endParaRPr>
          </a:p>
          <a:p>
            <a:pPr marL="285750" indent="-285750">
              <a:buFont typeface="Arial"/>
              <a:buChar char="•"/>
            </a:pPr>
            <a:r>
              <a:rPr lang="en-US" sz="1600" b="1" dirty="0" smtClean="0">
                <a:latin typeface="Helvetica Neue Light"/>
                <a:cs typeface="Helvetica Neue Light"/>
              </a:rPr>
              <a:t>Listen back and analyze </a:t>
            </a:r>
          </a:p>
          <a:p>
            <a:pPr marL="285750" indent="-285750">
              <a:buFont typeface="Arial"/>
              <a:buChar char="•"/>
            </a:pPr>
            <a:endParaRPr lang="en-US" sz="1600" b="1" dirty="0">
              <a:latin typeface="Helvetica Neue Light"/>
              <a:cs typeface="Helvetica Neue Light"/>
            </a:endParaRPr>
          </a:p>
          <a:p>
            <a:pPr marL="285750" indent="-285750">
              <a:buFont typeface="Arial"/>
              <a:buChar char="•"/>
            </a:pPr>
            <a:r>
              <a:rPr lang="en-US" sz="1600" b="1" dirty="0" smtClean="0">
                <a:latin typeface="Helvetica Neue Light"/>
                <a:cs typeface="Helvetica Neue Light"/>
              </a:rPr>
              <a:t>Share files for peer review or listening assignments</a:t>
            </a:r>
          </a:p>
          <a:p>
            <a:pPr marL="285750" indent="-285750">
              <a:buFont typeface="Arial"/>
              <a:buChar char="•"/>
            </a:pPr>
            <a:endParaRPr lang="en-US" sz="1600" b="1" dirty="0">
              <a:latin typeface="Helvetica Neue Light"/>
              <a:cs typeface="Helvetica Neue Light"/>
            </a:endParaRPr>
          </a:p>
          <a:p>
            <a:pPr marL="285750" indent="-285750">
              <a:buFont typeface="Arial"/>
              <a:buChar char="•"/>
            </a:pPr>
            <a:r>
              <a:rPr lang="en-US" sz="1600" b="1" dirty="0" smtClean="0">
                <a:latin typeface="Helvetica Neue Light"/>
                <a:cs typeface="Helvetica Neue Light"/>
              </a:rPr>
              <a:t>Recorded assessment data</a:t>
            </a:r>
          </a:p>
          <a:p>
            <a:pPr marL="285750" indent="-285750">
              <a:buFont typeface="Arial"/>
              <a:buChar char="•"/>
            </a:pPr>
            <a:endParaRPr lang="en-US" sz="1600" b="1" dirty="0">
              <a:latin typeface="Helvetica Neue Light"/>
              <a:cs typeface="Helvetica Neue Light"/>
            </a:endParaRPr>
          </a:p>
          <a:p>
            <a:pPr marL="285750" indent="-285750">
              <a:buFont typeface="Arial"/>
              <a:buChar char="•"/>
            </a:pPr>
            <a:r>
              <a:rPr lang="en-US" sz="1600" b="1" dirty="0" smtClean="0">
                <a:latin typeface="Helvetica Neue Light"/>
                <a:cs typeface="Helvetica Neue Light"/>
              </a:rPr>
              <a:t>Compose and arrange music</a:t>
            </a:r>
          </a:p>
          <a:p>
            <a:endParaRPr lang="en-US" sz="1600" b="1" dirty="0" smtClean="0">
              <a:latin typeface="Helvetica Neue Light"/>
              <a:cs typeface="Helvetica Neue Light"/>
            </a:endParaRPr>
          </a:p>
          <a:p>
            <a:endParaRPr lang="en-US" sz="1600" b="1" dirty="0"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426356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</TotalTime>
  <Words>252</Words>
  <Application>Microsoft Macintosh PowerPoint</Application>
  <PresentationFormat>On-screen Show (16:9)</PresentationFormat>
  <Paragraphs>78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NAMM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Megan Nelson</dc:creator>
  <cp:lastModifiedBy>Zach Phillips</cp:lastModifiedBy>
  <cp:revision>22</cp:revision>
  <dcterms:created xsi:type="dcterms:W3CDTF">2011-12-21T23:54:18Z</dcterms:created>
  <dcterms:modified xsi:type="dcterms:W3CDTF">2015-01-13T00:55:53Z</dcterms:modified>
</cp:coreProperties>
</file>