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20" d="100"/>
          <a:sy n="120" d="100"/>
        </p:scale>
        <p:origin x="-736" y="-13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0E30C-600C-49A8-87F3-32B31DBDDACE}" type="datetimeFigureOut">
              <a:rPr lang="en-US"/>
              <a:pPr>
                <a:defRPr/>
              </a:pPr>
              <a:t>12/11/14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75D15-F7B9-4D57-9DE5-C33DF9A7FB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7246C-11AA-426B-B348-551DE5A876AB}" type="datetimeFigureOut">
              <a:rPr lang="en-US"/>
              <a:pPr>
                <a:defRPr/>
              </a:pPr>
              <a:t>12/11/14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07D77-710F-4BD8-8DC6-5A0162667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5D5DF-8AD0-4DDC-B9F4-B9F38987CCC9}" type="datetimeFigureOut">
              <a:rPr lang="en-US"/>
              <a:pPr>
                <a:defRPr/>
              </a:pPr>
              <a:t>12/11/14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6E7E2-42B3-4695-A4EE-027C84EF9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C7898-FD43-4B70-BF47-96053932B734}" type="datetimeFigureOut">
              <a:rPr lang="en-US"/>
              <a:pPr>
                <a:defRPr/>
              </a:pPr>
              <a:t>12/11/14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3F09F-8B99-4C05-98FD-F5E8F26C4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67F8E-2149-45D8-81E6-D69FD4A84B95}" type="datetimeFigureOut">
              <a:rPr lang="en-US"/>
              <a:pPr>
                <a:defRPr/>
              </a:pPr>
              <a:t>12/11/14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C6F21-4DB2-4D9B-AFBA-FD75A890B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816E8-E972-4375-9539-0A99946191F7}" type="datetimeFigureOut">
              <a:rPr lang="en-US"/>
              <a:pPr>
                <a:defRPr/>
              </a:pPr>
              <a:t>12/11/14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7EAC3-DF8D-4775-9C2E-20D737F61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B6B09-D3E3-494B-A341-D628DE3C6D3A}" type="datetimeFigureOut">
              <a:rPr lang="en-US"/>
              <a:pPr>
                <a:defRPr/>
              </a:pPr>
              <a:t>12/11/14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A54A2-A592-4B48-9123-76DB52D0C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66EA6-0050-4802-820F-E7F1E911C537}" type="datetimeFigureOut">
              <a:rPr lang="en-US"/>
              <a:pPr>
                <a:defRPr/>
              </a:pPr>
              <a:t>12/11/14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9163B-8E78-42AA-BEE4-66E9A47EA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C648B-5E8A-4A18-9705-E528425F34C5}" type="datetimeFigureOut">
              <a:rPr lang="en-US"/>
              <a:pPr>
                <a:defRPr/>
              </a:pPr>
              <a:t>12/11/14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D0EBB-38E7-40BA-A195-9A9B15450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56D9D-1FFD-4769-AF54-D5302229AC73}" type="datetimeFigureOut">
              <a:rPr lang="en-US"/>
              <a:pPr>
                <a:defRPr/>
              </a:pPr>
              <a:t>12/11/14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70973-92FF-46FB-B467-2EC4B9482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675953-4652-482F-9AEB-8A1488DF580A}" type="datetimeFigureOut">
              <a:rPr lang="en-US"/>
              <a:pPr>
                <a:defRPr/>
              </a:pPr>
              <a:t>12/11/14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A902FA-3474-41D4-9145-2770905E4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6" descr="NS13_NAMMU_PP_TitleBar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503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1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Helvetica Neue Light"/>
          <a:ea typeface="Helvetica Neue Light"/>
          <a:cs typeface="Helvetica Neue Light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Helvetica Neue Light"/>
          <a:ea typeface="Helvetica Neue Light"/>
          <a:cs typeface="Helvetica Neue Light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Helvetica Neue Light"/>
          <a:ea typeface="Helvetica Neue Light"/>
          <a:cs typeface="Helvetica Neue Light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Helvetica Neue Light"/>
          <a:ea typeface="Helvetica Neue Light"/>
          <a:cs typeface="Helvetica Neue Light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Helvetica Neue Light"/>
          <a:ea typeface="Helvetica Neue Light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NS13_NAMMU_PP16x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-20638"/>
            <a:ext cx="9193213" cy="5178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4288"/>
            <a:ext cx="8229600" cy="33956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7.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Promote beyond the door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1600" dirty="0" smtClean="0"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Advertising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Brochures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 smtClean="0">
              <a:solidFill>
                <a:schemeClr val="bg2">
                  <a:lumMod val="1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4288"/>
            <a:ext cx="8229600" cy="33956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8.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Use interactive communications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1600" dirty="0" smtClean="0">
              <a:solidFill>
                <a:schemeClr val="tx2">
                  <a:lumMod val="60000"/>
                  <a:lumOff val="4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E-n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ewsletters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Social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media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POS-driven emails/calls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 smtClean="0">
              <a:solidFill>
                <a:schemeClr val="bg2">
                  <a:lumMod val="1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4288"/>
            <a:ext cx="8229600" cy="33956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9. Manage online orders well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1800" dirty="0" smtClean="0"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Set up correspondence in advance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Manage them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Follow up on cycle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Provide expert follow up and advice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 smtClean="0">
              <a:solidFill>
                <a:schemeClr val="bg2">
                  <a:lumMod val="1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4288"/>
            <a:ext cx="8229600" cy="3395662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10. Monitor usage statistics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1800" dirty="0" smtClean="0"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Traffic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Leads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Inquiries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Reference in-store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Sales 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</a:rPr>
              <a:t> 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 smtClean="0">
              <a:solidFill>
                <a:schemeClr val="bg2">
                  <a:lumMod val="1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4288"/>
            <a:ext cx="8229600" cy="3395662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1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11. Review features and functions 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3600" dirty="0" smtClean="0">
              <a:solidFill>
                <a:schemeClr val="tx2">
                  <a:lumMod val="60000"/>
                  <a:lumOff val="40000"/>
                </a:schemeClr>
              </a:solidFill>
              <a:latin typeface="Helvetica" pitchFamily="34" charset="0"/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1800" dirty="0" smtClean="0"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1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Review quarterly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1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Hosting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1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Coding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1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Database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1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Email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1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Specialties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</a:rPr>
              <a:t> 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 smtClean="0">
              <a:solidFill>
                <a:schemeClr val="bg2">
                  <a:lumMod val="1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4288"/>
            <a:ext cx="8229600" cy="3395662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1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12. Embrace </a:t>
            </a:r>
            <a:r>
              <a:rPr lang="en-US" sz="12800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n</a:t>
            </a:r>
            <a:r>
              <a:rPr lang="en-US" sz="1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ew </a:t>
            </a:r>
            <a:r>
              <a:rPr lang="en-US" sz="1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Web-based technologies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3600" dirty="0" smtClean="0">
              <a:solidFill>
                <a:schemeClr val="tx2">
                  <a:lumMod val="60000"/>
                  <a:lumOff val="40000"/>
                </a:schemeClr>
              </a:solidFill>
              <a:latin typeface="Helvetica" pitchFamily="34" charset="0"/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1800" dirty="0" smtClean="0"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9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POS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9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Learning management 	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9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Tablets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9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Cell </a:t>
            </a:r>
            <a:r>
              <a:rPr lang="en-US" sz="9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phones</a:t>
            </a:r>
            <a:endParaRPr lang="en-US" sz="9200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9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Mobile </a:t>
            </a:r>
            <a:r>
              <a:rPr lang="en-US" sz="9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wallet</a:t>
            </a:r>
            <a:endParaRPr lang="en-US" sz="9200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9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Mass texting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92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Apps</a:t>
            </a:r>
            <a:endParaRPr lang="en-US" sz="9200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9200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 smtClean="0">
              <a:solidFill>
                <a:schemeClr val="bg2">
                  <a:lumMod val="1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4288"/>
            <a:ext cx="8229600" cy="33956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13. Maintain task rotation schedule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1600" dirty="0" smtClean="0"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Prepare a chart of regular tasks.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Determine frequency of each.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Monitor that tasks were achieved.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9200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9200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 smtClean="0">
              <a:solidFill>
                <a:schemeClr val="bg2">
                  <a:lumMod val="1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14375" y="1338263"/>
            <a:ext cx="7772400" cy="11017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</a:rPr>
              <a:t>For more information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3640138"/>
            <a:ext cx="6400800" cy="13144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Helvetica" pitchFamily="34" charset="0"/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Helvetica" pitchFamily="34" charset="0"/>
                <a:ea typeface="+mn-ea"/>
              </a:rPr>
              <a:t>Manage your Website easily!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>
              <a:ea typeface="+mn-ea"/>
            </a:endParaRPr>
          </a:p>
        </p:txBody>
      </p:sp>
      <p:sp>
        <p:nvSpPr>
          <p:cNvPr id="4" name="Subtitle 6"/>
          <p:cNvSpPr txBox="1">
            <a:spLocks/>
          </p:cNvSpPr>
          <p:nvPr/>
        </p:nvSpPr>
        <p:spPr>
          <a:xfrm>
            <a:off x="1524000" y="2184400"/>
            <a:ext cx="6400800" cy="131445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cs typeface="Helvetica Neue Light"/>
              </a:rPr>
              <a:t>800.691.8172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cs typeface="Helvetica Neue Light"/>
              </a:rPr>
              <a:t>info@retailup.com 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n-US" sz="3200" dirty="0">
              <a:solidFill>
                <a:schemeClr val="bg2">
                  <a:lumMod val="50000"/>
                </a:schemeClr>
              </a:solidFill>
              <a:latin typeface="Helvetica" pitchFamily="34" charset="0"/>
              <a:cs typeface="Helvetica Neue Light"/>
            </a:endParaRP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n-US" sz="3200" dirty="0">
              <a:solidFill>
                <a:schemeClr val="tx1">
                  <a:tint val="75000"/>
                </a:schemeClr>
              </a:solidFill>
              <a:latin typeface="Helvetica Neue Light"/>
              <a:cs typeface="Helvetica Neue Ligh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ctrTitle"/>
          </p:nvPr>
        </p:nvSpPr>
        <p:spPr bwMode="auto">
          <a:xfrm>
            <a:off x="714375" y="1439863"/>
            <a:ext cx="7772400" cy="11017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Helvetica" pitchFamily="34" charset="0"/>
              </a:rPr>
              <a:t>“We’re online. </a:t>
            </a:r>
            <a:br>
              <a:rPr lang="en-US" dirty="0" smtClean="0">
                <a:latin typeface="Helvetica" pitchFamily="34" charset="0"/>
              </a:rPr>
            </a:br>
            <a:r>
              <a:rPr lang="en-US" dirty="0" smtClean="0">
                <a:latin typeface="Helvetica" pitchFamily="34" charset="0"/>
              </a:rPr>
              <a:t>What do we do now?!” 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3309938"/>
            <a:ext cx="6400800" cy="13144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Helvetica" pitchFamily="34" charset="0"/>
                <a:ea typeface="+mn-ea"/>
              </a:rPr>
              <a:t>Manage your Website easily.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58888"/>
            <a:ext cx="8229600" cy="3395662"/>
          </a:xfrm>
        </p:spPr>
        <p:txBody>
          <a:bodyPr rtlCol="0"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Update content </a:t>
            </a:r>
          </a:p>
          <a:p>
            <a:pPr marL="514350" indent="-514350" fontAlgn="auto">
              <a:spcAft>
                <a:spcPts val="0"/>
              </a:spcAft>
              <a:buFont typeface="Arial"/>
              <a:buNone/>
              <a:defRPr/>
            </a:pPr>
            <a:endParaRPr lang="en-US" sz="1600" dirty="0" smtClean="0"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News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Social media updates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Employees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/teachers</a:t>
            </a:r>
            <a:endParaRPr lang="en-US" sz="2400" dirty="0" smtClean="0">
              <a:solidFill>
                <a:schemeClr val="bg2">
                  <a:lumMod val="1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Events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Menus for services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Manufacturer tie-ins </a:t>
            </a: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85888"/>
            <a:ext cx="8229600" cy="3395662"/>
          </a:xfrm>
        </p:spPr>
        <p:txBody>
          <a:bodyPr rtlCol="0">
            <a:normAutofit fontScale="70000" lnSpcReduction="20000"/>
          </a:bodyPr>
          <a:lstStyle/>
          <a:p>
            <a:pPr marL="514350" indent="-514350" fontAlgn="auto">
              <a:spcAft>
                <a:spcPts val="0"/>
              </a:spcAft>
              <a:buFont typeface="Arial"/>
              <a:buNone/>
              <a:defRPr/>
            </a:pPr>
            <a:r>
              <a:rPr lang="en-US" sz="51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2. Keep re-merchandising </a:t>
            </a:r>
          </a:p>
          <a:p>
            <a:pPr marL="514350" indent="-514350" fontAlgn="auto">
              <a:spcAft>
                <a:spcPts val="0"/>
              </a:spcAft>
              <a:buFont typeface="Arial"/>
              <a:buNone/>
              <a:defRPr/>
            </a:pPr>
            <a:endParaRPr lang="en-US" sz="2300" dirty="0" smtClean="0"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Product rotation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What’s new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Specials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“Self-selection”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Good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/better/best</a:t>
            </a:r>
            <a:endParaRPr lang="en-US" dirty="0" smtClean="0">
              <a:solidFill>
                <a:schemeClr val="bg2">
                  <a:lumMod val="1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Experience level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Brand updates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Helvetica" pitchFamily="34" charset="0"/>
                <a:ea typeface="+mn-ea"/>
              </a:rPr>
              <a:t>Manufacturer spotlights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85888"/>
            <a:ext cx="8229600" cy="33956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3.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Create response tools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1600" dirty="0" smtClean="0">
              <a:solidFill>
                <a:schemeClr val="tx2">
                  <a:lumMod val="60000"/>
                  <a:lumOff val="4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Surveys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Leads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888"/>
            <a:ext cx="8229600" cy="3609975"/>
          </a:xfrm>
        </p:spPr>
        <p:txBody>
          <a:bodyPr rtlCol="0">
            <a:normAutofit fontScale="25000" lnSpcReduction="20000"/>
          </a:bodyPr>
          <a:lstStyle/>
          <a:p>
            <a:pPr marL="514350" indent="-514350" fontAlgn="auto">
              <a:spcAft>
                <a:spcPts val="0"/>
              </a:spcAft>
              <a:buFont typeface="Arial"/>
              <a:buNone/>
              <a:defRPr/>
            </a:pPr>
            <a:r>
              <a:rPr lang="en-US" sz="1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4. </a:t>
            </a:r>
            <a:r>
              <a:rPr lang="en-US" sz="1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Optimize search engine results</a:t>
            </a:r>
          </a:p>
          <a:p>
            <a:pPr marL="514350" indent="-514350" fontAlgn="auto">
              <a:spcAft>
                <a:spcPts val="0"/>
              </a:spcAft>
              <a:buFont typeface="Arial"/>
              <a:buNone/>
              <a:defRPr/>
            </a:pPr>
            <a:endParaRPr lang="en-US" sz="5100" dirty="0" smtClean="0">
              <a:solidFill>
                <a:schemeClr val="tx2">
                  <a:lumMod val="60000"/>
                  <a:lumOff val="4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None/>
              <a:defRPr/>
            </a:pPr>
            <a:r>
              <a:rPr lang="en-US" sz="8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Links to other sites</a:t>
            </a:r>
          </a:p>
          <a:p>
            <a:pPr lvl="1" fontAlgn="auto">
              <a:spcAft>
                <a:spcPts val="0"/>
              </a:spcAft>
              <a:buFont typeface="Arial"/>
              <a:buNone/>
              <a:defRPr/>
            </a:pPr>
            <a:endParaRPr lang="en-US" sz="4800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8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Bands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8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Churches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8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Community groups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8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Distributors and manufacturers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8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Events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8000" dirty="0" err="1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Govt</a:t>
            </a:r>
            <a:r>
              <a:rPr lang="en-US" sz="8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/business </a:t>
            </a:r>
            <a:r>
              <a:rPr lang="en-US" sz="8000" dirty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o</a:t>
            </a:r>
            <a:r>
              <a:rPr lang="en-US" sz="80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rganization</a:t>
            </a:r>
            <a:endParaRPr lang="en-US" sz="8000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1263" y="2667000"/>
            <a:ext cx="3563937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cs typeface="+mn-cs"/>
              </a:rPr>
              <a:t>  Store groups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cs typeface="+mn-cs"/>
              </a:rPr>
              <a:t>  Non competing stores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cs typeface="+mn-cs"/>
              </a:rPr>
              <a:t>  Blogs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cs typeface="+mn-cs"/>
              </a:rPr>
              <a:t>  Parallel product sites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888"/>
            <a:ext cx="8229600" cy="3609975"/>
          </a:xfrm>
        </p:spPr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Arial"/>
              <a:buNone/>
              <a:defRPr/>
            </a:pPr>
            <a:r>
              <a:rPr lang="en-US" sz="3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4. 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Optimize search engine results</a:t>
            </a:r>
          </a:p>
          <a:p>
            <a:pPr marL="514350" indent="-514350" fontAlgn="auto">
              <a:spcAft>
                <a:spcPts val="0"/>
              </a:spcAft>
              <a:buFont typeface="Arial"/>
              <a:buNone/>
              <a:defRPr/>
            </a:pPr>
            <a:endParaRPr lang="en-US" sz="1800" dirty="0" smtClean="0">
              <a:solidFill>
                <a:schemeClr val="tx2">
                  <a:lumMod val="60000"/>
                  <a:lumOff val="4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Helvetica" pitchFamily="34" charset="0"/>
                <a:ea typeface="+mn-ea"/>
              </a:rPr>
              <a:t>Links to other sites</a:t>
            </a: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Keywords within the site </a:t>
            </a: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Page optimization </a:t>
            </a: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dirty="0" smtClean="0">
              <a:solidFill>
                <a:schemeClr val="bg2">
                  <a:lumMod val="5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5800" dirty="0" smtClean="0"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4288"/>
            <a:ext cx="8229600" cy="3395662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5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5. Promote in-store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2600" dirty="0" smtClean="0"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8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Displays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8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E-newsletter </a:t>
            </a:r>
            <a:r>
              <a:rPr lang="en-US" sz="38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sign-up </a:t>
            </a:r>
            <a:endParaRPr lang="en-US" sz="3800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8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Fliers</a:t>
            </a:r>
            <a:endParaRPr lang="en-US" sz="3800" dirty="0" smtClean="0">
              <a:solidFill>
                <a:schemeClr val="bg2">
                  <a:lumMod val="25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8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Hang tags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8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Manufacturer promotions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8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Signage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800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Staff word of mouth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 smtClean="0">
              <a:solidFill>
                <a:schemeClr val="bg2">
                  <a:lumMod val="1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4288"/>
            <a:ext cx="8229600" cy="33956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6. P</a:t>
            </a:r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 pitchFamily="34" charset="0"/>
                <a:ea typeface="+mn-ea"/>
              </a:rPr>
              <a:t>romote on floor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1600" dirty="0" smtClean="0"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Train sales staff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Helvetica" pitchFamily="34" charset="0"/>
                <a:ea typeface="+mn-ea"/>
              </a:rPr>
              <a:t>Put together sales pitch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 smtClean="0">
              <a:solidFill>
                <a:schemeClr val="bg2">
                  <a:lumMod val="10000"/>
                </a:schemeClr>
              </a:solidFill>
              <a:latin typeface="Helvetica" pitchFamily="34" charset="0"/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>
              <a:latin typeface="Helvetica" pitchFamily="34" charset="0"/>
              <a:ea typeface="+mn-ea"/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Helvetic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266</Words>
  <Application>Microsoft Macintosh PowerPoint</Application>
  <PresentationFormat>On-screen Show (16:9)</PresentationFormat>
  <Paragraphs>123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“We’re online.  What do we do now?!”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 more information</vt:lpstr>
    </vt:vector>
  </TitlesOfParts>
  <Company>NAMM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Megan Nelson</dc:creator>
  <cp:lastModifiedBy>Zach Phillips</cp:lastModifiedBy>
  <cp:revision>45</cp:revision>
  <dcterms:created xsi:type="dcterms:W3CDTF">2011-12-21T23:54:18Z</dcterms:created>
  <dcterms:modified xsi:type="dcterms:W3CDTF">2014-12-11T16:27:35Z</dcterms:modified>
</cp:coreProperties>
</file>