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6" r:id="rId4"/>
    <p:sldId id="268" r:id="rId5"/>
    <p:sldId id="269" r:id="rId6"/>
    <p:sldId id="270" r:id="rId7"/>
    <p:sldId id="274" r:id="rId8"/>
    <p:sldId id="271" r:id="rId9"/>
    <p:sldId id="272" r:id="rId10"/>
    <p:sldId id="273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3D90-9139-4784-83A3-CDE424FE07C1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DED30-915B-4CC5-B2BD-6020BF29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3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DED30-915B-4CC5-B2BD-6020BF291B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DED30-915B-4CC5-B2BD-6020BF291B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5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9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0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66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1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1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87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3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5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40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4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1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0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7ED3-8F4A-43E7-A96E-D2A12C04FC20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FF0A-B4B4-4DCB-A29A-9666D38D2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7ED3-8F4A-43E7-A96E-D2A12C04FC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FF0A-B4B4-4DCB-A29A-9666D38D2B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6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1.wdp"/><Relationship Id="rId7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595378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odoni MT" pitchFamily="18" charset="0"/>
              </a:rPr>
              <a:t>National Association of Music Merchants</a:t>
            </a:r>
            <a:endParaRPr lang="en-US" sz="24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4008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odoni MT" pitchFamily="18" charset="0"/>
              </a:rPr>
              <a:t>Nashville, Tennessee    July 21 – 23 , 2011</a:t>
            </a:r>
            <a:endParaRPr lang="en-US" sz="1400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Strategy: Music Teachers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  <p:pic>
        <p:nvPicPr>
          <p:cNvPr id="1026" name="Picture 2" descr="C:\Users\Creative Music &amp; Art\Desktop\FINAL ADS\GradesEmail_New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52" y="1524000"/>
            <a:ext cx="3711813" cy="41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$$-Saving Tip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532594" cy="4572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663214" y="4419600"/>
            <a:ext cx="381000" cy="762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66622" y="4738687"/>
            <a:ext cx="3810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6622" y="4495800"/>
            <a:ext cx="418509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8600" y="5214937"/>
            <a:ext cx="423272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8600" y="5486400"/>
            <a:ext cx="423272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5486400"/>
            <a:ext cx="4572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5214937"/>
            <a:ext cx="4572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76575" y="4474369"/>
            <a:ext cx="4572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76575" y="4738687"/>
            <a:ext cx="4572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71825" y="3733800"/>
            <a:ext cx="4572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00400" y="3505200"/>
            <a:ext cx="4572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71825" y="2819400"/>
            <a:ext cx="4572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00400" y="2514600"/>
            <a:ext cx="457200" cy="0"/>
          </a:xfrm>
          <a:prstGeom prst="line">
            <a:avLst/>
          </a:prstGeom>
          <a:ln w="1270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04672" y="2814637"/>
            <a:ext cx="457200" cy="0"/>
          </a:xfrm>
          <a:prstGeom prst="line">
            <a:avLst/>
          </a:prstGeom>
          <a:ln w="793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71825" y="2819400"/>
            <a:ext cx="457200" cy="0"/>
          </a:xfrm>
          <a:prstGeom prst="line">
            <a:avLst/>
          </a:prstGeom>
          <a:ln w="1270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04672" y="2514600"/>
            <a:ext cx="491128" cy="0"/>
          </a:xfrm>
          <a:prstGeom prst="line">
            <a:avLst/>
          </a:prstGeom>
          <a:ln w="1270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04672" y="2819400"/>
            <a:ext cx="491128" cy="0"/>
          </a:xfrm>
          <a:prstGeom prst="line">
            <a:avLst/>
          </a:prstGeom>
          <a:ln w="1270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42872" y="2514600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42872" y="2802731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63214" y="2514600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63214" y="2812256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82264" y="3488531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63214" y="3764755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61627" y="3757611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42872" y="3488530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027303" y="3488530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70744" y="3764755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28097" y="4419600"/>
            <a:ext cx="491128" cy="76200"/>
          </a:xfrm>
          <a:prstGeom prst="line">
            <a:avLst/>
          </a:prstGeom>
          <a:ln w="146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1744" y="4464842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51744" y="4762499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59611" y="4738687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66472" y="3757611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59611" y="4464842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183436" y="5186357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987708" y="5198266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183436" y="5507826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987708" y="5486400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183436" y="3488531"/>
            <a:ext cx="491128" cy="0"/>
          </a:xfrm>
          <a:prstGeom prst="line">
            <a:avLst/>
          </a:prstGeom>
          <a:ln w="146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477962"/>
          </a:xfrm>
        </p:spPr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33400" y="2514600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Lucida Handwriting" pitchFamily="66" charset="0"/>
              </a:rPr>
              <a:t>Enjoy the show!</a:t>
            </a:r>
            <a:endParaRPr lang="en-US" sz="2400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7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</a:t>
            </a:r>
            <a:r>
              <a:rPr lang="en-US" b="1" dirty="0" smtClean="0">
                <a:latin typeface="Bodoni MT" pitchFamily="18" charset="0"/>
              </a:rPr>
              <a:t>Successful Promos on a </a:t>
            </a:r>
            <a:r>
              <a:rPr lang="en-US" b="1" dirty="0" smtClean="0">
                <a:latin typeface="Bodoni MT" pitchFamily="18" charset="0"/>
              </a:rPr>
              <a:t>Dime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1905000"/>
          </a:xfrm>
          <a:noFill/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Bodoni MT" pitchFamily="18" charset="0"/>
              </a:rPr>
              <a:t>Creative and (Relatively) Inexpensive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Bodoni MT" pitchFamily="18" charset="0"/>
              </a:rPr>
              <a:t>Ways to Drive New Customers </a:t>
            </a:r>
            <a:br>
              <a:rPr lang="en-US" sz="2800" b="1" dirty="0" smtClean="0">
                <a:latin typeface="Bodoni MT" pitchFamily="18" charset="0"/>
              </a:rPr>
            </a:br>
            <a:r>
              <a:rPr lang="en-US" sz="2800" b="1" dirty="0" smtClean="0">
                <a:latin typeface="Bodoni MT" pitchFamily="18" charset="0"/>
              </a:rPr>
              <a:t>into Your Store</a:t>
            </a:r>
            <a:endParaRPr lang="en-US" sz="2800" b="1" dirty="0">
              <a:latin typeface="Bodoni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4343400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 MT" pitchFamily="18" charset="0"/>
              </a:rPr>
              <a:t>Liz Reisman, Creative Music Center</a:t>
            </a:r>
          </a:p>
          <a:p>
            <a:pPr algn="ctr"/>
            <a:r>
              <a:rPr lang="en-US" dirty="0" smtClean="0">
                <a:latin typeface="Bodoni MT" pitchFamily="18" charset="0"/>
              </a:rPr>
              <a:t>Monroe, Connecticut</a:t>
            </a:r>
            <a:endParaRPr lang="en-US" dirty="0">
              <a:latin typeface="Bodoni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500" y="5892294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 MT" pitchFamily="18" charset="0"/>
              </a:rPr>
              <a:t>liz@TheCreativeMusicCenter.com</a:t>
            </a:r>
            <a:endParaRPr lang="en-US" dirty="0">
              <a:latin typeface="Bodoni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Strategy: Build on Your Base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6545"/>
            <a:ext cx="3751761" cy="4214243"/>
          </a:xfrm>
          <a:prstGeom prst="rect">
            <a:avLst/>
          </a:prstGeom>
          <a:noFill/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32" y="1828800"/>
            <a:ext cx="3749184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2345924" y="4343400"/>
            <a:ext cx="1981200" cy="762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8" y="2362199"/>
            <a:ext cx="374967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259405" y="5274677"/>
            <a:ext cx="1863037" cy="0"/>
          </a:xfrm>
          <a:prstGeom prst="line">
            <a:avLst/>
          </a:prstGeom>
          <a:ln w="209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170235" y="4931777"/>
            <a:ext cx="1905000" cy="68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2554" y="5105400"/>
            <a:ext cx="1836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300" dirty="0" smtClean="0">
                <a:latin typeface="Opus Chords" pitchFamily="2" charset="0"/>
                <a:ea typeface="Batang" pitchFamily="18" charset="-127"/>
                <a:cs typeface="Lucida Sans Unicode" pitchFamily="34" charset="0"/>
              </a:rPr>
              <a:t>Anytime!</a:t>
            </a:r>
            <a:endParaRPr lang="en-US" sz="1600" b="1" spc="300" dirty="0">
              <a:latin typeface="Opus Chords" pitchFamily="2" charset="0"/>
              <a:ea typeface="Batang" pitchFamily="18" charset="-127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$$-Saving Tip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34" y="1146048"/>
            <a:ext cx="3458977" cy="46748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32" y="1143000"/>
            <a:ext cx="3429001" cy="46748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99971" cy="7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Strategy: Target, Target, Target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2857500" cy="1104900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71650"/>
            <a:ext cx="3616960" cy="60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43200"/>
            <a:ext cx="4319269" cy="2604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19124"/>
            <a:ext cx="4588480" cy="125272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mpd="sng">
            <a:solidFill>
              <a:schemeClr val="accent5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29200"/>
            <a:ext cx="2453249" cy="1515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0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03227"/>
            <a:ext cx="7239000" cy="45406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867400" y="5105400"/>
            <a:ext cx="12954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61399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Banner ads = cost effective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4400" y="5562600"/>
            <a:ext cx="11430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$$-Saving Tip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$-Saving Tip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1447800"/>
            <a:ext cx="8308975" cy="278606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9000" sy="9000" algn="ctr" rotWithShape="0">
              <a:schemeClr val="bg2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419600" y="4233863"/>
            <a:ext cx="0" cy="1785937"/>
          </a:xfrm>
          <a:prstGeom prst="line">
            <a:avLst/>
          </a:prstGeom>
          <a:ln w="190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42" y="1235074"/>
            <a:ext cx="4024157" cy="493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Strategy: Coupons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743200" y="5015975"/>
            <a:ext cx="2362200" cy="1308625"/>
          </a:xfrm>
          <a:prstGeom prst="ellipse">
            <a:avLst/>
          </a:prstGeom>
          <a:noFill/>
          <a:ln w="85725" cap="sq" cmpd="sng">
            <a:solidFill>
              <a:srgbClr val="FFFF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485984">
            <a:off x="211662" y="3363399"/>
            <a:ext cx="230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COUPONS!!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>
                <a:lumMod val="52000"/>
                <a:alpha val="60000"/>
              </a:srgbClr>
            </a:gs>
            <a:gs pos="49000">
              <a:srgbClr val="85C2FF"/>
            </a:gs>
            <a:gs pos="97000">
              <a:schemeClr val="accent1">
                <a:alpha val="0"/>
                <a:lumMod val="45000"/>
              </a:scheme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5900"/>
                    </a14:imgEffect>
                    <a14:imgEffect>
                      <a14:saturation sat="225000"/>
                    </a14:imgEffect>
                    <a14:imgEffect>
                      <a14:brightnessContrast bright="1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600"/>
            <a:ext cx="1143000" cy="762000"/>
          </a:xfrm>
          <a:prstGeom prst="rect">
            <a:avLst/>
          </a:prstGeom>
          <a:gradFill>
            <a:gsLst>
              <a:gs pos="16000">
                <a:srgbClr val="5E9EFF">
                  <a:alpha val="0"/>
                  <a:lumMod val="83000"/>
                  <a:lumOff val="17000"/>
                </a:srgbClr>
              </a:gs>
              <a:gs pos="49000">
                <a:srgbClr val="85C2FF"/>
              </a:gs>
              <a:gs pos="97000">
                <a:schemeClr val="accent1">
                  <a:alpha val="0"/>
                  <a:lumMod val="45000"/>
                </a:schemeClr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$-Saving Tools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0686" y="790769"/>
            <a:ext cx="3286364" cy="2464773"/>
            <a:chOff x="740686" y="790769"/>
            <a:chExt cx="3286364" cy="2464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2909">
              <a:off x="740686" y="790769"/>
              <a:ext cx="3286364" cy="2464773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34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895600" y="1752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$1,200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5400" y="1371600"/>
            <a:ext cx="3048000" cy="2133600"/>
            <a:chOff x="5105400" y="1371600"/>
            <a:chExt cx="3048000" cy="2133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371600"/>
              <a:ext cx="2133600" cy="2133600"/>
            </a:xfrm>
            <a:prstGeom prst="rect">
              <a:avLst/>
            </a:prstGeom>
            <a:solidFill>
              <a:srgbClr val="B2DBE8">
                <a:alpha val="0"/>
              </a:srgbClr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7162800" y="1981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$549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0" y="3810000"/>
            <a:ext cx="2819400" cy="1828800"/>
            <a:chOff x="6096000" y="3810000"/>
            <a:chExt cx="2819400" cy="1828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810000"/>
              <a:ext cx="1847922" cy="1828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077200" y="46482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$670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81300" y="3002400"/>
            <a:ext cx="2324100" cy="2712600"/>
            <a:chOff x="2781300" y="3002400"/>
            <a:chExt cx="2324100" cy="271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9419">
              <a:off x="2781300" y="3002400"/>
              <a:ext cx="2209800" cy="22098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038600" y="53340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$350 +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2232" y="3451934"/>
            <a:ext cx="1714500" cy="2327598"/>
            <a:chOff x="702232" y="3451934"/>
            <a:chExt cx="1714500" cy="23275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3E3"/>
                </a:clrFrom>
                <a:clrTo>
                  <a:srgbClr val="EFE3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9304">
              <a:off x="702232" y="3451934"/>
              <a:ext cx="1714500" cy="1854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14400" y="5410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$50/hour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956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Course    </a:t>
            </a:r>
            <a:r>
              <a:rPr lang="en-US" dirty="0" smtClean="0"/>
              <a:t>$199 </a:t>
            </a:r>
            <a:r>
              <a:rPr lang="en-US" dirty="0" smtClean="0"/>
              <a:t>or less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861640"/>
            <a:ext cx="799971" cy="7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113</Words>
  <Application>Microsoft Office PowerPoint</Application>
  <PresentationFormat>On-screen Show (4:3)</PresentationFormat>
  <Paragraphs>30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    Successful Promos on a Dime  </vt:lpstr>
      <vt:lpstr>Strategy: Build on Your Base</vt:lpstr>
      <vt:lpstr>$$-Saving Tip</vt:lpstr>
      <vt:lpstr>Strategy: Target, Target, Target</vt:lpstr>
      <vt:lpstr>$$-Saving Tip</vt:lpstr>
      <vt:lpstr>$-Saving Tip</vt:lpstr>
      <vt:lpstr>Strategy: Coupons</vt:lpstr>
      <vt:lpstr>$-Saving Tools</vt:lpstr>
      <vt:lpstr>Strategy: Music Teachers</vt:lpstr>
      <vt:lpstr>$$-Saving Tip</vt:lpstr>
      <vt:lpstr>Thank you for coming!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</dc:title>
  <dc:creator>Creative Music Center</dc:creator>
  <cp:lastModifiedBy>Creative Music Center</cp:lastModifiedBy>
  <cp:revision>78</cp:revision>
  <dcterms:created xsi:type="dcterms:W3CDTF">2011-05-10T15:22:08Z</dcterms:created>
  <dcterms:modified xsi:type="dcterms:W3CDTF">2011-06-29T14:56:22Z</dcterms:modified>
</cp:coreProperties>
</file>