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tiff" ContentType="image/tif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60" r:id="rId3"/>
    <p:sldId id="257" r:id="rId4"/>
    <p:sldId id="268" r:id="rId5"/>
    <p:sldId id="273" r:id="rId6"/>
    <p:sldId id="272" r:id="rId7"/>
    <p:sldId id="271" r:id="rId8"/>
    <p:sldId id="266" r:id="rId9"/>
    <p:sldId id="263" r:id="rId10"/>
    <p:sldId id="264" r:id="rId11"/>
    <p:sldId id="258" r:id="rId12"/>
    <p:sldId id="261" r:id="rId13"/>
    <p:sldId id="262" r:id="rId14"/>
    <p:sldId id="265" r:id="rId15"/>
    <p:sldId id="269" r:id="rId16"/>
    <p:sldId id="267"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58" autoAdjust="0"/>
  </p:normalViewPr>
  <p:slideViewPr>
    <p:cSldViewPr snapToObjects="1">
      <p:cViewPr varScale="1">
        <p:scale>
          <a:sx n="135" d="100"/>
          <a:sy n="135" d="100"/>
        </p:scale>
        <p:origin x="-84" y="-64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D90EF9-F2B3-45F1-9F1A-BD7158C064F3}"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2EF3D784-45FE-4A3C-9883-4BDE2F157D68}">
      <dgm:prSet phldrT="[Text]" custT="1"/>
      <dgm:spPr>
        <a:solidFill>
          <a:srgbClr val="00B050">
            <a:alpha val="50000"/>
          </a:srgbClr>
        </a:solidFill>
      </dgm:spPr>
      <dgm:t>
        <a:bodyPr/>
        <a:lstStyle/>
        <a:p>
          <a:r>
            <a:rPr lang="en-US" sz="1400" dirty="0" smtClean="0"/>
            <a:t>People Who Make A Living</a:t>
          </a:r>
        </a:p>
        <a:p>
          <a:r>
            <a:rPr lang="en-US" sz="1400" dirty="0" smtClean="0"/>
            <a:t>Playing Music</a:t>
          </a:r>
          <a:endParaRPr lang="en-US" sz="1400" dirty="0"/>
        </a:p>
      </dgm:t>
    </dgm:pt>
    <dgm:pt modelId="{285F1B89-C2C9-4780-9FAD-4AFB14073246}" type="parTrans" cxnId="{A19FF726-7244-48E9-B7BA-34C0CAF3E024}">
      <dgm:prSet/>
      <dgm:spPr/>
      <dgm:t>
        <a:bodyPr/>
        <a:lstStyle/>
        <a:p>
          <a:endParaRPr lang="en-US"/>
        </a:p>
      </dgm:t>
    </dgm:pt>
    <dgm:pt modelId="{317D7DDB-7B83-4B43-A877-651FBD9905D6}" type="sibTrans" cxnId="{A19FF726-7244-48E9-B7BA-34C0CAF3E024}">
      <dgm:prSet/>
      <dgm:spPr/>
      <dgm:t>
        <a:bodyPr/>
        <a:lstStyle/>
        <a:p>
          <a:endParaRPr lang="en-US"/>
        </a:p>
      </dgm:t>
    </dgm:pt>
    <dgm:pt modelId="{C3206E7B-B4D0-439C-82C5-F2807F78445D}">
      <dgm:prSet phldrT="[Text]" custT="1"/>
      <dgm:spPr>
        <a:solidFill>
          <a:srgbClr val="FF0000">
            <a:alpha val="50000"/>
          </a:srgbClr>
        </a:solidFill>
      </dgm:spPr>
      <dgm:t>
        <a:bodyPr/>
        <a:lstStyle/>
        <a:p>
          <a:pPr algn="l"/>
          <a:r>
            <a:rPr lang="en-US" sz="1400" dirty="0" smtClean="0"/>
            <a:t>People Who Play Kazoo</a:t>
          </a:r>
          <a:endParaRPr lang="en-US" sz="1400" dirty="0"/>
        </a:p>
      </dgm:t>
    </dgm:pt>
    <dgm:pt modelId="{408B6B2B-9C7C-4523-93F8-FB64E2ED3F98}" type="parTrans" cxnId="{A233EB95-FB39-442F-8530-A4073CB8BF2A}">
      <dgm:prSet/>
      <dgm:spPr/>
      <dgm:t>
        <a:bodyPr/>
        <a:lstStyle/>
        <a:p>
          <a:endParaRPr lang="en-US"/>
        </a:p>
      </dgm:t>
    </dgm:pt>
    <dgm:pt modelId="{F06C5C4E-6F2E-4497-9E9A-83A335F5B236}" type="sibTrans" cxnId="{A233EB95-FB39-442F-8530-A4073CB8BF2A}">
      <dgm:prSet/>
      <dgm:spPr/>
      <dgm:t>
        <a:bodyPr/>
        <a:lstStyle/>
        <a:p>
          <a:endParaRPr lang="en-US"/>
        </a:p>
      </dgm:t>
    </dgm:pt>
    <dgm:pt modelId="{1F4D2FD4-4265-43E5-8209-8A0A3DFE3B15}" type="pres">
      <dgm:prSet presAssocID="{42D90EF9-F2B3-45F1-9F1A-BD7158C064F3}" presName="composite" presStyleCnt="0">
        <dgm:presLayoutVars>
          <dgm:chMax val="1"/>
          <dgm:dir/>
          <dgm:resizeHandles val="exact"/>
        </dgm:presLayoutVars>
      </dgm:prSet>
      <dgm:spPr/>
      <dgm:t>
        <a:bodyPr/>
        <a:lstStyle/>
        <a:p>
          <a:endParaRPr lang="en-US"/>
        </a:p>
      </dgm:t>
    </dgm:pt>
    <dgm:pt modelId="{3C0C99D5-BCD0-4148-B7E4-A6E998FECFAD}" type="pres">
      <dgm:prSet presAssocID="{42D90EF9-F2B3-45F1-9F1A-BD7158C064F3}" presName="radial" presStyleCnt="0">
        <dgm:presLayoutVars>
          <dgm:animLvl val="ctr"/>
        </dgm:presLayoutVars>
      </dgm:prSet>
      <dgm:spPr/>
    </dgm:pt>
    <dgm:pt modelId="{26DF08EB-7612-48B2-8A55-0A2E52BF6275}" type="pres">
      <dgm:prSet presAssocID="{2EF3D784-45FE-4A3C-9883-4BDE2F157D68}" presName="centerShape" presStyleLbl="vennNode1" presStyleIdx="0" presStyleCnt="2" custScaleX="113985" custScaleY="102234" custLinFactNeighborX="57622" custLinFactNeighborY="-2941"/>
      <dgm:spPr/>
      <dgm:t>
        <a:bodyPr/>
        <a:lstStyle/>
        <a:p>
          <a:endParaRPr lang="en-US"/>
        </a:p>
      </dgm:t>
    </dgm:pt>
    <dgm:pt modelId="{7811162C-EBE3-4975-8FD3-682DA88ECCCE}" type="pres">
      <dgm:prSet presAssocID="{C3206E7B-B4D0-439C-82C5-F2807F78445D}" presName="node" presStyleLbl="vennNode1" presStyleIdx="1" presStyleCnt="2" custScaleX="182916" custScaleY="174698" custRadScaleRad="40410" custRadScaleInc="-46188">
        <dgm:presLayoutVars>
          <dgm:bulletEnabled val="1"/>
        </dgm:presLayoutVars>
      </dgm:prSet>
      <dgm:spPr/>
      <dgm:t>
        <a:bodyPr/>
        <a:lstStyle/>
        <a:p>
          <a:endParaRPr lang="en-US"/>
        </a:p>
      </dgm:t>
    </dgm:pt>
  </dgm:ptLst>
  <dgm:cxnLst>
    <dgm:cxn modelId="{A19FF726-7244-48E9-B7BA-34C0CAF3E024}" srcId="{42D90EF9-F2B3-45F1-9F1A-BD7158C064F3}" destId="{2EF3D784-45FE-4A3C-9883-4BDE2F157D68}" srcOrd="0" destOrd="0" parTransId="{285F1B89-C2C9-4780-9FAD-4AFB14073246}" sibTransId="{317D7DDB-7B83-4B43-A877-651FBD9905D6}"/>
    <dgm:cxn modelId="{1F871696-2A77-449F-9B35-72770A037593}" type="presOf" srcId="{C3206E7B-B4D0-439C-82C5-F2807F78445D}" destId="{7811162C-EBE3-4975-8FD3-682DA88ECCCE}" srcOrd="0" destOrd="0" presId="urn:microsoft.com/office/officeart/2005/8/layout/radial3"/>
    <dgm:cxn modelId="{33292283-0FE8-4D66-83EA-BBA8ADD805CA}" type="presOf" srcId="{2EF3D784-45FE-4A3C-9883-4BDE2F157D68}" destId="{26DF08EB-7612-48B2-8A55-0A2E52BF6275}" srcOrd="0" destOrd="0" presId="urn:microsoft.com/office/officeart/2005/8/layout/radial3"/>
    <dgm:cxn modelId="{A233EB95-FB39-442F-8530-A4073CB8BF2A}" srcId="{2EF3D784-45FE-4A3C-9883-4BDE2F157D68}" destId="{C3206E7B-B4D0-439C-82C5-F2807F78445D}" srcOrd="0" destOrd="0" parTransId="{408B6B2B-9C7C-4523-93F8-FB64E2ED3F98}" sibTransId="{F06C5C4E-6F2E-4497-9E9A-83A335F5B236}"/>
    <dgm:cxn modelId="{1D23F73C-A382-4335-B82C-B6A4A3AE63F9}" type="presOf" srcId="{42D90EF9-F2B3-45F1-9F1A-BD7158C064F3}" destId="{1F4D2FD4-4265-43E5-8209-8A0A3DFE3B15}" srcOrd="0" destOrd="0" presId="urn:microsoft.com/office/officeart/2005/8/layout/radial3"/>
    <dgm:cxn modelId="{99BE3773-44F1-431F-A6DE-414D62C5A012}" type="presParOf" srcId="{1F4D2FD4-4265-43E5-8209-8A0A3DFE3B15}" destId="{3C0C99D5-BCD0-4148-B7E4-A6E998FECFAD}" srcOrd="0" destOrd="0" presId="urn:microsoft.com/office/officeart/2005/8/layout/radial3"/>
    <dgm:cxn modelId="{A29BAA30-6777-44EC-BB3E-2EAAB714FC1F}" type="presParOf" srcId="{3C0C99D5-BCD0-4148-B7E4-A6E998FECFAD}" destId="{26DF08EB-7612-48B2-8A55-0A2E52BF6275}" srcOrd="0" destOrd="0" presId="urn:microsoft.com/office/officeart/2005/8/layout/radial3"/>
    <dgm:cxn modelId="{58073D0C-77B7-4E78-90F5-8363F4FAA243}" type="presParOf" srcId="{3C0C99D5-BCD0-4148-B7E4-A6E998FECFAD}" destId="{7811162C-EBE3-4975-8FD3-682DA88ECCCE}" srcOrd="1"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D90EF9-F2B3-45F1-9F1A-BD7158C064F3}"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A6E7C706-F9B1-441D-8DE9-68A34DDCD4F4}">
      <dgm:prSet phldrT="[Text]"/>
      <dgm:spPr>
        <a:solidFill>
          <a:srgbClr val="7030A0">
            <a:alpha val="50000"/>
          </a:srgbClr>
        </a:solidFill>
      </dgm:spPr>
      <dgm:t>
        <a:bodyPr/>
        <a:lstStyle/>
        <a:p>
          <a:r>
            <a:rPr lang="en-US" dirty="0" smtClean="0"/>
            <a:t>People Who Hate Music</a:t>
          </a:r>
          <a:endParaRPr lang="en-US" dirty="0"/>
        </a:p>
      </dgm:t>
    </dgm:pt>
    <dgm:pt modelId="{C5707A31-9525-4553-9BB8-F3D4B632D074}" type="parTrans" cxnId="{A6E23D69-D270-4959-8BF2-308A5025B5CF}">
      <dgm:prSet/>
      <dgm:spPr/>
      <dgm:t>
        <a:bodyPr/>
        <a:lstStyle/>
        <a:p>
          <a:endParaRPr lang="en-US"/>
        </a:p>
      </dgm:t>
    </dgm:pt>
    <dgm:pt modelId="{4D091708-CE0E-49CF-8465-15C6EFB9EDC3}" type="sibTrans" cxnId="{A6E23D69-D270-4959-8BF2-308A5025B5CF}">
      <dgm:prSet/>
      <dgm:spPr/>
      <dgm:t>
        <a:bodyPr/>
        <a:lstStyle/>
        <a:p>
          <a:endParaRPr lang="en-US"/>
        </a:p>
      </dgm:t>
    </dgm:pt>
    <dgm:pt modelId="{2EF3D784-45FE-4A3C-9883-4BDE2F157D68}">
      <dgm:prSet phldrT="[Text]" custT="1"/>
      <dgm:spPr>
        <a:solidFill>
          <a:srgbClr val="00B050">
            <a:alpha val="50000"/>
          </a:srgbClr>
        </a:solidFill>
      </dgm:spPr>
      <dgm:t>
        <a:bodyPr anchor="t" anchorCtr="0"/>
        <a:lstStyle/>
        <a:p>
          <a:r>
            <a:rPr lang="en-US" sz="1400" dirty="0" smtClean="0"/>
            <a:t>People With Money</a:t>
          </a:r>
          <a:endParaRPr lang="en-US" sz="1400" dirty="0"/>
        </a:p>
      </dgm:t>
    </dgm:pt>
    <dgm:pt modelId="{285F1B89-C2C9-4780-9FAD-4AFB14073246}" type="parTrans" cxnId="{A19FF726-7244-48E9-B7BA-34C0CAF3E024}">
      <dgm:prSet/>
      <dgm:spPr/>
      <dgm:t>
        <a:bodyPr/>
        <a:lstStyle/>
        <a:p>
          <a:endParaRPr lang="en-US"/>
        </a:p>
      </dgm:t>
    </dgm:pt>
    <dgm:pt modelId="{317D7DDB-7B83-4B43-A877-651FBD9905D6}" type="sibTrans" cxnId="{A19FF726-7244-48E9-B7BA-34C0CAF3E024}">
      <dgm:prSet/>
      <dgm:spPr/>
      <dgm:t>
        <a:bodyPr/>
        <a:lstStyle/>
        <a:p>
          <a:endParaRPr lang="en-US"/>
        </a:p>
      </dgm:t>
    </dgm:pt>
    <dgm:pt modelId="{E9141FD3-DF7F-451C-A49F-CD734939F233}">
      <dgm:prSet phldrT="[Text]" custT="1"/>
      <dgm:spPr>
        <a:solidFill>
          <a:srgbClr val="FF0000">
            <a:alpha val="50000"/>
          </a:srgbClr>
        </a:solidFill>
      </dgm:spPr>
      <dgm:t>
        <a:bodyPr/>
        <a:lstStyle/>
        <a:p>
          <a:pPr algn="r"/>
          <a:r>
            <a:rPr lang="en-US" sz="1400" dirty="0" smtClean="0"/>
            <a:t>People Who Perform Music</a:t>
          </a:r>
          <a:endParaRPr lang="en-US" sz="1400" dirty="0"/>
        </a:p>
      </dgm:t>
    </dgm:pt>
    <dgm:pt modelId="{1FA9F059-1061-4D6A-9C0C-5F624ABBBCDE}" type="parTrans" cxnId="{E2F303BB-667A-4513-8D0A-97E8EB8EEDB7}">
      <dgm:prSet/>
      <dgm:spPr/>
      <dgm:t>
        <a:bodyPr/>
        <a:lstStyle/>
        <a:p>
          <a:endParaRPr lang="en-US"/>
        </a:p>
      </dgm:t>
    </dgm:pt>
    <dgm:pt modelId="{DF59FF62-0D6B-4284-898A-07C6DE535BE5}" type="sibTrans" cxnId="{E2F303BB-667A-4513-8D0A-97E8EB8EEDB7}">
      <dgm:prSet/>
      <dgm:spPr/>
      <dgm:t>
        <a:bodyPr/>
        <a:lstStyle/>
        <a:p>
          <a:endParaRPr lang="en-US"/>
        </a:p>
      </dgm:t>
    </dgm:pt>
    <dgm:pt modelId="{24F17AAF-6E24-4A90-9774-BB19F6BDCC58}">
      <dgm:prSet phldrT="[Text]" custT="1"/>
      <dgm:spPr>
        <a:solidFill>
          <a:schemeClr val="accent6">
            <a:lumMod val="75000"/>
            <a:alpha val="50000"/>
          </a:schemeClr>
        </a:solidFill>
      </dgm:spPr>
      <dgm:t>
        <a:bodyPr anchor="b" anchorCtr="0"/>
        <a:lstStyle/>
        <a:p>
          <a:endParaRPr lang="en-US" sz="1800" dirty="0" smtClean="0"/>
        </a:p>
        <a:p>
          <a:endParaRPr lang="en-US" sz="1800" dirty="0" smtClean="0"/>
        </a:p>
        <a:p>
          <a:r>
            <a:rPr lang="en-US" sz="1400" dirty="0" smtClean="0"/>
            <a:t>People With No Money</a:t>
          </a:r>
          <a:endParaRPr lang="en-US" sz="1400" dirty="0"/>
        </a:p>
      </dgm:t>
    </dgm:pt>
    <dgm:pt modelId="{EC902FFF-0B50-44EC-BE10-4C2D0A265016}" type="parTrans" cxnId="{882B0FD6-1A32-4124-BE76-FC7E39CD24A8}">
      <dgm:prSet/>
      <dgm:spPr/>
      <dgm:t>
        <a:bodyPr/>
        <a:lstStyle/>
        <a:p>
          <a:endParaRPr lang="en-US"/>
        </a:p>
      </dgm:t>
    </dgm:pt>
    <dgm:pt modelId="{5E46CF63-DC9C-403A-A33B-BA1DBDAFCC75}" type="sibTrans" cxnId="{882B0FD6-1A32-4124-BE76-FC7E39CD24A8}">
      <dgm:prSet/>
      <dgm:spPr/>
      <dgm:t>
        <a:bodyPr/>
        <a:lstStyle/>
        <a:p>
          <a:endParaRPr lang="en-US"/>
        </a:p>
      </dgm:t>
    </dgm:pt>
    <dgm:pt modelId="{C3206E7B-B4D0-439C-82C5-F2807F78445D}">
      <dgm:prSet phldrT="[Text]" custT="1"/>
      <dgm:spPr/>
      <dgm:t>
        <a:bodyPr/>
        <a:lstStyle/>
        <a:p>
          <a:pPr algn="l"/>
          <a:r>
            <a:rPr lang="en-US" sz="1400" dirty="0" smtClean="0"/>
            <a:t>People Who Love Music</a:t>
          </a:r>
          <a:endParaRPr lang="en-US" sz="1400" dirty="0"/>
        </a:p>
      </dgm:t>
    </dgm:pt>
    <dgm:pt modelId="{408B6B2B-9C7C-4523-93F8-FB64E2ED3F98}" type="parTrans" cxnId="{A233EB95-FB39-442F-8530-A4073CB8BF2A}">
      <dgm:prSet/>
      <dgm:spPr/>
      <dgm:t>
        <a:bodyPr/>
        <a:lstStyle/>
        <a:p>
          <a:endParaRPr lang="en-US"/>
        </a:p>
      </dgm:t>
    </dgm:pt>
    <dgm:pt modelId="{F06C5C4E-6F2E-4497-9E9A-83A335F5B236}" type="sibTrans" cxnId="{A233EB95-FB39-442F-8530-A4073CB8BF2A}">
      <dgm:prSet/>
      <dgm:spPr/>
      <dgm:t>
        <a:bodyPr/>
        <a:lstStyle/>
        <a:p>
          <a:endParaRPr lang="en-US"/>
        </a:p>
      </dgm:t>
    </dgm:pt>
    <dgm:pt modelId="{1F4D2FD4-4265-43E5-8209-8A0A3DFE3B15}" type="pres">
      <dgm:prSet presAssocID="{42D90EF9-F2B3-45F1-9F1A-BD7158C064F3}" presName="composite" presStyleCnt="0">
        <dgm:presLayoutVars>
          <dgm:chMax val="1"/>
          <dgm:dir/>
          <dgm:resizeHandles val="exact"/>
        </dgm:presLayoutVars>
      </dgm:prSet>
      <dgm:spPr/>
      <dgm:t>
        <a:bodyPr/>
        <a:lstStyle/>
        <a:p>
          <a:endParaRPr lang="en-US"/>
        </a:p>
      </dgm:t>
    </dgm:pt>
    <dgm:pt modelId="{3C0C99D5-BCD0-4148-B7E4-A6E998FECFAD}" type="pres">
      <dgm:prSet presAssocID="{42D90EF9-F2B3-45F1-9F1A-BD7158C064F3}" presName="radial" presStyleCnt="0">
        <dgm:presLayoutVars>
          <dgm:animLvl val="ctr"/>
        </dgm:presLayoutVars>
      </dgm:prSet>
      <dgm:spPr/>
    </dgm:pt>
    <dgm:pt modelId="{3F948898-7140-4FCD-8D0D-99A52D65CAE2}" type="pres">
      <dgm:prSet presAssocID="{A6E7C706-F9B1-441D-8DE9-68A34DDCD4F4}" presName="centerShape" presStyleLbl="vennNode1" presStyleIdx="0" presStyleCnt="5" custScaleX="35162" custScaleY="33541" custLinFactNeighborX="-84408" custLinFactNeighborY="-55180"/>
      <dgm:spPr/>
      <dgm:t>
        <a:bodyPr/>
        <a:lstStyle/>
        <a:p>
          <a:endParaRPr lang="en-US"/>
        </a:p>
      </dgm:t>
    </dgm:pt>
    <dgm:pt modelId="{E26854A1-7A32-49BB-9C88-469E7A9684B5}" type="pres">
      <dgm:prSet presAssocID="{2EF3D784-45FE-4A3C-9883-4BDE2F157D68}" presName="node" presStyleLbl="vennNode1" presStyleIdx="1" presStyleCnt="5" custScaleX="226806" custScaleY="140959" custRadScaleRad="94951" custRadScaleInc="-9067">
        <dgm:presLayoutVars>
          <dgm:bulletEnabled val="1"/>
        </dgm:presLayoutVars>
      </dgm:prSet>
      <dgm:spPr/>
      <dgm:t>
        <a:bodyPr/>
        <a:lstStyle/>
        <a:p>
          <a:endParaRPr lang="en-US"/>
        </a:p>
      </dgm:t>
    </dgm:pt>
    <dgm:pt modelId="{E26B5C26-5235-433F-918D-427AAB2CACF3}" type="pres">
      <dgm:prSet presAssocID="{E9141FD3-DF7F-451C-A49F-CD734939F233}" presName="node" presStyleLbl="vennNode1" presStyleIdx="2" presStyleCnt="5" custScaleX="304983" custScaleY="246902" custRadScaleRad="81950" custRadScaleInc="-2125">
        <dgm:presLayoutVars>
          <dgm:bulletEnabled val="1"/>
        </dgm:presLayoutVars>
      </dgm:prSet>
      <dgm:spPr/>
      <dgm:t>
        <a:bodyPr/>
        <a:lstStyle/>
        <a:p>
          <a:endParaRPr lang="en-US"/>
        </a:p>
      </dgm:t>
    </dgm:pt>
    <dgm:pt modelId="{CB5A82C8-C4A1-4D3B-984A-5BAA458D8DBB}" type="pres">
      <dgm:prSet presAssocID="{24F17AAF-6E24-4A90-9774-BB19F6BDCC58}" presName="node" presStyleLbl="vennNode1" presStyleIdx="3" presStyleCnt="5" custScaleX="235373" custScaleY="127058" custRadScaleRad="87324" custRadScaleInc="3005">
        <dgm:presLayoutVars>
          <dgm:bulletEnabled val="1"/>
        </dgm:presLayoutVars>
      </dgm:prSet>
      <dgm:spPr/>
      <dgm:t>
        <a:bodyPr/>
        <a:lstStyle/>
        <a:p>
          <a:endParaRPr lang="en-US"/>
        </a:p>
      </dgm:t>
    </dgm:pt>
    <dgm:pt modelId="{7811162C-EBE3-4975-8FD3-682DA88ECCCE}" type="pres">
      <dgm:prSet presAssocID="{C3206E7B-B4D0-439C-82C5-F2807F78445D}" presName="node" presStyleLbl="vennNode1" presStyleIdx="4" presStyleCnt="5" custScaleX="288783" custScaleY="239494" custRadScaleRad="90553" custRadScaleInc="-1201">
        <dgm:presLayoutVars>
          <dgm:bulletEnabled val="1"/>
        </dgm:presLayoutVars>
      </dgm:prSet>
      <dgm:spPr/>
      <dgm:t>
        <a:bodyPr/>
        <a:lstStyle/>
        <a:p>
          <a:endParaRPr lang="en-US"/>
        </a:p>
      </dgm:t>
    </dgm:pt>
  </dgm:ptLst>
  <dgm:cxnLst>
    <dgm:cxn modelId="{A19FF726-7244-48E9-B7BA-34C0CAF3E024}" srcId="{A6E7C706-F9B1-441D-8DE9-68A34DDCD4F4}" destId="{2EF3D784-45FE-4A3C-9883-4BDE2F157D68}" srcOrd="0" destOrd="0" parTransId="{285F1B89-C2C9-4780-9FAD-4AFB14073246}" sibTransId="{317D7DDB-7B83-4B43-A877-651FBD9905D6}"/>
    <dgm:cxn modelId="{A233EB95-FB39-442F-8530-A4073CB8BF2A}" srcId="{A6E7C706-F9B1-441D-8DE9-68A34DDCD4F4}" destId="{C3206E7B-B4D0-439C-82C5-F2807F78445D}" srcOrd="3" destOrd="0" parTransId="{408B6B2B-9C7C-4523-93F8-FB64E2ED3F98}" sibTransId="{F06C5C4E-6F2E-4497-9E9A-83A335F5B236}"/>
    <dgm:cxn modelId="{0F0F5B5B-E809-4657-9502-DFF2E869E0D5}" type="presOf" srcId="{E9141FD3-DF7F-451C-A49F-CD734939F233}" destId="{E26B5C26-5235-433F-918D-427AAB2CACF3}" srcOrd="0" destOrd="0" presId="urn:microsoft.com/office/officeart/2005/8/layout/radial3"/>
    <dgm:cxn modelId="{B60108BF-2B7E-4C97-A637-279756E4CA05}" type="presOf" srcId="{A6E7C706-F9B1-441D-8DE9-68A34DDCD4F4}" destId="{3F948898-7140-4FCD-8D0D-99A52D65CAE2}" srcOrd="0" destOrd="0" presId="urn:microsoft.com/office/officeart/2005/8/layout/radial3"/>
    <dgm:cxn modelId="{1FDE9179-F47F-4967-9B08-3A0C5F3829B8}" type="presOf" srcId="{42D90EF9-F2B3-45F1-9F1A-BD7158C064F3}" destId="{1F4D2FD4-4265-43E5-8209-8A0A3DFE3B15}" srcOrd="0" destOrd="0" presId="urn:microsoft.com/office/officeart/2005/8/layout/radial3"/>
    <dgm:cxn modelId="{CC2C1659-4F5B-4F3F-B4A3-2F66D1D282CB}" type="presOf" srcId="{2EF3D784-45FE-4A3C-9883-4BDE2F157D68}" destId="{E26854A1-7A32-49BB-9C88-469E7A9684B5}" srcOrd="0" destOrd="0" presId="urn:microsoft.com/office/officeart/2005/8/layout/radial3"/>
    <dgm:cxn modelId="{882B0FD6-1A32-4124-BE76-FC7E39CD24A8}" srcId="{A6E7C706-F9B1-441D-8DE9-68A34DDCD4F4}" destId="{24F17AAF-6E24-4A90-9774-BB19F6BDCC58}" srcOrd="2" destOrd="0" parTransId="{EC902FFF-0B50-44EC-BE10-4C2D0A265016}" sibTransId="{5E46CF63-DC9C-403A-A33B-BA1DBDAFCC75}"/>
    <dgm:cxn modelId="{A6E23D69-D270-4959-8BF2-308A5025B5CF}" srcId="{42D90EF9-F2B3-45F1-9F1A-BD7158C064F3}" destId="{A6E7C706-F9B1-441D-8DE9-68A34DDCD4F4}" srcOrd="0" destOrd="0" parTransId="{C5707A31-9525-4553-9BB8-F3D4B632D074}" sibTransId="{4D091708-CE0E-49CF-8465-15C6EFB9EDC3}"/>
    <dgm:cxn modelId="{3AEFB5C6-873D-4009-A54F-D540BA4AD73D}" type="presOf" srcId="{C3206E7B-B4D0-439C-82C5-F2807F78445D}" destId="{7811162C-EBE3-4975-8FD3-682DA88ECCCE}" srcOrd="0" destOrd="0" presId="urn:microsoft.com/office/officeart/2005/8/layout/radial3"/>
    <dgm:cxn modelId="{E2F303BB-667A-4513-8D0A-97E8EB8EEDB7}" srcId="{A6E7C706-F9B1-441D-8DE9-68A34DDCD4F4}" destId="{E9141FD3-DF7F-451C-A49F-CD734939F233}" srcOrd="1" destOrd="0" parTransId="{1FA9F059-1061-4D6A-9C0C-5F624ABBBCDE}" sibTransId="{DF59FF62-0D6B-4284-898A-07C6DE535BE5}"/>
    <dgm:cxn modelId="{73996E9A-FB47-4316-8902-0464600B140D}" type="presOf" srcId="{24F17AAF-6E24-4A90-9774-BB19F6BDCC58}" destId="{CB5A82C8-C4A1-4D3B-984A-5BAA458D8DBB}" srcOrd="0" destOrd="0" presId="urn:microsoft.com/office/officeart/2005/8/layout/radial3"/>
    <dgm:cxn modelId="{D854F20B-A5B3-4DEF-B039-7A192667E7EF}" type="presParOf" srcId="{1F4D2FD4-4265-43E5-8209-8A0A3DFE3B15}" destId="{3C0C99D5-BCD0-4148-B7E4-A6E998FECFAD}" srcOrd="0" destOrd="0" presId="urn:microsoft.com/office/officeart/2005/8/layout/radial3"/>
    <dgm:cxn modelId="{56BA082F-4CBD-47E6-A0C1-7FC7D0B046D7}" type="presParOf" srcId="{3C0C99D5-BCD0-4148-B7E4-A6E998FECFAD}" destId="{3F948898-7140-4FCD-8D0D-99A52D65CAE2}" srcOrd="0" destOrd="0" presId="urn:microsoft.com/office/officeart/2005/8/layout/radial3"/>
    <dgm:cxn modelId="{42FA515F-9D5F-4B56-9DF8-8BC5AE9E3B8D}" type="presParOf" srcId="{3C0C99D5-BCD0-4148-B7E4-A6E998FECFAD}" destId="{E26854A1-7A32-49BB-9C88-469E7A9684B5}" srcOrd="1" destOrd="0" presId="urn:microsoft.com/office/officeart/2005/8/layout/radial3"/>
    <dgm:cxn modelId="{43E36F3E-615D-40BA-9BCF-8E452A3A369A}" type="presParOf" srcId="{3C0C99D5-BCD0-4148-B7E4-A6E998FECFAD}" destId="{E26B5C26-5235-433F-918D-427AAB2CACF3}" srcOrd="2" destOrd="0" presId="urn:microsoft.com/office/officeart/2005/8/layout/radial3"/>
    <dgm:cxn modelId="{9158A23F-A0A3-4AD8-9863-721B11EC0432}" type="presParOf" srcId="{3C0C99D5-BCD0-4148-B7E4-A6E998FECFAD}" destId="{CB5A82C8-C4A1-4D3B-984A-5BAA458D8DBB}" srcOrd="3" destOrd="0" presId="urn:microsoft.com/office/officeart/2005/8/layout/radial3"/>
    <dgm:cxn modelId="{A92008B7-E2AA-4792-B8A7-C086754ADD92}" type="presParOf" srcId="{3C0C99D5-BCD0-4148-B7E4-A6E998FECFAD}" destId="{7811162C-EBE3-4975-8FD3-682DA88ECCCE}" srcOrd="4"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DF08EB-7612-48B2-8A55-0A2E52BF6275}">
      <dsp:nvSpPr>
        <dsp:cNvPr id="0" name=""/>
        <dsp:cNvSpPr/>
      </dsp:nvSpPr>
      <dsp:spPr>
        <a:xfrm>
          <a:off x="2796840" y="457207"/>
          <a:ext cx="3451559" cy="3095729"/>
        </a:xfrm>
        <a:prstGeom prst="ellipse">
          <a:avLst/>
        </a:prstGeom>
        <a:solidFill>
          <a:srgbClr val="00B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People Who Make A Living</a:t>
          </a:r>
        </a:p>
        <a:p>
          <a:pPr lvl="0" algn="ctr" defTabSz="622300">
            <a:lnSpc>
              <a:spcPct val="90000"/>
            </a:lnSpc>
            <a:spcBef>
              <a:spcPct val="0"/>
            </a:spcBef>
            <a:spcAft>
              <a:spcPct val="35000"/>
            </a:spcAft>
          </a:pPr>
          <a:r>
            <a:rPr lang="en-US" sz="1400" kern="1200" dirty="0" smtClean="0"/>
            <a:t>Playing Music</a:t>
          </a:r>
          <a:endParaRPr lang="en-US" sz="1400" kern="1200" dirty="0"/>
        </a:p>
      </dsp:txBody>
      <dsp:txXfrm>
        <a:off x="2796840" y="457207"/>
        <a:ext cx="3451559" cy="3095729"/>
      </dsp:txXfrm>
    </dsp:sp>
    <dsp:sp modelId="{7811162C-EBE3-4975-8FD3-682DA88ECCCE}">
      <dsp:nvSpPr>
        <dsp:cNvPr id="0" name=""/>
        <dsp:cNvSpPr/>
      </dsp:nvSpPr>
      <dsp:spPr>
        <a:xfrm>
          <a:off x="152384" y="609622"/>
          <a:ext cx="2769423" cy="2644999"/>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n-US" sz="1400" kern="1200" dirty="0" smtClean="0"/>
            <a:t>People Who Play Kazoo</a:t>
          </a:r>
          <a:endParaRPr lang="en-US" sz="1400" kern="1200" dirty="0"/>
        </a:p>
      </dsp:txBody>
      <dsp:txXfrm>
        <a:off x="152384" y="609622"/>
        <a:ext cx="2769423" cy="26449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948898-7140-4FCD-8D0D-99A52D65CAE2}">
      <dsp:nvSpPr>
        <dsp:cNvPr id="0" name=""/>
        <dsp:cNvSpPr/>
      </dsp:nvSpPr>
      <dsp:spPr>
        <a:xfrm>
          <a:off x="76192" y="76191"/>
          <a:ext cx="827317" cy="789177"/>
        </a:xfrm>
        <a:prstGeom prst="ellipse">
          <a:avLst/>
        </a:prstGeom>
        <a:solidFill>
          <a:srgbClr val="7030A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People Who Hate Music</a:t>
          </a:r>
          <a:endParaRPr lang="en-US" sz="1000" kern="1200" dirty="0"/>
        </a:p>
      </dsp:txBody>
      <dsp:txXfrm>
        <a:off x="76192" y="76191"/>
        <a:ext cx="827317" cy="789177"/>
      </dsp:txXfrm>
    </dsp:sp>
    <dsp:sp modelId="{E26854A1-7A32-49BB-9C88-469E7A9684B5}">
      <dsp:nvSpPr>
        <dsp:cNvPr id="0" name=""/>
        <dsp:cNvSpPr/>
      </dsp:nvSpPr>
      <dsp:spPr>
        <a:xfrm>
          <a:off x="1535927" y="-107529"/>
          <a:ext cx="2668229" cy="1658293"/>
        </a:xfrm>
        <a:prstGeom prst="ellipse">
          <a:avLst/>
        </a:prstGeom>
        <a:solidFill>
          <a:srgbClr val="00B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t" anchorCtr="0">
          <a:noAutofit/>
        </a:bodyPr>
        <a:lstStyle/>
        <a:p>
          <a:pPr lvl="0" algn="ctr" defTabSz="622300">
            <a:lnSpc>
              <a:spcPct val="90000"/>
            </a:lnSpc>
            <a:spcBef>
              <a:spcPct val="0"/>
            </a:spcBef>
            <a:spcAft>
              <a:spcPct val="35000"/>
            </a:spcAft>
          </a:pPr>
          <a:r>
            <a:rPr lang="en-US" sz="1400" kern="1200" dirty="0" smtClean="0"/>
            <a:t>People With Money</a:t>
          </a:r>
          <a:endParaRPr lang="en-US" sz="1400" kern="1200" dirty="0"/>
        </a:p>
      </dsp:txBody>
      <dsp:txXfrm>
        <a:off x="1535927" y="-107529"/>
        <a:ext cx="2668229" cy="1658293"/>
      </dsp:txXfrm>
    </dsp:sp>
    <dsp:sp modelId="{E26B5C26-5235-433F-918D-427AAB2CACF3}">
      <dsp:nvSpPr>
        <dsp:cNvPr id="0" name=""/>
        <dsp:cNvSpPr/>
      </dsp:nvSpPr>
      <dsp:spPr>
        <a:xfrm>
          <a:off x="2537577" y="667554"/>
          <a:ext cx="3587931" cy="2904645"/>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r" defTabSz="622300">
            <a:lnSpc>
              <a:spcPct val="90000"/>
            </a:lnSpc>
            <a:spcBef>
              <a:spcPct val="0"/>
            </a:spcBef>
            <a:spcAft>
              <a:spcPct val="35000"/>
            </a:spcAft>
          </a:pPr>
          <a:r>
            <a:rPr lang="en-US" sz="1400" kern="1200" dirty="0" smtClean="0"/>
            <a:t>People Who Perform Music</a:t>
          </a:r>
          <a:endParaRPr lang="en-US" sz="1400" kern="1200" dirty="0"/>
        </a:p>
      </dsp:txBody>
      <dsp:txXfrm>
        <a:off x="2537577" y="667554"/>
        <a:ext cx="3587931" cy="2904645"/>
      </dsp:txXfrm>
    </dsp:sp>
    <dsp:sp modelId="{CB5A82C8-C4A1-4D3B-984A-5BAA458D8DBB}">
      <dsp:nvSpPr>
        <dsp:cNvPr id="0" name=""/>
        <dsp:cNvSpPr/>
      </dsp:nvSpPr>
      <dsp:spPr>
        <a:xfrm>
          <a:off x="1628912" y="2750947"/>
          <a:ext cx="2769014" cy="1494756"/>
        </a:xfrm>
        <a:prstGeom prst="ellipse">
          <a:avLst/>
        </a:prstGeom>
        <a:solidFill>
          <a:schemeClr val="accent6">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b" anchorCtr="0">
          <a:noAutofit/>
        </a:bodyPr>
        <a:lstStyle/>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r>
            <a:rPr lang="en-US" sz="1400" kern="1200" dirty="0" smtClean="0"/>
            <a:t>People With No Money</a:t>
          </a:r>
          <a:endParaRPr lang="en-US" sz="1400" kern="1200" dirty="0"/>
        </a:p>
      </dsp:txBody>
      <dsp:txXfrm>
        <a:off x="1628912" y="2750947"/>
        <a:ext cx="2769014" cy="1494756"/>
      </dsp:txXfrm>
    </dsp:sp>
    <dsp:sp modelId="{7811162C-EBE3-4975-8FD3-682DA88ECCCE}">
      <dsp:nvSpPr>
        <dsp:cNvPr id="0" name=""/>
        <dsp:cNvSpPr/>
      </dsp:nvSpPr>
      <dsp:spPr>
        <a:xfrm>
          <a:off x="-9382" y="779210"/>
          <a:ext cx="3397349" cy="281749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n-US" sz="1400" kern="1200" dirty="0" smtClean="0"/>
            <a:t>People Who Love Music</a:t>
          </a:r>
          <a:endParaRPr lang="en-US" sz="1400" kern="1200" dirty="0"/>
        </a:p>
      </dsp:txBody>
      <dsp:txXfrm>
        <a:off x="-9382" y="779210"/>
        <a:ext cx="3397349" cy="281749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28749"/>
            <a:ext cx="8229600" cy="316587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484984B-348A-C048-AEDC-69A181C538E5}" type="datetimeFigureOut">
              <a:rPr lang="en-US" smtClean="0"/>
              <a:pPr/>
              <a:t>6/27/2011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3D0DB4-3633-8F48-B453-9CC66058C4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N09IdeacenterBrandedcs.jpg"/>
          <p:cNvPicPr>
            <a:picLocks noChangeAspect="1"/>
          </p:cNvPicPr>
          <p:nvPr/>
        </p:nvPicPr>
        <p:blipFill>
          <a:blip r:embed="rId2"/>
          <a:stretch>
            <a:fillRect/>
          </a:stretch>
        </p:blipFill>
        <p:spPr>
          <a:xfrm>
            <a:off x="4060" y="0"/>
            <a:ext cx="9135879"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N09IdeacenterBrandedinfo.jpg"/>
          <p:cNvPicPr>
            <a:picLocks noChangeAspect="1"/>
          </p:cNvPicPr>
          <p:nvPr/>
        </p:nvPicPr>
        <p:blipFill>
          <a:blip r:embed="rId2"/>
          <a:stretch>
            <a:fillRect/>
          </a:stretch>
        </p:blipFill>
        <p:spPr>
          <a:xfrm>
            <a:off x="4060" y="0"/>
            <a:ext cx="9135879" cy="5143500"/>
          </a:xfrm>
          <a:prstGeom prst="rect">
            <a:avLst/>
          </a:prstGeom>
        </p:spPr>
      </p:pic>
      <p:sp>
        <p:nvSpPr>
          <p:cNvPr id="4" name="TextBox 3"/>
          <p:cNvSpPr txBox="1"/>
          <p:nvPr/>
        </p:nvSpPr>
        <p:spPr>
          <a:xfrm>
            <a:off x="685800" y="1047750"/>
            <a:ext cx="7696200" cy="2862322"/>
          </a:xfrm>
          <a:prstGeom prst="rect">
            <a:avLst/>
          </a:prstGeom>
          <a:noFill/>
        </p:spPr>
        <p:txBody>
          <a:bodyPr wrap="square" rtlCol="0">
            <a:spAutoFit/>
          </a:bodyPr>
          <a:lstStyle/>
          <a:p>
            <a:pPr algn="ctr"/>
            <a:r>
              <a:rPr lang="en-US" sz="3600" dirty="0" smtClean="0"/>
              <a:t>Orchestra</a:t>
            </a:r>
          </a:p>
          <a:p>
            <a:pPr algn="ctr"/>
            <a:r>
              <a:rPr lang="en-US" sz="3600" dirty="0" smtClean="0"/>
              <a:t>marketing</a:t>
            </a:r>
          </a:p>
          <a:p>
            <a:pPr algn="ctr"/>
            <a:r>
              <a:rPr lang="en-US" sz="3600" dirty="0" smtClean="0"/>
              <a:t>on a </a:t>
            </a:r>
          </a:p>
          <a:p>
            <a:pPr algn="ctr"/>
            <a:r>
              <a:rPr lang="en-US" sz="3600" dirty="0" smtClean="0"/>
              <a:t>kazoo</a:t>
            </a:r>
          </a:p>
          <a:p>
            <a:pPr algn="ctr"/>
            <a:r>
              <a:rPr lang="en-US" sz="3600" dirty="0" smtClean="0"/>
              <a:t>budget</a:t>
            </a:r>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N09IdeacenterBrandedinfo.jpg"/>
          <p:cNvPicPr>
            <a:picLocks noChangeAspect="1"/>
          </p:cNvPicPr>
          <p:nvPr/>
        </p:nvPicPr>
        <p:blipFill>
          <a:blip r:embed="rId2"/>
          <a:stretch>
            <a:fillRect/>
          </a:stretch>
        </p:blipFill>
        <p:spPr>
          <a:xfrm>
            <a:off x="4060" y="0"/>
            <a:ext cx="9135879" cy="5143500"/>
          </a:xfrm>
          <a:prstGeom prst="rect">
            <a:avLst/>
          </a:prstGeom>
        </p:spPr>
      </p:pic>
      <p:sp>
        <p:nvSpPr>
          <p:cNvPr id="4" name="TextBox 3"/>
          <p:cNvSpPr txBox="1"/>
          <p:nvPr/>
        </p:nvSpPr>
        <p:spPr>
          <a:xfrm>
            <a:off x="685800" y="1047750"/>
            <a:ext cx="7696200" cy="2893100"/>
          </a:xfrm>
          <a:prstGeom prst="rect">
            <a:avLst/>
          </a:prstGeom>
          <a:noFill/>
        </p:spPr>
        <p:txBody>
          <a:bodyPr wrap="square" rtlCol="0">
            <a:spAutoFit/>
          </a:bodyPr>
          <a:lstStyle/>
          <a:p>
            <a:pPr algn="ctr"/>
            <a:r>
              <a:rPr lang="en-US" sz="2800" u="sng" dirty="0" smtClean="0"/>
              <a:t>Build Buzz In Your Store</a:t>
            </a:r>
          </a:p>
          <a:p>
            <a:pPr algn="ctr"/>
            <a:endParaRPr lang="en-US" sz="1400" dirty="0" smtClean="0"/>
          </a:p>
          <a:p>
            <a:pPr algn="ctr"/>
            <a:r>
              <a:rPr lang="en-US" sz="2800" dirty="0" smtClean="0"/>
              <a:t>Jam Sessions</a:t>
            </a:r>
          </a:p>
          <a:p>
            <a:pPr algn="ctr"/>
            <a:r>
              <a:rPr lang="en-US" sz="2800" dirty="0" smtClean="0"/>
              <a:t>Workshops</a:t>
            </a:r>
          </a:p>
          <a:p>
            <a:pPr algn="ctr"/>
            <a:r>
              <a:rPr lang="en-US" sz="2800" dirty="0" smtClean="0"/>
              <a:t>Product Demos</a:t>
            </a:r>
          </a:p>
          <a:p>
            <a:pPr algn="ctr"/>
            <a:r>
              <a:rPr lang="en-US" sz="2800" dirty="0" smtClean="0"/>
              <a:t>Celebrity Appearances</a:t>
            </a:r>
          </a:p>
          <a:p>
            <a:pPr algn="ctr"/>
            <a:r>
              <a:rPr lang="en-US" sz="2800" dirty="0" smtClean="0"/>
              <a:t>Contests</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N09IdeacenterBrandedinfo.jpg"/>
          <p:cNvPicPr>
            <a:picLocks noChangeAspect="1"/>
          </p:cNvPicPr>
          <p:nvPr/>
        </p:nvPicPr>
        <p:blipFill>
          <a:blip r:embed="rId2"/>
          <a:stretch>
            <a:fillRect/>
          </a:stretch>
        </p:blipFill>
        <p:spPr>
          <a:xfrm>
            <a:off x="4060" y="0"/>
            <a:ext cx="9135879" cy="5143500"/>
          </a:xfrm>
          <a:prstGeom prst="rect">
            <a:avLst/>
          </a:prstGeom>
        </p:spPr>
      </p:pic>
      <p:sp>
        <p:nvSpPr>
          <p:cNvPr id="4" name="TextBox 3"/>
          <p:cNvSpPr txBox="1"/>
          <p:nvPr/>
        </p:nvSpPr>
        <p:spPr>
          <a:xfrm>
            <a:off x="685800" y="1047750"/>
            <a:ext cx="7696200" cy="3323987"/>
          </a:xfrm>
          <a:prstGeom prst="rect">
            <a:avLst/>
          </a:prstGeom>
          <a:noFill/>
        </p:spPr>
        <p:txBody>
          <a:bodyPr wrap="square" rtlCol="0">
            <a:spAutoFit/>
          </a:bodyPr>
          <a:lstStyle/>
          <a:p>
            <a:pPr algn="ctr"/>
            <a:r>
              <a:rPr lang="en-US" sz="2800" u="sng" dirty="0" smtClean="0"/>
              <a:t>Build Buzz In Your Community</a:t>
            </a:r>
          </a:p>
          <a:p>
            <a:pPr algn="ctr"/>
            <a:endParaRPr lang="en-US" sz="1400" dirty="0" smtClean="0"/>
          </a:p>
          <a:p>
            <a:pPr algn="ctr"/>
            <a:r>
              <a:rPr lang="en-US" sz="2800" dirty="0" smtClean="0"/>
              <a:t>Outreach to Schools</a:t>
            </a:r>
          </a:p>
          <a:p>
            <a:pPr algn="ctr"/>
            <a:r>
              <a:rPr lang="en-US" sz="2800" dirty="0" smtClean="0"/>
              <a:t>Sponsorships</a:t>
            </a:r>
          </a:p>
          <a:p>
            <a:pPr algn="ctr"/>
            <a:r>
              <a:rPr lang="en-US" sz="2800" dirty="0" smtClean="0"/>
              <a:t>Festivals</a:t>
            </a:r>
          </a:p>
          <a:p>
            <a:pPr algn="ctr"/>
            <a:r>
              <a:rPr lang="en-US" sz="2800" dirty="0" smtClean="0"/>
              <a:t>Events</a:t>
            </a:r>
          </a:p>
          <a:p>
            <a:pPr algn="ctr"/>
            <a:r>
              <a:rPr lang="en-US" sz="2800" dirty="0" smtClean="0"/>
              <a:t>Senior Citizens</a:t>
            </a:r>
          </a:p>
          <a:p>
            <a:pPr algn="ct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N09IdeacenterBrandedinfo.jpg"/>
          <p:cNvPicPr>
            <a:picLocks noChangeAspect="1"/>
          </p:cNvPicPr>
          <p:nvPr/>
        </p:nvPicPr>
        <p:blipFill>
          <a:blip r:embed="rId2"/>
          <a:stretch>
            <a:fillRect/>
          </a:stretch>
        </p:blipFill>
        <p:spPr>
          <a:xfrm>
            <a:off x="4060" y="0"/>
            <a:ext cx="9135879" cy="5143500"/>
          </a:xfrm>
          <a:prstGeom prst="rect">
            <a:avLst/>
          </a:prstGeom>
        </p:spPr>
      </p:pic>
      <p:sp>
        <p:nvSpPr>
          <p:cNvPr id="4" name="TextBox 3"/>
          <p:cNvSpPr txBox="1"/>
          <p:nvPr/>
        </p:nvSpPr>
        <p:spPr>
          <a:xfrm>
            <a:off x="685800" y="1047750"/>
            <a:ext cx="7696200" cy="4001095"/>
          </a:xfrm>
          <a:prstGeom prst="rect">
            <a:avLst/>
          </a:prstGeom>
          <a:noFill/>
        </p:spPr>
        <p:txBody>
          <a:bodyPr wrap="square" rtlCol="0">
            <a:spAutoFit/>
          </a:bodyPr>
          <a:lstStyle/>
          <a:p>
            <a:pPr algn="ctr"/>
            <a:r>
              <a:rPr lang="en-US" sz="2800" u="sng" dirty="0" smtClean="0"/>
              <a:t>Build Buzz In The Cloud</a:t>
            </a:r>
          </a:p>
          <a:p>
            <a:pPr algn="ctr"/>
            <a:endParaRPr lang="en-US" sz="1400" dirty="0" smtClean="0"/>
          </a:p>
          <a:p>
            <a:pPr algn="ctr"/>
            <a:r>
              <a:rPr lang="en-US" sz="2800" dirty="0" smtClean="0"/>
              <a:t>Social Networking</a:t>
            </a:r>
          </a:p>
          <a:p>
            <a:pPr algn="ctr"/>
            <a:r>
              <a:rPr lang="en-US" sz="2800" dirty="0" smtClean="0"/>
              <a:t>Online Communities</a:t>
            </a:r>
          </a:p>
          <a:p>
            <a:pPr algn="ctr"/>
            <a:r>
              <a:rPr lang="en-US" sz="2800" dirty="0" err="1" smtClean="0"/>
              <a:t>Youtube</a:t>
            </a:r>
            <a:endParaRPr lang="en-US" sz="2800" dirty="0" smtClean="0"/>
          </a:p>
          <a:p>
            <a:pPr algn="ctr"/>
            <a:r>
              <a:rPr lang="en-US" sz="2800" dirty="0" smtClean="0"/>
              <a:t>Blogs</a:t>
            </a:r>
          </a:p>
          <a:p>
            <a:pPr algn="ctr"/>
            <a:r>
              <a:rPr lang="en-US" sz="2800" dirty="0" smtClean="0"/>
              <a:t>Email</a:t>
            </a:r>
          </a:p>
          <a:p>
            <a:endParaRPr lang="en-US" dirty="0" smtClean="0"/>
          </a:p>
          <a:p>
            <a:endParaRPr lang="en-US" dirty="0" smtClean="0"/>
          </a:p>
          <a:p>
            <a:endParaRPr lang="en-US" dirty="0" smtClean="0"/>
          </a:p>
          <a:p>
            <a:r>
              <a:rPr lang="en-US" dirty="0" smtClean="0"/>
              <a:t>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N09IdeacenterBrandedinfo.jpg"/>
          <p:cNvPicPr>
            <a:picLocks noChangeAspect="1"/>
          </p:cNvPicPr>
          <p:nvPr/>
        </p:nvPicPr>
        <p:blipFill>
          <a:blip r:embed="rId2"/>
          <a:stretch>
            <a:fillRect/>
          </a:stretch>
        </p:blipFill>
        <p:spPr>
          <a:xfrm>
            <a:off x="4060" y="0"/>
            <a:ext cx="9135879" cy="5143500"/>
          </a:xfrm>
          <a:prstGeom prst="rect">
            <a:avLst/>
          </a:prstGeom>
        </p:spPr>
      </p:pic>
      <p:sp>
        <p:nvSpPr>
          <p:cNvPr id="4" name="TextBox 3"/>
          <p:cNvSpPr txBox="1"/>
          <p:nvPr/>
        </p:nvSpPr>
        <p:spPr>
          <a:xfrm>
            <a:off x="685800" y="1047750"/>
            <a:ext cx="7696200" cy="2462213"/>
          </a:xfrm>
          <a:prstGeom prst="rect">
            <a:avLst/>
          </a:prstGeom>
          <a:noFill/>
        </p:spPr>
        <p:txBody>
          <a:bodyPr wrap="square" rtlCol="0">
            <a:spAutoFit/>
          </a:bodyPr>
          <a:lstStyle/>
          <a:p>
            <a:pPr algn="ctr"/>
            <a:r>
              <a:rPr lang="en-US" sz="2800" u="sng" dirty="0" smtClean="0"/>
              <a:t>Meet The Press</a:t>
            </a:r>
          </a:p>
          <a:p>
            <a:pPr algn="ctr"/>
            <a:endParaRPr lang="en-US" sz="1400" u="sng" dirty="0" smtClean="0"/>
          </a:p>
          <a:p>
            <a:pPr algn="ctr"/>
            <a:r>
              <a:rPr lang="en-US" sz="2800" dirty="0" smtClean="0"/>
              <a:t>Newspapers</a:t>
            </a:r>
          </a:p>
          <a:p>
            <a:pPr algn="ctr"/>
            <a:r>
              <a:rPr lang="en-US" sz="2800" dirty="0" smtClean="0"/>
              <a:t>Radio / TV</a:t>
            </a:r>
          </a:p>
          <a:p>
            <a:pPr algn="ctr"/>
            <a:r>
              <a:rPr lang="en-US" sz="2800" dirty="0" smtClean="0"/>
              <a:t>Blogs</a:t>
            </a:r>
          </a:p>
          <a:p>
            <a:pPr algn="ctr"/>
            <a:r>
              <a:rPr lang="en-US" sz="2800" dirty="0" smtClean="0"/>
              <a:t>Social Media</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N09IdeacenterBrandedinfo.jpg"/>
          <p:cNvPicPr>
            <a:picLocks noChangeAspect="1"/>
          </p:cNvPicPr>
          <p:nvPr/>
        </p:nvPicPr>
        <p:blipFill>
          <a:blip r:embed="rId2"/>
          <a:stretch>
            <a:fillRect/>
          </a:stretch>
        </p:blipFill>
        <p:spPr>
          <a:xfrm>
            <a:off x="4060" y="0"/>
            <a:ext cx="9135879" cy="5143500"/>
          </a:xfrm>
          <a:prstGeom prst="rect">
            <a:avLst/>
          </a:prstGeom>
        </p:spPr>
      </p:pic>
      <p:sp>
        <p:nvSpPr>
          <p:cNvPr id="4" name="TextBox 3"/>
          <p:cNvSpPr txBox="1"/>
          <p:nvPr/>
        </p:nvSpPr>
        <p:spPr>
          <a:xfrm>
            <a:off x="685800" y="1047750"/>
            <a:ext cx="7696200" cy="2308324"/>
          </a:xfrm>
          <a:prstGeom prst="rect">
            <a:avLst/>
          </a:prstGeom>
          <a:noFill/>
        </p:spPr>
        <p:txBody>
          <a:bodyPr wrap="square" rtlCol="0">
            <a:spAutoFit/>
          </a:bodyPr>
          <a:lstStyle/>
          <a:p>
            <a:pPr algn="ctr"/>
            <a:r>
              <a:rPr lang="en-US" sz="3600" dirty="0" smtClean="0"/>
              <a:t>Positive</a:t>
            </a:r>
          </a:p>
          <a:p>
            <a:pPr algn="ctr"/>
            <a:r>
              <a:rPr lang="en-US" sz="3600" dirty="0" smtClean="0"/>
              <a:t>Proactive</a:t>
            </a:r>
          </a:p>
          <a:p>
            <a:pPr algn="ctr"/>
            <a:r>
              <a:rPr lang="en-US" sz="3600" dirty="0" smtClean="0"/>
              <a:t>Patient</a:t>
            </a:r>
          </a:p>
          <a:p>
            <a:pPr algn="ctr"/>
            <a:r>
              <a:rPr lang="en-US" sz="3600" dirty="0" smtClean="0"/>
              <a:t>Persistent </a:t>
            </a:r>
            <a:endParaRPr lang="en-US" sz="3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N09IdeacenterBrandedinfo.jpg"/>
          <p:cNvPicPr>
            <a:picLocks noChangeAspect="1"/>
          </p:cNvPicPr>
          <p:nvPr/>
        </p:nvPicPr>
        <p:blipFill>
          <a:blip r:embed="rId2"/>
          <a:stretch>
            <a:fillRect/>
          </a:stretch>
        </p:blipFill>
        <p:spPr>
          <a:xfrm>
            <a:off x="4060" y="0"/>
            <a:ext cx="9135879" cy="5143500"/>
          </a:xfrm>
          <a:prstGeom prst="rect">
            <a:avLst/>
          </a:prstGeom>
        </p:spPr>
      </p:pic>
      <p:sp>
        <p:nvSpPr>
          <p:cNvPr id="4" name="TextBox 3"/>
          <p:cNvSpPr txBox="1"/>
          <p:nvPr/>
        </p:nvSpPr>
        <p:spPr>
          <a:xfrm>
            <a:off x="685800" y="1047750"/>
            <a:ext cx="7696200" cy="2862322"/>
          </a:xfrm>
          <a:prstGeom prst="rect">
            <a:avLst/>
          </a:prstGeom>
          <a:noFill/>
        </p:spPr>
        <p:txBody>
          <a:bodyPr wrap="square" rtlCol="0">
            <a:spAutoFit/>
          </a:bodyPr>
          <a:lstStyle/>
          <a:p>
            <a:pPr algn="ctr"/>
            <a:r>
              <a:rPr lang="en-US" sz="3600" dirty="0" smtClean="0"/>
              <a:t>Build Your Own Buzz</a:t>
            </a:r>
          </a:p>
          <a:p>
            <a:pPr algn="ctr"/>
            <a:endParaRPr lang="en-US" sz="3600" dirty="0" smtClean="0"/>
          </a:p>
          <a:p>
            <a:pPr algn="ctr"/>
            <a:r>
              <a:rPr lang="en-US" sz="3600" dirty="0" smtClean="0"/>
              <a:t>and</a:t>
            </a:r>
          </a:p>
          <a:p>
            <a:pPr algn="ctr"/>
            <a:endParaRPr lang="en-US" sz="3600" dirty="0" smtClean="0"/>
          </a:p>
          <a:p>
            <a:pPr algn="ctr"/>
            <a:r>
              <a:rPr lang="en-US" sz="3600" dirty="0" smtClean="0"/>
              <a:t>Grow Your Business!</a:t>
            </a:r>
            <a:endParaRPr lang="en-US"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09IdeacenterBrandedintro.jpg"/>
          <p:cNvPicPr>
            <a:picLocks noChangeAspect="1"/>
          </p:cNvPicPr>
          <p:nvPr/>
        </p:nvPicPr>
        <p:blipFill>
          <a:blip r:embed="rId2"/>
          <a:stretch>
            <a:fillRect/>
          </a:stretch>
        </p:blipFill>
        <p:spPr>
          <a:xfrm>
            <a:off x="4060" y="0"/>
            <a:ext cx="9135879" cy="5143500"/>
          </a:xfrm>
          <a:prstGeom prst="rect">
            <a:avLst/>
          </a:prstGeom>
        </p:spPr>
      </p:pic>
      <p:sp>
        <p:nvSpPr>
          <p:cNvPr id="3" name="Content Placeholder 2"/>
          <p:cNvSpPr txBox="1">
            <a:spLocks/>
          </p:cNvSpPr>
          <p:nvPr/>
        </p:nvSpPr>
        <p:spPr>
          <a:xfrm>
            <a:off x="1524000" y="1428749"/>
            <a:ext cx="6096000" cy="316587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lang="en-US" sz="2400" b="1" dirty="0" smtClean="0">
              <a:solidFill>
                <a:schemeClr val="bg1"/>
              </a:solidFill>
              <a:latin typeface="Century Gothic"/>
              <a:cs typeface="Century Gothic"/>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4400" b="1" i="0" u="none" strike="noStrike" kern="1200" cap="none" spc="0" normalizeH="0" baseline="0" noProof="0" dirty="0" smtClean="0">
                <a:ln>
                  <a:noFill/>
                </a:ln>
                <a:solidFill>
                  <a:schemeClr val="bg1"/>
                </a:solidFill>
                <a:effectLst/>
                <a:uLnTx/>
                <a:uFillTx/>
                <a:latin typeface="Century Gothic"/>
                <a:ea typeface="+mn-ea"/>
                <a:cs typeface="Century Gothic"/>
              </a:rPr>
              <a:t>Rick Hubbard</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sz="4400" b="1" dirty="0" smtClean="0">
                <a:solidFill>
                  <a:schemeClr val="bg1"/>
                </a:solidFill>
                <a:latin typeface="Century Gothic"/>
                <a:cs typeface="Century Gothic"/>
              </a:rPr>
              <a:t>Kazoobie Kazoos</a:t>
            </a:r>
            <a:r>
              <a:rPr kumimoji="0" lang="en-US" sz="4400" b="1" i="0" u="none" strike="noStrike" kern="1200" cap="none" spc="0" normalizeH="0" baseline="0" noProof="0" dirty="0" smtClean="0">
                <a:ln>
                  <a:noFill/>
                </a:ln>
                <a:solidFill>
                  <a:schemeClr val="bg1"/>
                </a:solidFill>
                <a:effectLst/>
                <a:uLnTx/>
                <a:uFillTx/>
                <a:latin typeface="Century Gothic"/>
                <a:ea typeface="+mn-ea"/>
                <a:cs typeface="Century Gothic"/>
              </a:rPr>
              <a:t> </a:t>
            </a:r>
            <a:r>
              <a:rPr kumimoji="0" lang="en-US" sz="4400" b="1" i="0" u="none" strike="noStrike" kern="1200" cap="none" spc="0" normalizeH="0" noProof="0" dirty="0" smtClean="0">
                <a:ln>
                  <a:noFill/>
                </a:ln>
                <a:solidFill>
                  <a:schemeClr val="bg1"/>
                </a:solidFill>
                <a:effectLst/>
                <a:uLnTx/>
                <a:uFillTx/>
                <a:latin typeface="Century Gothic"/>
                <a:ea typeface="+mn-ea"/>
                <a:cs typeface="Century Gothic"/>
              </a:rPr>
              <a:t> </a:t>
            </a:r>
            <a:endParaRPr kumimoji="0" lang="en-US" sz="4400" b="0" i="0" u="none" strike="noStrike" kern="1200" cap="none" spc="0" normalizeH="0" baseline="0" noProof="0" dirty="0" smtClean="0">
              <a:ln>
                <a:noFill/>
              </a:ln>
              <a:solidFill>
                <a:schemeClr val="bg1"/>
              </a:solidFill>
              <a:effectLst/>
              <a:uLnTx/>
              <a:uFillTx/>
              <a:latin typeface="Century Gothic"/>
              <a:ea typeface="+mn-ea"/>
              <a:cs typeface="Century Gothic"/>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000" b="1" i="0" u="none" strike="noStrike" kern="1200" cap="none" spc="0" normalizeH="0" baseline="0" noProof="0" dirty="0" smtClean="0">
              <a:ln>
                <a:noFill/>
              </a:ln>
              <a:solidFill>
                <a:schemeClr val="tx1"/>
              </a:solidFill>
              <a:effectLst/>
              <a:uLnTx/>
              <a:uFillTx/>
              <a:latin typeface="Century Gothic"/>
              <a:ea typeface="+mn-ea"/>
              <a:cs typeface="Century Gothic"/>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000" b="1" i="0" u="none" strike="noStrike" kern="1200" cap="none" spc="0" normalizeH="0" baseline="0" noProof="0" dirty="0" smtClean="0">
              <a:ln>
                <a:noFill/>
              </a:ln>
              <a:solidFill>
                <a:schemeClr val="tx1"/>
              </a:solidFill>
              <a:effectLst/>
              <a:uLnTx/>
              <a:uFillTx/>
              <a:latin typeface="Century Gothic"/>
              <a:ea typeface="+mn-ea"/>
              <a:cs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N09IdeacenterBrandedintro2.jpg"/>
          <p:cNvPicPr>
            <a:picLocks noChangeAspect="1"/>
          </p:cNvPicPr>
          <p:nvPr/>
        </p:nvPicPr>
        <p:blipFill>
          <a:blip r:embed="rId2"/>
          <a:stretch>
            <a:fillRect/>
          </a:stretch>
        </p:blipFill>
        <p:spPr>
          <a:xfrm>
            <a:off x="4060" y="0"/>
            <a:ext cx="9135879" cy="5143500"/>
          </a:xfrm>
          <a:prstGeom prst="rect">
            <a:avLst/>
          </a:prstGeom>
        </p:spPr>
      </p:pic>
      <p:sp>
        <p:nvSpPr>
          <p:cNvPr id="3" name="Content Placeholder 2"/>
          <p:cNvSpPr>
            <a:spLocks noGrp="1"/>
          </p:cNvSpPr>
          <p:nvPr>
            <p:ph idx="4294967295"/>
          </p:nvPr>
        </p:nvSpPr>
        <p:spPr>
          <a:xfrm>
            <a:off x="457200" y="1428749"/>
            <a:ext cx="8229600" cy="3165873"/>
          </a:xfrm>
        </p:spPr>
        <p:txBody>
          <a:bodyPr>
            <a:normAutofit/>
          </a:bodyPr>
          <a:lstStyle/>
          <a:p>
            <a:pPr>
              <a:buNone/>
            </a:pPr>
            <a:r>
              <a:rPr lang="en-US" sz="2000" b="1" dirty="0" smtClean="0">
                <a:latin typeface="Century Gothic"/>
                <a:cs typeface="Century Gothic"/>
              </a:rPr>
              <a:t>Build Your Own Buzz</a:t>
            </a:r>
          </a:p>
          <a:p>
            <a:pPr>
              <a:buNone/>
            </a:pPr>
            <a:r>
              <a:rPr lang="en-US" sz="2000" dirty="0" smtClean="0">
                <a:latin typeface="Century Gothic"/>
                <a:cs typeface="Century Gothic"/>
              </a:rPr>
              <a:t>	and Grow Your Business!</a:t>
            </a:r>
          </a:p>
          <a:p>
            <a:pPr>
              <a:buNone/>
            </a:pPr>
            <a:endParaRPr lang="en-US" sz="2000" dirty="0" smtClean="0">
              <a:latin typeface="Century Gothic"/>
              <a:cs typeface="Century Gothic"/>
            </a:endParaRPr>
          </a:p>
          <a:p>
            <a:pPr>
              <a:buNone/>
            </a:pPr>
            <a:r>
              <a:rPr lang="en-US" sz="1500" dirty="0" smtClean="0"/>
              <a:t>	Marketing through community outreach programs such as sponsorships, giveaways, contests and events can build a buzz about your store and your products. Build a bigger buzz by taking these promotions to the next level with media attention and social media interaction. These efforts help you strengthen your existing customer base, discover new customers in unexpected demographics and increase transactions and traffic. Learn fun, low-cost ways to build your own buzz—and a bigger business!</a:t>
            </a:r>
            <a:endParaRPr lang="en-US" sz="2000" dirty="0" smtClean="0">
              <a:latin typeface="Century Gothic"/>
              <a:cs typeface="Century Gothic"/>
            </a:endParaRPr>
          </a:p>
          <a:p>
            <a:pPr>
              <a:buNone/>
            </a:pPr>
            <a:endParaRPr lang="en-US" sz="2000" dirty="0" smtClean="0">
              <a:latin typeface="Century Gothic"/>
              <a:cs typeface="Century Gothic"/>
            </a:endParaRPr>
          </a:p>
          <a:p>
            <a:pPr>
              <a:buNone/>
            </a:pPr>
            <a:endParaRPr lang="en-US" sz="2000" dirty="0" smtClean="0">
              <a:latin typeface="Century Gothic"/>
              <a:cs typeface="Century Gothic"/>
            </a:endParaRPr>
          </a:p>
          <a:p>
            <a:pPr>
              <a:buNone/>
            </a:pPr>
            <a:endParaRPr lang="en-US" sz="2000" b="1" dirty="0" smtClean="0">
              <a:latin typeface="Century Gothic"/>
              <a:cs typeface="Century Gothic"/>
            </a:endParaRPr>
          </a:p>
          <a:p>
            <a:pPr>
              <a:buNone/>
            </a:pPr>
            <a:endParaRPr lang="en-US" sz="2000" b="1" dirty="0" smtClean="0">
              <a:latin typeface="Century Gothic"/>
              <a:cs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N09IdeacenterBrandedinfo.jpg"/>
          <p:cNvPicPr>
            <a:picLocks noChangeAspect="1"/>
          </p:cNvPicPr>
          <p:nvPr/>
        </p:nvPicPr>
        <p:blipFill>
          <a:blip r:embed="rId2"/>
          <a:stretch>
            <a:fillRect/>
          </a:stretch>
        </p:blipFill>
        <p:spPr>
          <a:xfrm>
            <a:off x="-395634" y="-225028"/>
            <a:ext cx="9535573" cy="5368528"/>
          </a:xfrm>
          <a:prstGeom prst="rect">
            <a:avLst/>
          </a:prstGeom>
        </p:spPr>
      </p:pic>
      <p:graphicFrame>
        <p:nvGraphicFramePr>
          <p:cNvPr id="7" name="Diagram 6"/>
          <p:cNvGraphicFramePr/>
          <p:nvPr/>
        </p:nvGraphicFramePr>
        <p:xfrm>
          <a:off x="1219200" y="285750"/>
          <a:ext cx="6248400" cy="424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Picture 18" descr="Rick_Hubbard_Kazoo_Rocket_with_name.tif"/>
          <p:cNvPicPr>
            <a:picLocks noChangeAspect="1"/>
          </p:cNvPicPr>
          <p:nvPr/>
        </p:nvPicPr>
        <p:blipFill>
          <a:blip r:embed="rId8"/>
          <a:stretch>
            <a:fillRect/>
          </a:stretch>
        </p:blipFill>
        <p:spPr>
          <a:xfrm>
            <a:off x="3429000" y="133350"/>
            <a:ext cx="1219200" cy="1066800"/>
          </a:xfrm>
          <a:prstGeom prst="rect">
            <a:avLst/>
          </a:prstGeom>
        </p:spPr>
      </p:pic>
      <p:cxnSp>
        <p:nvCxnSpPr>
          <p:cNvPr id="21" name="Straight Arrow Connector 20"/>
          <p:cNvCxnSpPr/>
          <p:nvPr/>
        </p:nvCxnSpPr>
        <p:spPr>
          <a:xfrm rot="5400000">
            <a:off x="3703320" y="1656556"/>
            <a:ext cx="762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N09IdeacenterBrandedinfo.jpg"/>
          <p:cNvPicPr>
            <a:picLocks noChangeAspect="1"/>
          </p:cNvPicPr>
          <p:nvPr/>
        </p:nvPicPr>
        <p:blipFill>
          <a:blip r:embed="rId2"/>
          <a:stretch>
            <a:fillRect/>
          </a:stretch>
        </p:blipFill>
        <p:spPr>
          <a:xfrm>
            <a:off x="-395634" y="-225028"/>
            <a:ext cx="9535573" cy="5368528"/>
          </a:xfrm>
          <a:prstGeom prst="rect">
            <a:avLst/>
          </a:prstGeom>
        </p:spPr>
      </p:pic>
      <p:graphicFrame>
        <p:nvGraphicFramePr>
          <p:cNvPr id="7" name="Diagram 6"/>
          <p:cNvGraphicFramePr/>
          <p:nvPr/>
        </p:nvGraphicFramePr>
        <p:xfrm>
          <a:off x="1371600" y="361950"/>
          <a:ext cx="6248400" cy="424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rot="19950123">
            <a:off x="3007803" y="3393214"/>
            <a:ext cx="1336846" cy="246221"/>
          </a:xfrm>
          <a:prstGeom prst="rect">
            <a:avLst/>
          </a:prstGeom>
          <a:noFill/>
        </p:spPr>
        <p:txBody>
          <a:bodyPr wrap="square" rtlCol="0">
            <a:spAutoFit/>
          </a:bodyPr>
          <a:lstStyle/>
          <a:p>
            <a:pPr algn="ctr"/>
            <a:r>
              <a:rPr lang="en-US" sz="1000" dirty="0" smtClean="0"/>
              <a:t>Potential Customers</a:t>
            </a:r>
            <a:endParaRPr lang="en-US" sz="1000" dirty="0"/>
          </a:p>
        </p:txBody>
      </p:sp>
      <p:sp>
        <p:nvSpPr>
          <p:cNvPr id="9" name="TextBox 8"/>
          <p:cNvSpPr txBox="1"/>
          <p:nvPr/>
        </p:nvSpPr>
        <p:spPr>
          <a:xfrm rot="1369815">
            <a:off x="4496494" y="3367515"/>
            <a:ext cx="1219200" cy="246221"/>
          </a:xfrm>
          <a:prstGeom prst="rect">
            <a:avLst/>
          </a:prstGeom>
          <a:noFill/>
        </p:spPr>
        <p:txBody>
          <a:bodyPr wrap="square" rtlCol="0">
            <a:spAutoFit/>
          </a:bodyPr>
          <a:lstStyle/>
          <a:p>
            <a:pPr algn="ctr"/>
            <a:r>
              <a:rPr lang="en-US" sz="1000" dirty="0" smtClean="0"/>
              <a:t>Regular Customers</a:t>
            </a:r>
            <a:endParaRPr lang="en-US" sz="1000" dirty="0"/>
          </a:p>
        </p:txBody>
      </p:sp>
      <p:sp>
        <p:nvSpPr>
          <p:cNvPr id="10" name="TextBox 9"/>
          <p:cNvSpPr txBox="1"/>
          <p:nvPr/>
        </p:nvSpPr>
        <p:spPr>
          <a:xfrm rot="19999169">
            <a:off x="4296955" y="1288654"/>
            <a:ext cx="1307821" cy="246221"/>
          </a:xfrm>
          <a:prstGeom prst="rect">
            <a:avLst/>
          </a:prstGeom>
          <a:noFill/>
        </p:spPr>
        <p:txBody>
          <a:bodyPr wrap="square" rtlCol="0">
            <a:spAutoFit/>
          </a:bodyPr>
          <a:lstStyle/>
          <a:p>
            <a:pPr algn="ctr"/>
            <a:r>
              <a:rPr lang="en-US" sz="1000" dirty="0" smtClean="0"/>
              <a:t>Rock Stars &amp; Rappers</a:t>
            </a:r>
            <a:endParaRPr lang="en-US" sz="1000" dirty="0"/>
          </a:p>
        </p:txBody>
      </p:sp>
      <p:sp>
        <p:nvSpPr>
          <p:cNvPr id="11" name="TextBox 10"/>
          <p:cNvSpPr txBox="1"/>
          <p:nvPr/>
        </p:nvSpPr>
        <p:spPr>
          <a:xfrm rot="1523671">
            <a:off x="3017763" y="1385043"/>
            <a:ext cx="1273121" cy="246221"/>
          </a:xfrm>
          <a:prstGeom prst="rect">
            <a:avLst/>
          </a:prstGeom>
          <a:noFill/>
        </p:spPr>
        <p:txBody>
          <a:bodyPr wrap="square" rtlCol="0">
            <a:spAutoFit/>
          </a:bodyPr>
          <a:lstStyle/>
          <a:p>
            <a:pPr algn="ctr"/>
            <a:r>
              <a:rPr lang="en-US" sz="1000" dirty="0" smtClean="0"/>
              <a:t>Opera Lovers</a:t>
            </a:r>
            <a:endParaRPr lang="en-US" sz="1000" dirty="0"/>
          </a:p>
        </p:txBody>
      </p:sp>
      <p:sp>
        <p:nvSpPr>
          <p:cNvPr id="12" name="TextBox 11"/>
          <p:cNvSpPr txBox="1"/>
          <p:nvPr/>
        </p:nvSpPr>
        <p:spPr>
          <a:xfrm>
            <a:off x="3962400" y="2190750"/>
            <a:ext cx="838200" cy="400110"/>
          </a:xfrm>
          <a:prstGeom prst="rect">
            <a:avLst/>
          </a:prstGeom>
          <a:noFill/>
        </p:spPr>
        <p:txBody>
          <a:bodyPr wrap="square" rtlCol="0">
            <a:spAutoFit/>
          </a:bodyPr>
          <a:lstStyle/>
          <a:p>
            <a:pPr algn="ctr"/>
            <a:r>
              <a:rPr lang="en-US" sz="1000" dirty="0" smtClean="0"/>
              <a:t>Amateur</a:t>
            </a:r>
          </a:p>
          <a:p>
            <a:pPr algn="ctr"/>
            <a:r>
              <a:rPr lang="en-US" sz="1000" dirty="0" smtClean="0"/>
              <a:t>Musicians</a:t>
            </a:r>
            <a:endParaRPr lang="en-US" sz="1000" dirty="0"/>
          </a:p>
        </p:txBody>
      </p:sp>
      <p:sp>
        <p:nvSpPr>
          <p:cNvPr id="13" name="TextBox 12"/>
          <p:cNvSpPr txBox="1"/>
          <p:nvPr/>
        </p:nvSpPr>
        <p:spPr>
          <a:xfrm>
            <a:off x="1333500" y="4268347"/>
            <a:ext cx="1447800" cy="276999"/>
          </a:xfrm>
          <a:prstGeom prst="rect">
            <a:avLst/>
          </a:prstGeom>
          <a:noFill/>
        </p:spPr>
        <p:txBody>
          <a:bodyPr wrap="square" rtlCol="0">
            <a:spAutoFit/>
          </a:bodyPr>
          <a:lstStyle/>
          <a:p>
            <a:pPr algn="ctr"/>
            <a:r>
              <a:rPr lang="en-US" sz="1200" dirty="0" smtClean="0"/>
              <a:t>Music Store Owners</a:t>
            </a:r>
            <a:endParaRPr lang="en-US" sz="1200" dirty="0"/>
          </a:p>
        </p:txBody>
      </p:sp>
      <p:cxnSp>
        <p:nvCxnSpPr>
          <p:cNvPr id="15" name="Straight Arrow Connector 14"/>
          <p:cNvCxnSpPr>
            <a:stCxn id="13" idx="3"/>
          </p:cNvCxnSpPr>
          <p:nvPr/>
        </p:nvCxnSpPr>
        <p:spPr>
          <a:xfrm flipV="1">
            <a:off x="2781300" y="3257550"/>
            <a:ext cx="1638300" cy="11492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N09IdeacenterBrandedinfo.jpg"/>
          <p:cNvPicPr>
            <a:picLocks noChangeAspect="1"/>
          </p:cNvPicPr>
          <p:nvPr/>
        </p:nvPicPr>
        <p:blipFill>
          <a:blip r:embed="rId2"/>
          <a:stretch>
            <a:fillRect/>
          </a:stretch>
        </p:blipFill>
        <p:spPr>
          <a:xfrm>
            <a:off x="4060" y="0"/>
            <a:ext cx="9135879" cy="5143500"/>
          </a:xfrm>
          <a:prstGeom prst="rect">
            <a:avLst/>
          </a:prstGeom>
        </p:spPr>
      </p:pic>
      <p:sp>
        <p:nvSpPr>
          <p:cNvPr id="5" name="Rectangle 1"/>
          <p:cNvSpPr>
            <a:spLocks noChangeArrowheads="1"/>
          </p:cNvSpPr>
          <p:nvPr/>
        </p:nvSpPr>
        <p:spPr bwMode="auto">
          <a:xfrm>
            <a:off x="1066800" y="68817"/>
            <a:ext cx="6705600" cy="49244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How many </a:t>
            </a:r>
            <a:r>
              <a:rPr kumimoji="0" lang="en-US" sz="2400" b="1" i="0" u="none" strike="noStrike" cap="none" normalizeH="0" baseline="0" dirty="0" err="1" smtClean="0">
                <a:ln>
                  <a:noFill/>
                </a:ln>
                <a:solidFill>
                  <a:schemeClr val="tx1"/>
                </a:solidFill>
                <a:effectLst/>
                <a:latin typeface="Arial" charset="0"/>
              </a:rPr>
              <a:t>Facebook</a:t>
            </a:r>
            <a:r>
              <a:rPr kumimoji="0" lang="en-US" sz="2400" b="1" i="0" u="none" strike="noStrike" cap="none" normalizeH="0" dirty="0" smtClean="0">
                <a:ln>
                  <a:noFill/>
                </a:ln>
                <a:solidFill>
                  <a:schemeClr val="tx1"/>
                </a:solidFill>
                <a:effectLst/>
                <a:latin typeface="Arial" charset="0"/>
              </a:rPr>
              <a:t> users </a:t>
            </a:r>
            <a:r>
              <a:rPr kumimoji="0" lang="en-US" sz="2400" b="1" i="0" u="none" strike="noStrike" cap="none" normalizeH="0" baseline="0" dirty="0" smtClean="0">
                <a:ln>
                  <a:noFill/>
                </a:ln>
                <a:solidFill>
                  <a:schemeClr val="tx1"/>
                </a:solidFill>
                <a:effectLst/>
                <a:latin typeface="Arial" charset="0"/>
              </a:rPr>
              <a:t>does it take to change a light bulb?</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 </a:t>
            </a:r>
            <a:r>
              <a:rPr kumimoji="0" lang="en-US" sz="800" b="0" i="0" u="none" strike="noStrike" cap="none" normalizeH="0" baseline="0" dirty="0" smtClean="0">
                <a:ln>
                  <a:noFill/>
                </a:ln>
                <a:solidFill>
                  <a:schemeClr val="tx1"/>
                </a:solidFill>
                <a:effectLst/>
                <a:latin typeface="Arial" charset="0"/>
              </a:rPr>
              <a:t/>
            </a:r>
            <a:br>
              <a:rPr kumimoji="0" lang="en-US" sz="800" b="0" i="0" u="none" strike="noStrike" cap="none" normalizeH="0" baseline="0" dirty="0" smtClean="0">
                <a:ln>
                  <a:noFill/>
                </a:ln>
                <a:solidFill>
                  <a:schemeClr val="tx1"/>
                </a:solidFill>
                <a:effectLst/>
                <a:latin typeface="Arial" charset="0"/>
              </a:rPr>
            </a:br>
            <a:r>
              <a:rPr kumimoji="0" lang="en-US" sz="800" b="1" i="0" u="none" strike="noStrike" cap="none" normalizeH="0" baseline="0" dirty="0" smtClean="0">
                <a:ln>
                  <a:noFill/>
                </a:ln>
                <a:solidFill>
                  <a:schemeClr val="tx1"/>
                </a:solidFill>
                <a:effectLst/>
                <a:latin typeface="Arial" charset="0"/>
              </a:rPr>
              <a:t>ANSWER:</a:t>
            </a:r>
            <a:r>
              <a:rPr kumimoji="0" lang="en-US" sz="800" b="0" i="0" u="none" strike="noStrike" cap="none" normalizeH="0" baseline="0" dirty="0" smtClean="0">
                <a:ln>
                  <a:noFill/>
                </a:ln>
                <a:solidFill>
                  <a:schemeClr val="tx1"/>
                </a:solidFill>
                <a:effectLst/>
                <a:latin typeface="Arial" charset="0"/>
              </a:rPr>
              <a:t> </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p>
            <a:pPr marL="0" marR="0" lvl="0" indent="0" defTabSz="914400" rtl="0" eaLnBrk="0" fontAlgn="base" latinLnBrk="0" hangingPunct="0">
              <a:lnSpc>
                <a:spcPct val="150000"/>
              </a:lnSpc>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1 to change the light bulb and to post that the light</a:t>
            </a:r>
            <a:r>
              <a:rPr lang="en-US" sz="1000" dirty="0" smtClean="0">
                <a:latin typeface="Arial" charset="0"/>
              </a:rPr>
              <a:t> </a:t>
            </a:r>
            <a:r>
              <a:rPr kumimoji="0" lang="en-US" sz="1000" b="0" i="0" u="none" strike="noStrike" cap="none" normalizeH="0" baseline="0" dirty="0" smtClean="0">
                <a:ln>
                  <a:noFill/>
                </a:ln>
                <a:solidFill>
                  <a:schemeClr val="tx1"/>
                </a:solidFill>
                <a:effectLst/>
                <a:latin typeface="Arial" charset="0"/>
              </a:rPr>
              <a:t>bulb has been changed.</a:t>
            </a:r>
          </a:p>
          <a:p>
            <a:pPr marL="0" marR="0" lvl="0" indent="0" defTabSz="914400" rtl="0" eaLnBrk="0" fontAlgn="base" latinLnBrk="0" hangingPunct="0">
              <a:lnSpc>
                <a:spcPct val="150000"/>
              </a:lnSpc>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14 to share similar experiences of changing light bulbs and how the light bulb could have been changed differently. </a:t>
            </a:r>
          </a:p>
          <a:p>
            <a:pPr marL="0" marR="0" lvl="0" indent="0" defTabSz="914400" rtl="0" eaLnBrk="0" fontAlgn="base" latinLnBrk="0" hangingPunct="0">
              <a:lnSpc>
                <a:spcPct val="150000"/>
              </a:lnSpc>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7 to caution about the dangers of changing light bulbs. </a:t>
            </a:r>
          </a:p>
          <a:p>
            <a:pPr marL="0" marR="0" lvl="0" indent="0" defTabSz="914400" rtl="0" eaLnBrk="0" fontAlgn="base" latinLnBrk="0" hangingPunct="0">
              <a:lnSpc>
                <a:spcPct val="150000"/>
              </a:lnSpc>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27 to point out spelling/grammar errors in posts about</a:t>
            </a:r>
            <a:r>
              <a:rPr kumimoji="0" lang="en-US" sz="1000" b="0" i="0" u="none" strike="noStrike" cap="none" normalizeH="0" dirty="0" smtClean="0">
                <a:ln>
                  <a:noFill/>
                </a:ln>
                <a:solidFill>
                  <a:schemeClr val="tx1"/>
                </a:solidFill>
                <a:effectLst/>
                <a:latin typeface="Arial" charset="0"/>
              </a:rPr>
              <a:t> </a:t>
            </a:r>
            <a:r>
              <a:rPr kumimoji="0" lang="en-US" sz="1000" b="0" i="0" u="none" strike="noStrike" cap="none" normalizeH="0" baseline="0" dirty="0" smtClean="0">
                <a:ln>
                  <a:noFill/>
                </a:ln>
                <a:solidFill>
                  <a:schemeClr val="tx1"/>
                </a:solidFill>
                <a:effectLst/>
                <a:latin typeface="Arial" charset="0"/>
              </a:rPr>
              <a:t>changing light bulbs. </a:t>
            </a:r>
          </a:p>
          <a:p>
            <a:pPr marL="0" marR="0" lvl="0" indent="0" defTabSz="914400" rtl="0" eaLnBrk="0" fontAlgn="base" latinLnBrk="0" hangingPunct="0">
              <a:lnSpc>
                <a:spcPct val="150000"/>
              </a:lnSpc>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41 to correct the spelling/grammar flames. </a:t>
            </a:r>
          </a:p>
          <a:p>
            <a:pPr marL="0" marR="0" lvl="0" indent="0" defTabSz="914400" rtl="0" eaLnBrk="0" fontAlgn="base" latinLnBrk="0" hangingPunct="0">
              <a:lnSpc>
                <a:spcPct val="150000"/>
              </a:lnSpc>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6 to argue over whether it's "</a:t>
            </a:r>
            <a:r>
              <a:rPr kumimoji="0" lang="en-US" sz="1000" b="0" i="0" u="none" strike="noStrike" cap="none" normalizeH="0" baseline="0" dirty="0" err="1" smtClean="0">
                <a:ln>
                  <a:noFill/>
                </a:ln>
                <a:solidFill>
                  <a:schemeClr val="tx1"/>
                </a:solidFill>
                <a:effectLst/>
                <a:latin typeface="Arial" charset="0"/>
              </a:rPr>
              <a:t>lightbulb</a:t>
            </a:r>
            <a:r>
              <a:rPr kumimoji="0" lang="en-US" sz="1000" b="0" i="0" u="none" strike="noStrike" cap="none" normalizeH="0" baseline="0" dirty="0" smtClean="0">
                <a:ln>
                  <a:noFill/>
                </a:ln>
                <a:solidFill>
                  <a:schemeClr val="tx1"/>
                </a:solidFill>
                <a:effectLst/>
                <a:latin typeface="Arial" charset="0"/>
              </a:rPr>
              <a:t>" or "light </a:t>
            </a:r>
            <a:r>
              <a:rPr lang="en-US" sz="1000" dirty="0" smtClean="0">
                <a:latin typeface="Arial" charset="0"/>
              </a:rPr>
              <a:t> </a:t>
            </a:r>
            <a:r>
              <a:rPr kumimoji="0" lang="en-US" sz="1000" b="0" i="0" u="none" strike="noStrike" cap="none" normalizeH="0" baseline="0" dirty="0" smtClean="0">
                <a:ln>
                  <a:noFill/>
                </a:ln>
                <a:solidFill>
                  <a:schemeClr val="tx1"/>
                </a:solidFill>
                <a:effectLst/>
                <a:latin typeface="Arial" charset="0"/>
              </a:rPr>
              <a:t>bulb." </a:t>
            </a:r>
          </a:p>
          <a:p>
            <a:pPr marL="0" marR="0" lvl="0" indent="0" defTabSz="914400" rtl="0" eaLnBrk="0" fontAlgn="base" latinLnBrk="0" hangingPunct="0">
              <a:lnSpc>
                <a:spcPct val="150000"/>
              </a:lnSpc>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Another 6 to condemn those 6 as anal-retentive. </a:t>
            </a:r>
          </a:p>
          <a:p>
            <a:pPr marL="0" marR="0" lvl="0" indent="0" defTabSz="914400" rtl="0" eaLnBrk="0" fontAlgn="base" latinLnBrk="0" hangingPunct="0">
              <a:lnSpc>
                <a:spcPct val="150000"/>
              </a:lnSpc>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2 industry professionals to inform the group that the proper term is "lamp." </a:t>
            </a:r>
          </a:p>
          <a:p>
            <a:pPr marL="0" marR="0" lvl="0" indent="0" defTabSz="914400" rtl="0" eaLnBrk="0" fontAlgn="base" latinLnBrk="0" hangingPunct="0">
              <a:lnSpc>
                <a:spcPct val="150000"/>
              </a:lnSpc>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27 to post URLs where one can see examples of different light bulbs. </a:t>
            </a:r>
          </a:p>
          <a:p>
            <a:pPr marL="0" marR="0" lvl="0" indent="0" defTabSz="914400" rtl="0" eaLnBrk="0" fontAlgn="base" latinLnBrk="0" hangingPunct="0">
              <a:lnSpc>
                <a:spcPct val="150000"/>
              </a:lnSpc>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12 to post to the group that they will no longer post because they cannot handle the light bulb controversy. </a:t>
            </a:r>
          </a:p>
          <a:p>
            <a:pPr marL="0" marR="0" lvl="0" indent="0" defTabSz="914400" rtl="0" eaLnBrk="0" fontAlgn="base" latinLnBrk="0" hangingPunct="0">
              <a:lnSpc>
                <a:spcPct val="150000"/>
              </a:lnSpc>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4 to suggest that posters request the light bulb FAQ. </a:t>
            </a:r>
          </a:p>
          <a:p>
            <a:pPr marL="0" marR="0" lvl="0" indent="0" defTabSz="914400" rtl="0" eaLnBrk="0" fontAlgn="base" latinLnBrk="0" hangingPunct="0">
              <a:lnSpc>
                <a:spcPct val="150000"/>
              </a:lnSpc>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44 to ask, "What is an FAQ?" </a:t>
            </a:r>
          </a:p>
          <a:p>
            <a:pPr marL="0" marR="0" lvl="0" indent="0" defTabSz="914400" rtl="0" eaLnBrk="0" fontAlgn="base" latinLnBrk="0" hangingPunct="0">
              <a:lnSpc>
                <a:spcPct val="150000"/>
              </a:lnSpc>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2 to post reasons why the light bulb burning out is the result of a government conspiracy. </a:t>
            </a:r>
          </a:p>
          <a:p>
            <a:pPr marL="0" marR="0" lvl="0" indent="0" defTabSz="914400" rtl="0" eaLnBrk="0" fontAlgn="base" latinLnBrk="0" hangingPunct="0">
              <a:lnSpc>
                <a:spcPct val="150000"/>
              </a:lnSpc>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4 to say, "Didn't we go through this already a short time ago?" </a:t>
            </a:r>
          </a:p>
          <a:p>
            <a:pPr marL="0" marR="0" lvl="0" indent="0" defTabSz="914400" rtl="0" eaLnBrk="0" fontAlgn="base" latinLnBrk="0" hangingPunct="0">
              <a:lnSpc>
                <a:spcPct val="150000"/>
              </a:lnSpc>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43 to say, "Do a Google search on light bulbs." </a:t>
            </a:r>
          </a:p>
          <a:p>
            <a:pPr marL="0" marR="0" lvl="0" indent="0" defTabSz="914400" rtl="0" eaLnBrk="0" fontAlgn="base" latinLnBrk="0" hangingPunct="0">
              <a:lnSpc>
                <a:spcPct val="150000"/>
              </a:lnSpc>
              <a:spcAft>
                <a:spcPct val="0"/>
              </a:spcAft>
              <a:buClrTx/>
              <a:buSzTx/>
              <a:buFontTx/>
              <a:buChar char="•"/>
              <a:tabLst/>
            </a:pPr>
            <a:r>
              <a:rPr kumimoji="0" lang="en-US" sz="1000" b="0" i="0" u="none" strike="noStrike" cap="none" normalizeH="0" baseline="0" dirty="0" smtClean="0">
                <a:ln>
                  <a:noFill/>
                </a:ln>
                <a:solidFill>
                  <a:schemeClr val="tx1"/>
                </a:solidFill>
                <a:effectLst/>
                <a:latin typeface="Arial" charset="0"/>
              </a:rPr>
              <a:t>1 lurker to respond to the original post 6 months from</a:t>
            </a:r>
            <a:r>
              <a:rPr kumimoji="0" lang="en-US" sz="1000" b="0" i="0" u="none" strike="noStrike" cap="none" normalizeH="0" dirty="0" smtClean="0">
                <a:ln>
                  <a:noFill/>
                </a:ln>
                <a:solidFill>
                  <a:schemeClr val="tx1"/>
                </a:solidFill>
                <a:effectLst/>
                <a:latin typeface="Arial" charset="0"/>
              </a:rPr>
              <a:t> </a:t>
            </a:r>
            <a:r>
              <a:rPr kumimoji="0" lang="en-US" sz="1000" b="0" i="0" u="none" strike="noStrike" cap="none" normalizeH="0" baseline="0" dirty="0" smtClean="0">
                <a:ln>
                  <a:noFill/>
                </a:ln>
                <a:solidFill>
                  <a:schemeClr val="tx1"/>
                </a:solidFill>
                <a:effectLst/>
                <a:latin typeface="Arial" charset="0"/>
              </a:rPr>
              <a:t>now and start it all over again.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N09IdeacenterBrandedinfo.jpg"/>
          <p:cNvPicPr>
            <a:picLocks noChangeAspect="1"/>
          </p:cNvPicPr>
          <p:nvPr/>
        </p:nvPicPr>
        <p:blipFill>
          <a:blip r:embed="rId2"/>
          <a:stretch>
            <a:fillRect/>
          </a:stretch>
        </p:blipFill>
        <p:spPr>
          <a:xfrm>
            <a:off x="4060" y="0"/>
            <a:ext cx="9135879" cy="5143500"/>
          </a:xfrm>
          <a:prstGeom prst="rect">
            <a:avLst/>
          </a:prstGeom>
        </p:spPr>
      </p:pic>
      <p:sp>
        <p:nvSpPr>
          <p:cNvPr id="4" name="TextBox 3"/>
          <p:cNvSpPr txBox="1"/>
          <p:nvPr/>
        </p:nvSpPr>
        <p:spPr>
          <a:xfrm>
            <a:off x="1219200" y="1047750"/>
            <a:ext cx="7162800" cy="2308324"/>
          </a:xfrm>
          <a:prstGeom prst="rect">
            <a:avLst/>
          </a:prstGeom>
          <a:noFill/>
        </p:spPr>
        <p:txBody>
          <a:bodyPr wrap="square" rtlCol="0">
            <a:spAutoFit/>
          </a:bodyPr>
          <a:lstStyle/>
          <a:p>
            <a:pPr>
              <a:buNone/>
            </a:pPr>
            <a:r>
              <a:rPr lang="en-US" sz="3600" dirty="0" smtClean="0">
                <a:latin typeface="Century Gothic"/>
                <a:cs typeface="Century Gothic"/>
              </a:rPr>
              <a:t>Buzz – (noun)</a:t>
            </a:r>
          </a:p>
          <a:p>
            <a:pPr>
              <a:buNone/>
            </a:pPr>
            <a:endParaRPr lang="en-US" sz="3600" dirty="0" smtClean="0">
              <a:latin typeface="Century Gothic"/>
              <a:cs typeface="Century Gothic"/>
            </a:endParaRPr>
          </a:p>
          <a:p>
            <a:pPr>
              <a:buNone/>
            </a:pPr>
            <a:r>
              <a:rPr lang="en-US" sz="3600" dirty="0" smtClean="0">
                <a:latin typeface="Century Gothic"/>
                <a:cs typeface="Century Gothic"/>
              </a:rPr>
              <a:t>An atmosphere of excitement 		and activity.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N09IdeacenterBrandedinfo.jpg"/>
          <p:cNvPicPr>
            <a:picLocks noChangeAspect="1"/>
          </p:cNvPicPr>
          <p:nvPr/>
        </p:nvPicPr>
        <p:blipFill>
          <a:blip r:embed="rId2"/>
          <a:stretch>
            <a:fillRect/>
          </a:stretch>
        </p:blipFill>
        <p:spPr>
          <a:xfrm>
            <a:off x="4060" y="0"/>
            <a:ext cx="9135879" cy="5143500"/>
          </a:xfrm>
          <a:prstGeom prst="rect">
            <a:avLst/>
          </a:prstGeom>
        </p:spPr>
      </p:pic>
      <p:sp>
        <p:nvSpPr>
          <p:cNvPr id="4" name="TextBox 3"/>
          <p:cNvSpPr txBox="1"/>
          <p:nvPr/>
        </p:nvSpPr>
        <p:spPr>
          <a:xfrm>
            <a:off x="685800" y="1047750"/>
            <a:ext cx="7696200" cy="2308324"/>
          </a:xfrm>
          <a:prstGeom prst="rect">
            <a:avLst/>
          </a:prstGeom>
          <a:noFill/>
        </p:spPr>
        <p:txBody>
          <a:bodyPr wrap="square" rtlCol="0">
            <a:spAutoFit/>
          </a:bodyPr>
          <a:lstStyle/>
          <a:p>
            <a:r>
              <a:rPr lang="en-US" sz="2400" dirty="0" smtClean="0"/>
              <a:t>What business are you in?</a:t>
            </a:r>
          </a:p>
          <a:p>
            <a:r>
              <a:rPr lang="en-US" sz="2400" dirty="0" smtClean="0"/>
              <a:t>     </a:t>
            </a:r>
          </a:p>
          <a:p>
            <a:r>
              <a:rPr lang="en-US" sz="2400" dirty="0" smtClean="0"/>
              <a:t>	1. We sell musical instruments and accessories.</a:t>
            </a:r>
          </a:p>
          <a:p>
            <a:r>
              <a:rPr lang="en-US" sz="2400" dirty="0" smtClean="0"/>
              <a:t>     </a:t>
            </a:r>
          </a:p>
          <a:p>
            <a:r>
              <a:rPr lang="en-US" sz="2400" dirty="0" smtClean="0"/>
              <a:t>	2. We service the needs of people interested in music 			and music performance.</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N09IdeacenterBrandedinfo.jpg"/>
          <p:cNvPicPr>
            <a:picLocks noChangeAspect="1"/>
          </p:cNvPicPr>
          <p:nvPr/>
        </p:nvPicPr>
        <p:blipFill>
          <a:blip r:embed="rId2"/>
          <a:stretch>
            <a:fillRect/>
          </a:stretch>
        </p:blipFill>
        <p:spPr>
          <a:xfrm>
            <a:off x="4060" y="0"/>
            <a:ext cx="9135879" cy="5143500"/>
          </a:xfrm>
          <a:prstGeom prst="rect">
            <a:avLst/>
          </a:prstGeom>
        </p:spPr>
      </p:pic>
      <p:sp>
        <p:nvSpPr>
          <p:cNvPr id="4" name="TextBox 3"/>
          <p:cNvSpPr txBox="1"/>
          <p:nvPr/>
        </p:nvSpPr>
        <p:spPr>
          <a:xfrm>
            <a:off x="1066800" y="1047750"/>
            <a:ext cx="7086600" cy="2954655"/>
          </a:xfrm>
          <a:prstGeom prst="rect">
            <a:avLst/>
          </a:prstGeom>
          <a:noFill/>
        </p:spPr>
        <p:txBody>
          <a:bodyPr wrap="square" rtlCol="0">
            <a:spAutoFit/>
          </a:bodyPr>
          <a:lstStyle/>
          <a:p>
            <a:pPr algn="ctr"/>
            <a:r>
              <a:rPr lang="en-US" sz="2400" dirty="0" smtClean="0"/>
              <a:t>Marketing</a:t>
            </a:r>
          </a:p>
          <a:p>
            <a:endParaRPr lang="en-US" dirty="0" smtClean="0"/>
          </a:p>
          <a:p>
            <a:r>
              <a:rPr lang="en-US" dirty="0" smtClean="0"/>
              <a:t>                       Advertising                                                  Buzz</a:t>
            </a:r>
          </a:p>
          <a:p>
            <a:r>
              <a:rPr lang="en-US" dirty="0" smtClean="0"/>
              <a:t>		      ($$$$$$$)						        ($)</a:t>
            </a:r>
          </a:p>
          <a:p>
            <a:endParaRPr lang="en-US" dirty="0" smtClean="0"/>
          </a:p>
          <a:p>
            <a:endParaRPr lang="en-US" dirty="0" smtClean="0"/>
          </a:p>
          <a:p>
            <a:endParaRPr lang="en-US" dirty="0" smtClean="0"/>
          </a:p>
          <a:p>
            <a:endParaRPr lang="en-US" dirty="0" smtClean="0"/>
          </a:p>
          <a:p>
            <a:pPr algn="ctr"/>
            <a:r>
              <a:rPr lang="en-US" dirty="0" smtClean="0"/>
              <a:t>Sales</a:t>
            </a:r>
          </a:p>
          <a:p>
            <a:pPr algn="ctr"/>
            <a:r>
              <a:rPr lang="en-US" dirty="0" smtClean="0"/>
              <a:t>($$$$$$$$$$$$$$$$$)</a:t>
            </a:r>
          </a:p>
        </p:txBody>
      </p:sp>
      <p:cxnSp>
        <p:nvCxnSpPr>
          <p:cNvPr id="6" name="Straight Arrow Connector 5"/>
          <p:cNvCxnSpPr/>
          <p:nvPr/>
        </p:nvCxnSpPr>
        <p:spPr>
          <a:xfrm rot="10800000" flipV="1">
            <a:off x="3429000" y="1428750"/>
            <a:ext cx="5334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5334000" y="1428750"/>
            <a:ext cx="6096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429000" y="2419350"/>
            <a:ext cx="9144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0800000" flipV="1">
            <a:off x="4876800" y="2343150"/>
            <a:ext cx="990600" cy="83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1228</TotalTime>
  <Words>154</Words>
  <Application>Microsoft Office PowerPoint</Application>
  <PresentationFormat>On-screen Show (16:9)</PresentationFormat>
  <Paragraphs>108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NAMM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Megan Nelson</dc:creator>
  <cp:lastModifiedBy>Donna Olaguer</cp:lastModifiedBy>
  <cp:revision>38</cp:revision>
  <cp:lastPrinted>2009-04-21T21:40:57Z</cp:lastPrinted>
  <dcterms:created xsi:type="dcterms:W3CDTF">2011-04-20T16:54:43Z</dcterms:created>
  <dcterms:modified xsi:type="dcterms:W3CDTF">2011-06-27T22:10:15Z</dcterms:modified>
</cp:coreProperties>
</file>