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5" r:id="rId4"/>
    <p:sldId id="266" r:id="rId5"/>
    <p:sldId id="267" r:id="rId6"/>
    <p:sldId id="268" r:id="rId7"/>
    <p:sldId id="259" r:id="rId8"/>
    <p:sldId id="269" r:id="rId9"/>
    <p:sldId id="270" r:id="rId10"/>
    <p:sldId id="260" r:id="rId11"/>
    <p:sldId id="261" r:id="rId12"/>
    <p:sldId id="262" r:id="rId13"/>
    <p:sldId id="263" r:id="rId14"/>
    <p:sldId id="264" r:id="rId15"/>
    <p:sldId id="271"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5" d="100"/>
          <a:sy n="135" d="100"/>
        </p:scale>
        <p:origin x="-84" y="-6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8ECDC-F446-4F21-8982-D4947E466C21}" type="datetimeFigureOut">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338719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8ECDC-F446-4F21-8982-D4947E466C21}" type="datetimeFigureOut">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76418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8ECDC-F446-4F21-8982-D4947E466C21}" type="datetimeFigureOut">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93273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8ECDC-F446-4F21-8982-D4947E466C21}" type="datetimeFigureOut">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3926195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8ECDC-F446-4F21-8982-D4947E466C21}" type="datetimeFigureOut">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306642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8ECDC-F446-4F21-8982-D4947E466C21}" type="datetimeFigureOut">
              <a:rPr lang="en-US" smtClean="0"/>
              <a:t>6/25/2013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253106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8ECDC-F446-4F21-8982-D4947E466C21}" type="datetimeFigureOut">
              <a:rPr lang="en-US" smtClean="0"/>
              <a:t>6/25/2013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275849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8ECDC-F446-4F21-8982-D4947E466C21}" type="datetimeFigureOut">
              <a:rPr lang="en-US" smtClean="0"/>
              <a:t>6/25/2013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130719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8ECDC-F446-4F21-8982-D4947E466C21}" type="datetimeFigureOut">
              <a:rPr lang="en-US" smtClean="0"/>
              <a:t>6/25/2013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240495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8ECDC-F446-4F21-8982-D4947E466C21}" type="datetimeFigureOut">
              <a:rPr lang="en-US" smtClean="0"/>
              <a:t>6/25/2013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2976244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8ECDC-F446-4F21-8982-D4947E466C21}" type="datetimeFigureOut">
              <a:rPr lang="en-US" smtClean="0"/>
              <a:t>6/25/2013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344C5-C9BD-46D8-B058-876239727183}" type="slidenum">
              <a:rPr lang="en-US" smtClean="0"/>
              <a:t>‹#›</a:t>
            </a:fld>
            <a:endParaRPr lang="en-US"/>
          </a:p>
        </p:txBody>
      </p:sp>
    </p:spTree>
    <p:extLst>
      <p:ext uri="{BB962C8B-B14F-4D97-AF65-F5344CB8AC3E}">
        <p14:creationId xmlns:p14="http://schemas.microsoft.com/office/powerpoint/2010/main" val="222672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D8ECDC-F446-4F21-8982-D4947E466C21}" type="datetimeFigureOut">
              <a:rPr lang="en-US" smtClean="0"/>
              <a:t>6/25/2013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22344C5-C9BD-46D8-B058-876239727183}" type="slidenum">
              <a:rPr lang="en-US" smtClean="0"/>
              <a:t>‹#›</a:t>
            </a:fld>
            <a:endParaRPr lang="en-US"/>
          </a:p>
        </p:txBody>
      </p:sp>
    </p:spTree>
    <p:extLst>
      <p:ext uri="{BB962C8B-B14F-4D97-AF65-F5344CB8AC3E}">
        <p14:creationId xmlns:p14="http://schemas.microsoft.com/office/powerpoint/2010/main" val="4284502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kbdustman@aol.com" TargetMode="External"/><Relationship Id="rId2" Type="http://schemas.openxmlformats.org/officeDocument/2006/relationships/hyperlink" Target="http://www.playdrums.com/"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laydrums.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normAutofit fontScale="77500" lnSpcReduction="20000"/>
          </a:bodyPr>
          <a:lstStyle/>
          <a:p>
            <a:r>
              <a:rPr lang="en-US" dirty="0" smtClean="0"/>
              <a:t>What is PMC?</a:t>
            </a:r>
          </a:p>
          <a:p>
            <a:pPr lvl="1"/>
            <a:r>
              <a:rPr lang="en-US" dirty="0"/>
              <a:t>A non-</a:t>
            </a:r>
            <a:r>
              <a:rPr lang="en-US" dirty="0" smtClean="0"/>
              <a:t>profit, </a:t>
            </a:r>
            <a:r>
              <a:rPr lang="en-US" dirty="0"/>
              <a:t>all-volunteer </a:t>
            </a:r>
            <a:r>
              <a:rPr lang="en-US" dirty="0" smtClean="0"/>
              <a:t>trade association</a:t>
            </a:r>
            <a:r>
              <a:rPr lang="en-US" dirty="0"/>
              <a:t>, representing the entire </a:t>
            </a:r>
            <a:r>
              <a:rPr lang="en-US" dirty="0" smtClean="0"/>
              <a:t>percussion industry</a:t>
            </a:r>
            <a:r>
              <a:rPr lang="en-US" dirty="0"/>
              <a:t>. Through creative marketing and advertising campaigns, educational programs and </a:t>
            </a:r>
            <a:r>
              <a:rPr lang="en-US" dirty="0" smtClean="0"/>
              <a:t>activities, </a:t>
            </a:r>
            <a:r>
              <a:rPr lang="en-US" dirty="0"/>
              <a:t>the PMC brings increased public awareness of drums and the </a:t>
            </a:r>
            <a:r>
              <a:rPr lang="en-US" dirty="0" smtClean="0"/>
              <a:t>enjoyment </a:t>
            </a:r>
            <a:r>
              <a:rPr lang="en-US" dirty="0"/>
              <a:t>of playing percussion musical instruments. All program initiatives support the organization's </a:t>
            </a:r>
            <a:r>
              <a:rPr lang="en-US" dirty="0" smtClean="0"/>
              <a:t>mission:</a:t>
            </a:r>
            <a:r>
              <a:rPr lang="en-US" b="1" i="1" dirty="0" smtClean="0"/>
              <a:t> </a:t>
            </a:r>
            <a:r>
              <a:rPr lang="en-US" b="1" i="1" dirty="0"/>
              <a:t>c</a:t>
            </a:r>
            <a:r>
              <a:rPr lang="en-US" b="1" i="1" dirty="0" smtClean="0"/>
              <a:t>reating </a:t>
            </a:r>
            <a:r>
              <a:rPr lang="en-US" b="1" i="1" dirty="0"/>
              <a:t>NEW players for all kinds of percussion instruments and bringing new customers into all retail stores.</a:t>
            </a:r>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335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normAutofit fontScale="92500" lnSpcReduction="10000"/>
          </a:bodyPr>
          <a:lstStyle/>
          <a:p>
            <a:r>
              <a:rPr lang="en-US" dirty="0" smtClean="0"/>
              <a:t>Get involved and take advantage of this great opportunity at these types of activities</a:t>
            </a:r>
          </a:p>
          <a:p>
            <a:pPr lvl="1"/>
            <a:r>
              <a:rPr lang="en-US" dirty="0" smtClean="0"/>
              <a:t>Anniversary or parking lot sale</a:t>
            </a:r>
          </a:p>
          <a:p>
            <a:pPr lvl="1"/>
            <a:r>
              <a:rPr lang="en-US" dirty="0" smtClean="0"/>
              <a:t>Saturday at the shopping mall</a:t>
            </a:r>
          </a:p>
          <a:p>
            <a:pPr lvl="1"/>
            <a:r>
              <a:rPr lang="en-US" dirty="0" smtClean="0"/>
              <a:t>Use the event to support a charity, and help them fundraise by giving FREE lessons.</a:t>
            </a:r>
          </a:p>
          <a:p>
            <a:pPr lv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809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normAutofit fontScale="55000" lnSpcReduction="20000"/>
          </a:bodyPr>
          <a:lstStyle/>
          <a:p>
            <a:r>
              <a:rPr lang="en-US" sz="4600" dirty="0" smtClean="0"/>
              <a:t>Getting Started is simple:</a:t>
            </a:r>
          </a:p>
          <a:p>
            <a:pPr lvl="1"/>
            <a:r>
              <a:rPr lang="en-US" dirty="0"/>
              <a:t>Become a "Friends of the </a:t>
            </a:r>
            <a:r>
              <a:rPr lang="en-US" dirty="0" smtClean="0"/>
              <a:t>PMC”.</a:t>
            </a:r>
            <a:r>
              <a:rPr lang="en-US" dirty="0"/>
              <a:t>..download membership .via </a:t>
            </a:r>
            <a:r>
              <a:rPr lang="en-US" u="sng" dirty="0">
                <a:hlinkClick r:id="rId2"/>
              </a:rPr>
              <a:t>www.playdrums.com</a:t>
            </a:r>
            <a:r>
              <a:rPr lang="en-US" dirty="0"/>
              <a:t>.</a:t>
            </a:r>
          </a:p>
          <a:p>
            <a:pPr lvl="1"/>
            <a:r>
              <a:rPr lang="en-US" dirty="0"/>
              <a:t>Complete DAA </a:t>
            </a:r>
            <a:r>
              <a:rPr lang="en-US" dirty="0" smtClean="0"/>
              <a:t>Lesson </a:t>
            </a:r>
            <a:r>
              <a:rPr lang="en-US" dirty="0"/>
              <a:t>Lab Tent Request/Application, indicating your choice of dates</a:t>
            </a:r>
            <a:r>
              <a:rPr lang="en-US" dirty="0" smtClean="0"/>
              <a:t>,</a:t>
            </a:r>
            <a:r>
              <a:rPr lang="en-US" dirty="0"/>
              <a:t> download via </a:t>
            </a:r>
            <a:r>
              <a:rPr lang="en-US" u="sng" dirty="0">
                <a:hlinkClick r:id="rId2"/>
              </a:rPr>
              <a:t>www.playdrums.com</a:t>
            </a:r>
            <a:r>
              <a:rPr lang="en-US" dirty="0"/>
              <a:t>.</a:t>
            </a:r>
          </a:p>
          <a:p>
            <a:pPr lvl="1"/>
            <a:r>
              <a:rPr lang="en-US" dirty="0"/>
              <a:t>Use only PMC member's branded products at all Drums Across America </a:t>
            </a:r>
            <a:r>
              <a:rPr lang="en-US" dirty="0" smtClean="0"/>
              <a:t>events, </a:t>
            </a:r>
            <a:r>
              <a:rPr lang="en-US" dirty="0"/>
              <a:t>which are all listed in the Members Listing/Links of the playdrums.com website.</a:t>
            </a:r>
          </a:p>
          <a:p>
            <a:pPr lvl="1"/>
            <a:r>
              <a:rPr lang="en-US" dirty="0"/>
              <a:t>E-Mail, fax or mail the </a:t>
            </a:r>
            <a:r>
              <a:rPr lang="en-US" u="sng" dirty="0"/>
              <a:t>Friends of the PMC</a:t>
            </a:r>
            <a:r>
              <a:rPr lang="en-US" dirty="0"/>
              <a:t> and </a:t>
            </a:r>
            <a:r>
              <a:rPr lang="en-US" u="sng" dirty="0"/>
              <a:t>Drums Across America</a:t>
            </a:r>
            <a:r>
              <a:rPr lang="en-US" dirty="0"/>
              <a:t> forms to the PMC Headquarters: E-Mail </a:t>
            </a:r>
            <a:r>
              <a:rPr lang="en-US" u="sng" dirty="0">
                <a:hlinkClick r:id="rId3"/>
              </a:rPr>
              <a:t>kbdustman@aol.com</a:t>
            </a:r>
            <a:r>
              <a:rPr lang="en-US" dirty="0"/>
              <a:t>, Fax: 440-230-1346, U.S. Mail: P.O. Box 33252 Cleveland, Ohio 44133</a:t>
            </a:r>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809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normAutofit lnSpcReduction="10000"/>
          </a:bodyPr>
          <a:lstStyle/>
          <a:p>
            <a:r>
              <a:rPr lang="en-US" b="1" dirty="0"/>
              <a:t>The Percussion Marketing Council provides</a:t>
            </a:r>
            <a:r>
              <a:rPr lang="en-US" b="1" dirty="0" smtClean="0"/>
              <a:t>:</a:t>
            </a:r>
          </a:p>
          <a:p>
            <a:pPr lvl="1"/>
            <a:r>
              <a:rPr lang="en-US" sz="2000" dirty="0"/>
              <a:t>Round trip prepaid shipment of the </a:t>
            </a:r>
            <a:r>
              <a:rPr lang="en-US" sz="2000" dirty="0" smtClean="0"/>
              <a:t>10-by-10-foot </a:t>
            </a:r>
            <a:r>
              <a:rPr lang="en-US" sz="2000" dirty="0" smtClean="0"/>
              <a:t>pop-up </a:t>
            </a:r>
            <a:r>
              <a:rPr lang="en-US" sz="2000" dirty="0"/>
              <a:t>tent with </a:t>
            </a:r>
            <a:r>
              <a:rPr lang="en-US" sz="2000" dirty="0" smtClean="0"/>
              <a:t>all</a:t>
            </a:r>
            <a:r>
              <a:rPr lang="en-US" sz="2000" dirty="0"/>
              <a:t> </a:t>
            </a:r>
            <a:r>
              <a:rPr lang="en-US" sz="2000" dirty="0" smtClean="0"/>
              <a:t>banners </a:t>
            </a:r>
            <a:r>
              <a:rPr lang="en-US" sz="2000" dirty="0"/>
              <a:t>and graphics, directly to your store in professional flight </a:t>
            </a:r>
            <a:r>
              <a:rPr lang="en-US" sz="2000" dirty="0" smtClean="0"/>
              <a:t>case...FREE </a:t>
            </a:r>
            <a:r>
              <a:rPr lang="en-US" sz="2000" dirty="0"/>
              <a:t>OF CHARGE</a:t>
            </a:r>
            <a:r>
              <a:rPr lang="en-US" sz="2000" dirty="0" smtClean="0"/>
              <a:t>.</a:t>
            </a:r>
          </a:p>
          <a:p>
            <a:pPr lvl="1"/>
            <a:r>
              <a:rPr lang="en-US" sz="2000" dirty="0"/>
              <a:t>PLAYDRUMS program materials are available as a download </a:t>
            </a:r>
            <a:r>
              <a:rPr lang="en-US" sz="2000" dirty="0" smtClean="0"/>
              <a:t>from </a:t>
            </a:r>
            <a:r>
              <a:rPr lang="en-US" sz="2000" u="sng" dirty="0" smtClean="0">
                <a:hlinkClick r:id="rId2"/>
              </a:rPr>
              <a:t>www.playdrums.com</a:t>
            </a:r>
            <a:r>
              <a:rPr lang="en-US" sz="2000" dirty="0" smtClean="0"/>
              <a:t> </a:t>
            </a:r>
            <a:r>
              <a:rPr lang="en-US" sz="2000" dirty="0"/>
              <a:t>at no cost</a:t>
            </a:r>
            <a:r>
              <a:rPr lang="en-US" sz="2000" dirty="0" smtClean="0"/>
              <a:t>.</a:t>
            </a:r>
          </a:p>
          <a:p>
            <a:pPr lvl="1"/>
            <a:r>
              <a:rPr lang="en-US" sz="2000" dirty="0"/>
              <a:t>Inclusion  and recognition of your event in </a:t>
            </a:r>
            <a:r>
              <a:rPr lang="en-US" sz="2000" dirty="0" smtClean="0"/>
              <a:t>all </a:t>
            </a:r>
            <a:r>
              <a:rPr lang="en-US" sz="2000" dirty="0"/>
              <a:t>PMC Membership </a:t>
            </a:r>
            <a:r>
              <a:rPr lang="en-US" sz="2000" dirty="0" smtClean="0"/>
              <a:t>and</a:t>
            </a:r>
            <a:r>
              <a:rPr lang="en-US" sz="2000" dirty="0"/>
              <a:t> NAMM reports.</a:t>
            </a:r>
          </a:p>
          <a:p>
            <a:pPr lvl="1"/>
            <a:endParaRPr lang="en-US" sz="2000" dirty="0"/>
          </a:p>
          <a:p>
            <a:pPr lvl="1"/>
            <a:endParaRPr lang="en-US" sz="4000" dirty="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809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normAutofit fontScale="92500" lnSpcReduction="10000"/>
          </a:bodyPr>
          <a:lstStyle/>
          <a:p>
            <a:r>
              <a:rPr lang="en-US" b="1" dirty="0"/>
              <a:t>The </a:t>
            </a:r>
            <a:r>
              <a:rPr lang="en-US" b="1" dirty="0" smtClean="0"/>
              <a:t>Percussion </a:t>
            </a:r>
            <a:r>
              <a:rPr lang="en-US" b="1" dirty="0"/>
              <a:t>Marketing Council</a:t>
            </a:r>
            <a:r>
              <a:rPr lang="en-US" dirty="0"/>
              <a:t> is a member of the </a:t>
            </a:r>
            <a:r>
              <a:rPr lang="en-US" u="sng" dirty="0" smtClean="0"/>
              <a:t>Support </a:t>
            </a:r>
            <a:r>
              <a:rPr lang="en-US" u="sng" dirty="0"/>
              <a:t>Music Education Coalition</a:t>
            </a:r>
            <a:r>
              <a:rPr lang="en-US" dirty="0"/>
              <a:t> and receives a grant from the </a:t>
            </a:r>
            <a:r>
              <a:rPr lang="en-US" u="sng" dirty="0"/>
              <a:t>NAMM Foundation</a:t>
            </a:r>
            <a:r>
              <a:rPr lang="en-US" dirty="0"/>
              <a:t> for select educational programs that develop new markets and customers for all percussion products.</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809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lstStyle/>
          <a:p>
            <a:pPr marL="0" indent="0">
              <a:buNone/>
            </a:pPr>
            <a:r>
              <a:rPr lang="en-US" sz="2400" b="1" dirty="0" smtClean="0"/>
              <a:t>• Proud </a:t>
            </a:r>
            <a:r>
              <a:rPr lang="en-US" sz="2400" b="1" dirty="0"/>
              <a:t>Members</a:t>
            </a:r>
            <a:r>
              <a:rPr lang="en-US" sz="2400" dirty="0"/>
              <a:t> </a:t>
            </a:r>
            <a:r>
              <a:rPr lang="en-US" sz="2400" b="1" dirty="0"/>
              <a:t>of the </a:t>
            </a:r>
          </a:p>
          <a:p>
            <a:pPr marL="0" indent="0">
              <a:buNone/>
            </a:pPr>
            <a:r>
              <a:rPr lang="en-US" sz="2400" b="1" dirty="0"/>
              <a:t>Percussion Marketing Council </a:t>
            </a:r>
          </a:p>
          <a:p>
            <a:pPr marL="0" indent="0">
              <a:buNone/>
            </a:pPr>
            <a:r>
              <a:rPr lang="en-US" sz="2400" b="1" dirty="0"/>
              <a:t>include:</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756" y="1803976"/>
            <a:ext cx="4527245" cy="3344221"/>
          </a:xfrm>
          <a:prstGeom prst="rect">
            <a:avLst/>
          </a:prstGeom>
        </p:spPr>
      </p:pic>
    </p:spTree>
    <p:extLst>
      <p:ext uri="{BB962C8B-B14F-4D97-AF65-F5344CB8AC3E}">
        <p14:creationId xmlns:p14="http://schemas.microsoft.com/office/powerpoint/2010/main" val="1834809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normAutofit fontScale="40000" lnSpcReduction="20000"/>
          </a:bodyPr>
          <a:lstStyle/>
          <a:p>
            <a:r>
              <a:rPr lang="en-US" sz="6500" b="1" dirty="0" smtClean="0"/>
              <a:t>THANK YOU </a:t>
            </a:r>
            <a:r>
              <a:rPr lang="en-US" sz="6500" dirty="0" smtClean="0"/>
              <a:t>FOR YOUR TIME. NOW ON TO SOME FREE LESSONS. </a:t>
            </a:r>
          </a:p>
          <a:p>
            <a:r>
              <a:rPr lang="en-US" sz="6500" dirty="0" smtClean="0"/>
              <a:t>FEATURING </a:t>
            </a:r>
            <a:r>
              <a:rPr lang="en-US" sz="6500" dirty="0"/>
              <a:t>NICK </a:t>
            </a:r>
            <a:r>
              <a:rPr lang="en-US" sz="6500" dirty="0" smtClean="0"/>
              <a:t>LAURITANO </a:t>
            </a:r>
            <a:r>
              <a:rPr lang="en-US" sz="6500" dirty="0" smtClean="0"/>
              <a:t>from Fork’s Drum Closet!</a:t>
            </a:r>
          </a:p>
          <a:p>
            <a:endParaRPr lang="en-US" sz="4800" b="1" dirty="0" smtClean="0"/>
          </a:p>
          <a:p>
            <a:pPr marL="0" indent="0">
              <a:buNone/>
            </a:pPr>
            <a:endParaRPr lang="en-US" sz="4800" b="1" dirty="0"/>
          </a:p>
          <a:p>
            <a:endParaRPr lang="en-US" sz="4800" b="1" dirty="0" smtClean="0">
              <a:solidFill>
                <a:srgbClr val="FF0000"/>
              </a:solidFill>
            </a:endParaRPr>
          </a:p>
          <a:p>
            <a:r>
              <a:rPr lang="en-US" sz="4800" b="1" dirty="0" smtClean="0">
                <a:solidFill>
                  <a:srgbClr val="FF0000"/>
                </a:solidFill>
              </a:rPr>
              <a:t>COPYRIGHT</a:t>
            </a:r>
            <a:r>
              <a:rPr lang="en-US" sz="4800" b="1" dirty="0">
                <a:solidFill>
                  <a:srgbClr val="FF0000"/>
                </a:solidFill>
              </a:rPr>
              <a:t>, 2013 Percussion Marketing </a:t>
            </a:r>
            <a:r>
              <a:rPr lang="en-US" sz="4800" b="1" dirty="0" smtClean="0">
                <a:solidFill>
                  <a:srgbClr val="FF0000"/>
                </a:solidFill>
              </a:rPr>
              <a:t>Council</a:t>
            </a:r>
            <a:r>
              <a:rPr lang="en-US" sz="4800" dirty="0">
                <a:solidFill>
                  <a:srgbClr val="FF0000"/>
                </a:solidFill>
              </a:rPr>
              <a:t> </a:t>
            </a:r>
            <a:r>
              <a:rPr lang="en-US" sz="4800" b="1" u="sng" dirty="0" smtClean="0">
                <a:solidFill>
                  <a:srgbClr val="FF0000"/>
                </a:solidFill>
              </a:rPr>
              <a:t>Drums </a:t>
            </a:r>
            <a:r>
              <a:rPr lang="en-US" sz="4800" b="1" u="sng" dirty="0">
                <a:solidFill>
                  <a:srgbClr val="FF0000"/>
                </a:solidFill>
              </a:rPr>
              <a:t>Across America</a:t>
            </a:r>
            <a:r>
              <a:rPr lang="en-US" sz="4800" b="1" dirty="0">
                <a:solidFill>
                  <a:srgbClr val="FF0000"/>
                </a:solidFill>
              </a:rPr>
              <a:t> is a trademark of the Percussion Marketing Council</a:t>
            </a:r>
            <a:endParaRPr lang="en-US" sz="4800" dirty="0">
              <a:solidFill>
                <a:srgbClr val="FF0000"/>
              </a:solidFill>
            </a:endParaRPr>
          </a:p>
          <a:p>
            <a:endParaRPr lang="en-US" sz="4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098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normAutofit fontScale="70000" lnSpcReduction="20000"/>
          </a:bodyPr>
          <a:lstStyle/>
          <a:p>
            <a:r>
              <a:rPr lang="en-US" dirty="0" smtClean="0"/>
              <a:t>Where did the idea for Drums Across America come from?	</a:t>
            </a:r>
            <a:endParaRPr lang="en-US" dirty="0"/>
          </a:p>
          <a:p>
            <a:pPr lvl="1"/>
            <a:r>
              <a:rPr lang="en-US" dirty="0"/>
              <a:t>DAA builds upon the tremendous past three years in providing </a:t>
            </a:r>
            <a:r>
              <a:rPr lang="en-US" dirty="0" smtClean="0"/>
              <a:t>countless</a:t>
            </a:r>
            <a:r>
              <a:rPr lang="en-US" dirty="0"/>
              <a:t> </a:t>
            </a:r>
            <a:r>
              <a:rPr lang="en-US" dirty="0" smtClean="0"/>
              <a:t>first </a:t>
            </a:r>
            <a:r>
              <a:rPr lang="en-US" dirty="0"/>
              <a:t>free drum lessons within the PMC Lesson Lab Tents, located </a:t>
            </a:r>
            <a:r>
              <a:rPr lang="en-US" dirty="0" smtClean="0"/>
              <a:t>at the Vans </a:t>
            </a:r>
            <a:r>
              <a:rPr lang="en-US" dirty="0"/>
              <a:t>Warped Tour locations throughout the U.S. </a:t>
            </a:r>
            <a:endParaRPr lang="en-US" sz="4000" dirty="0"/>
          </a:p>
          <a:p>
            <a:pPr lvl="1"/>
            <a:r>
              <a:rPr lang="en-US" dirty="0"/>
              <a:t>Qualified drum instructors provided by local percussion </a:t>
            </a:r>
            <a:r>
              <a:rPr lang="en-US" dirty="0" smtClean="0"/>
              <a:t>retailers </a:t>
            </a:r>
            <a:r>
              <a:rPr lang="en-US" dirty="0"/>
              <a:t>connected with </a:t>
            </a:r>
            <a:r>
              <a:rPr lang="en-US" dirty="0" smtClean="0"/>
              <a:t>100s of drumming enthusiasts </a:t>
            </a:r>
            <a:r>
              <a:rPr lang="en-US" dirty="0"/>
              <a:t>of all ages, giving </a:t>
            </a:r>
            <a:r>
              <a:rPr lang="en-US" dirty="0" smtClean="0"/>
              <a:t>FREE 5-minute lessons. By the end of the 5 minutes, most could play a basic rock beat.</a:t>
            </a:r>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809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734" y="2060666"/>
            <a:ext cx="3911266" cy="33571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26575"/>
            <a:ext cx="5221103" cy="3191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397523" cy="22324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523" y="0"/>
            <a:ext cx="4775200" cy="2249541"/>
          </a:xfrm>
          <a:prstGeom prst="rect">
            <a:avLst/>
          </a:prstGeom>
        </p:spPr>
      </p:pic>
    </p:spTree>
    <p:extLst>
      <p:ext uri="{BB962C8B-B14F-4D97-AF65-F5344CB8AC3E}">
        <p14:creationId xmlns:p14="http://schemas.microsoft.com/office/powerpoint/2010/main" val="301090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779" y="2443162"/>
            <a:ext cx="4800600" cy="27003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5130800" cy="26717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3162"/>
            <a:ext cx="4902200" cy="27003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0874" y="-171050"/>
            <a:ext cx="4673126" cy="2628634"/>
          </a:xfrm>
          <a:prstGeom prst="rect">
            <a:avLst/>
          </a:prstGeom>
        </p:spPr>
      </p:pic>
    </p:spTree>
    <p:extLst>
      <p:ext uri="{BB962C8B-B14F-4D97-AF65-F5344CB8AC3E}">
        <p14:creationId xmlns:p14="http://schemas.microsoft.com/office/powerpoint/2010/main" val="144477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84"/>
            <a:ext cx="4038600" cy="1765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0583"/>
            <a:ext cx="5105400" cy="24967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14501"/>
            <a:ext cx="4664197" cy="40552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128" y="2507337"/>
            <a:ext cx="4488873" cy="2693314"/>
          </a:xfrm>
          <a:prstGeom prst="rect">
            <a:avLst/>
          </a:prstGeom>
        </p:spPr>
      </p:pic>
    </p:spTree>
    <p:extLst>
      <p:ext uri="{BB962C8B-B14F-4D97-AF65-F5344CB8AC3E}">
        <p14:creationId xmlns:p14="http://schemas.microsoft.com/office/powerpoint/2010/main" val="6090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anim calcmode="lin" valueType="num">
                                      <p:cBhvr>
                                        <p:cTn id="28" dur="2000" fill="hold"/>
                                        <p:tgtEl>
                                          <p:spTgt spid="4"/>
                                        </p:tgtEl>
                                        <p:attrNameLst>
                                          <p:attrName>ppt_w</p:attrName>
                                        </p:attrNameLst>
                                      </p:cBhvr>
                                      <p:tavLst>
                                        <p:tav tm="0" fmla="#ppt_w*sin(2.5*pi*$)">
                                          <p:val>
                                            <p:fltVal val="0"/>
                                          </p:val>
                                        </p:tav>
                                        <p:tav tm="100000">
                                          <p:val>
                                            <p:fltVal val="1"/>
                                          </p:val>
                                        </p:tav>
                                      </p:tavLst>
                                    </p:anim>
                                    <p:anim calcmode="lin" valueType="num">
                                      <p:cBhvr>
                                        <p:cTn id="2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1942042"/>
            <a:ext cx="5715000" cy="320145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0"/>
            <a:ext cx="5562600" cy="20574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6" y="33115"/>
            <a:ext cx="3435406" cy="4024535"/>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114800"/>
            <a:ext cx="3428999"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17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anim calcmode="lin" valueType="num">
                                      <p:cBhvr>
                                        <p:cTn id="57" dur="500" fill="hold"/>
                                        <p:tgtEl>
                                          <p:spTgt spid="2050"/>
                                        </p:tgtEl>
                                        <p:attrNameLst>
                                          <p:attrName>ppt_w</p:attrName>
                                        </p:attrNameLst>
                                      </p:cBhvr>
                                      <p:tavLst>
                                        <p:tav tm="0">
                                          <p:val>
                                            <p:fltVal val="0"/>
                                          </p:val>
                                        </p:tav>
                                        <p:tav tm="100000">
                                          <p:val>
                                            <p:strVal val="#ppt_w"/>
                                          </p:val>
                                        </p:tav>
                                      </p:tavLst>
                                    </p:anim>
                                    <p:anim calcmode="lin" valueType="num">
                                      <p:cBhvr>
                                        <p:cTn id="58" dur="500" fill="hold"/>
                                        <p:tgtEl>
                                          <p:spTgt spid="2050"/>
                                        </p:tgtEl>
                                        <p:attrNameLst>
                                          <p:attrName>ppt_h</p:attrName>
                                        </p:attrNameLst>
                                      </p:cBhvr>
                                      <p:tavLst>
                                        <p:tav tm="0">
                                          <p:val>
                                            <p:fltVal val="0"/>
                                          </p:val>
                                        </p:tav>
                                        <p:tav tm="100000">
                                          <p:val>
                                            <p:strVal val="#ppt_h"/>
                                          </p:val>
                                        </p:tav>
                                      </p:tavLst>
                                    </p:anim>
                                    <p:animEffect transition="in" filter="fade">
                                      <p:cBhvr>
                                        <p:cTn id="5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3101"/>
            <a:ext cx="8229600" cy="2651522"/>
          </a:xfrm>
        </p:spPr>
        <p:txBody>
          <a:bodyPr/>
          <a:lstStyle/>
          <a:p>
            <a:r>
              <a:rPr lang="en-US" dirty="0" smtClean="0"/>
              <a:t>PMC realized that more NAMM member retailers wanted to get involved with the PMC’s Lesson Lab concept, and now we are able to increase the Lesson Lab Tent activities through the entire calendar year!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6" y="57150"/>
            <a:ext cx="8359924" cy="172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809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32"/>
            <a:ext cx="9144000" cy="5122334"/>
          </a:xfrm>
          <a:prstGeom prst="rect">
            <a:avLst/>
          </a:prstGeom>
        </p:spPr>
      </p:pic>
    </p:spTree>
    <p:extLst>
      <p:ext uri="{BB962C8B-B14F-4D97-AF65-F5344CB8AC3E}">
        <p14:creationId xmlns:p14="http://schemas.microsoft.com/office/powerpoint/2010/main" val="2192556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83"/>
            <a:ext cx="9144000" cy="5122334"/>
          </a:xfrm>
          <a:prstGeom prst="rect">
            <a:avLst/>
          </a:prstGeom>
        </p:spPr>
      </p:pic>
    </p:spTree>
    <p:extLst>
      <p:ext uri="{BB962C8B-B14F-4D97-AF65-F5344CB8AC3E}">
        <p14:creationId xmlns:p14="http://schemas.microsoft.com/office/powerpoint/2010/main" val="1838333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277</Words>
  <Application>Microsoft Office PowerPoint</Application>
  <PresentationFormat>On-screen Show (16:9)</PresentationFormat>
  <Paragraphs>30</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Yamaha Corporation of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Jewell</dc:creator>
  <cp:lastModifiedBy>Donna Olaguer</cp:lastModifiedBy>
  <cp:revision>31</cp:revision>
  <dcterms:created xsi:type="dcterms:W3CDTF">2013-05-16T21:28:55Z</dcterms:created>
  <dcterms:modified xsi:type="dcterms:W3CDTF">2013-06-25T20:10:44Z</dcterms:modified>
</cp:coreProperties>
</file>