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8" r:id="rId3"/>
    <p:sldId id="259" r:id="rId4"/>
    <p:sldId id="262" r:id="rId5"/>
    <p:sldId id="266" r:id="rId6"/>
    <p:sldId id="261" r:id="rId7"/>
    <p:sldId id="260" r:id="rId8"/>
    <p:sldId id="269" r:id="rId9"/>
    <p:sldId id="267" r:id="rId10"/>
    <p:sldId id="270" r:id="rId11"/>
    <p:sldId id="264" r:id="rId12"/>
    <p:sldId id="271" r:id="rId13"/>
    <p:sldId id="263" r:id="rId14"/>
    <p:sldId id="265" r:id="rId15"/>
    <p:sldId id="268" r:id="rId16"/>
  </p:sldIdLst>
  <p:sldSz cx="9144000" cy="5143500" type="screen16x9"/>
  <p:notesSz cx="7099300" cy="10234613"/>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49" autoAdjust="0"/>
  </p:normalViewPr>
  <p:slideViewPr>
    <p:cSldViewPr snapToGrid="0" snapToObjects="1">
      <p:cViewPr>
        <p:scale>
          <a:sx n="130" d="100"/>
          <a:sy n="130" d="100"/>
        </p:scale>
        <p:origin x="-864" y="-15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76575" cy="509588"/>
          </a:xfrm>
          <a:prstGeom prst="rect">
            <a:avLst/>
          </a:prstGeom>
          <a:noFill/>
          <a:ln w="9525">
            <a:noFill/>
            <a:miter lim="800000"/>
            <a:headEnd/>
            <a:tailEnd/>
          </a:ln>
        </p:spPr>
        <p:txBody>
          <a:bodyPr vert="horz" wrap="square" lIns="99035" tIns="49517" rIns="99035" bIns="49517" numCol="1" anchor="t" anchorCtr="0" compatLnSpc="1">
            <a:prstTxWarp prst="textNoShape">
              <a:avLst/>
            </a:prstTxWarp>
          </a:bodyPr>
          <a:lstStyle>
            <a:lvl1pPr defTabSz="493713">
              <a:defRPr sz="1300"/>
            </a:lvl1pPr>
          </a:lstStyle>
          <a:p>
            <a:endParaRPr lang="en-US"/>
          </a:p>
        </p:txBody>
      </p:sp>
      <p:sp>
        <p:nvSpPr>
          <p:cNvPr id="20483" name="Rectangle 3"/>
          <p:cNvSpPr>
            <a:spLocks noGrp="1" noChangeArrowheads="1"/>
          </p:cNvSpPr>
          <p:nvPr>
            <p:ph type="dt" idx="1"/>
          </p:nvPr>
        </p:nvSpPr>
        <p:spPr bwMode="auto">
          <a:xfrm>
            <a:off x="4021138" y="0"/>
            <a:ext cx="3076575" cy="509588"/>
          </a:xfrm>
          <a:prstGeom prst="rect">
            <a:avLst/>
          </a:prstGeom>
          <a:noFill/>
          <a:ln w="9525">
            <a:noFill/>
            <a:miter lim="800000"/>
            <a:headEnd/>
            <a:tailEnd/>
          </a:ln>
        </p:spPr>
        <p:txBody>
          <a:bodyPr vert="horz" wrap="square" lIns="99035" tIns="49517" rIns="99035" bIns="49517" numCol="1" anchor="t" anchorCtr="0" compatLnSpc="1">
            <a:prstTxWarp prst="textNoShape">
              <a:avLst/>
            </a:prstTxWarp>
          </a:bodyPr>
          <a:lstStyle>
            <a:lvl1pPr algn="r" defTabSz="493713">
              <a:defRPr sz="1300"/>
            </a:lvl1pPr>
          </a:lstStyle>
          <a:p>
            <a:fld id="{1B3A0DCA-F5AC-4276-84CA-2CD24BA008B8}" type="datetimeFigureOut">
              <a:rPr lang="en-US"/>
              <a:pPr/>
              <a:t>6/24/14</a:t>
            </a:fld>
            <a:endParaRPr lang="en-US"/>
          </a:p>
        </p:txBody>
      </p:sp>
      <p:sp>
        <p:nvSpPr>
          <p:cNvPr id="14340" name="Rectangle 4"/>
          <p:cNvSpPr>
            <a:spLocks noGrp="1" noRot="1" noChangeAspect="1" noChangeArrowheads="1" noTextEdit="1"/>
          </p:cNvSpPr>
          <p:nvPr>
            <p:ph type="sldImg" idx="2"/>
          </p:nvPr>
        </p:nvSpPr>
        <p:spPr bwMode="auto">
          <a:xfrm>
            <a:off x="139700" y="768350"/>
            <a:ext cx="6821488" cy="3836988"/>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p:spPr>
        <p:txBody>
          <a:bodyPr vert="horz" wrap="square" lIns="99035" tIns="49517" rIns="99035" bIns="4951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p:spPr>
        <p:txBody>
          <a:bodyPr vert="horz" wrap="square" lIns="99035" tIns="49517" rIns="99035" bIns="49517" numCol="1" anchor="b" anchorCtr="0" compatLnSpc="1">
            <a:prstTxWarp prst="textNoShape">
              <a:avLst/>
            </a:prstTxWarp>
          </a:bodyPr>
          <a:lstStyle>
            <a:lvl1pPr defTabSz="493713">
              <a:defRPr sz="1300"/>
            </a:lvl1pPr>
          </a:lstStyle>
          <a:p>
            <a:endParaRPr lang="en-US"/>
          </a:p>
        </p:txBody>
      </p:sp>
      <p:sp>
        <p:nvSpPr>
          <p:cNvPr id="20487"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p:spPr>
        <p:txBody>
          <a:bodyPr vert="horz" wrap="square" lIns="99035" tIns="49517" rIns="99035" bIns="49517" numCol="1" anchor="b" anchorCtr="0" compatLnSpc="1">
            <a:prstTxWarp prst="textNoShape">
              <a:avLst/>
            </a:prstTxWarp>
          </a:bodyPr>
          <a:lstStyle>
            <a:lvl1pPr algn="r" defTabSz="493713">
              <a:defRPr sz="1300"/>
            </a:lvl1pPr>
          </a:lstStyle>
          <a:p>
            <a:fld id="{0412589E-D5C5-4271-9C35-5FDE54F43959}" type="slidenum">
              <a:rPr lang="en-US"/>
              <a:pPr/>
              <a:t>‹#›</a:t>
            </a:fld>
            <a:endParaRPr lang="en-US"/>
          </a:p>
        </p:txBody>
      </p:sp>
    </p:spTree>
    <p:extLst>
      <p:ext uri="{BB962C8B-B14F-4D97-AF65-F5344CB8AC3E}">
        <p14:creationId xmlns:p14="http://schemas.microsoft.com/office/powerpoint/2010/main" val="32297506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p:txBody>
          <a:bodyPr/>
          <a:lstStyle/>
          <a:p>
            <a:r>
              <a:rPr lang="en-US" smtClean="0"/>
              <a:t>Today's customer has less and less time for shopping. The vast majority consider shopping a chore—and a stressful one at that—so they place a huge premium on convenience. Is your store merchandised in a way that contributes to that stress, or is it set up to provide each customer with an enjoyable, stress-free shopping experience?</a:t>
            </a:r>
          </a:p>
          <a:p>
            <a:r>
              <a:rPr lang="en-US" smtClean="0"/>
              <a:t>You want customers to be comfortable in your store and able to find what they need easily. The more comfortable they are, the more time and money they will spend with you. Here are some quick and easy ideas for making your store more shopper-friendly: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p:txBody>
          <a:bodyPr/>
          <a:lstStyle/>
          <a:p>
            <a:pPr eaLnBrk="1" hangingPunct="1"/>
            <a:r>
              <a:rPr lang="en-US" b="1" smtClean="0"/>
              <a:t>Be careful with patterns.</a:t>
            </a:r>
            <a:r>
              <a:rPr lang="en-US" smtClean="0"/>
              <a:t> We hate to disrupt patterns. Putting items in neat, little rows looks nice but discourages customers, who may hesitate to mess up the pattern. Try a "bowling pin" arrangement instead. (See photo.) The odd man out just begs to be taken home. We also hate to take the last one of anything, so be sure you have more than one in stock.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ln/>
        </p:spPr>
      </p:sp>
      <p:sp>
        <p:nvSpPr>
          <p:cNvPr id="39938" name="Rectangle 3"/>
          <p:cNvSpPr>
            <a:spLocks noGrp="1" noChangeArrowheads="1"/>
          </p:cNvSpPr>
          <p:nvPr>
            <p:ph type="body" idx="1"/>
          </p:nvPr>
        </p:nvSpPr>
        <p:spPr/>
        <p:txBody>
          <a:bodyPr/>
          <a:lstStyle/>
          <a:p>
            <a:pPr eaLnBrk="1" hangingPunct="1"/>
            <a:r>
              <a:rPr lang="en-US" b="1" smtClean="0"/>
              <a:t>Clean up, including the bathrooms</a:t>
            </a:r>
            <a:r>
              <a:rPr lang="en-US" smtClean="0"/>
              <a:t>. A clean store shows you care and will inspire confidence in your customers. Dust display instruments regularly, replace burned-out light bulbs, and make sure the bathroom has plenty of soap and paper goods. Dirt makes customers wonder how you will take care of their instruments, ESPECIALLY ones kids will put in their mouths!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p:txBody>
          <a:bodyPr/>
          <a:lstStyle/>
          <a:p>
            <a:pPr eaLnBrk="1" hangingPunct="1"/>
            <a:r>
              <a:rPr lang="en-US" b="1" smtClean="0"/>
              <a:t>Display for the uninitiated, not the professional. </a:t>
            </a:r>
            <a:r>
              <a:rPr lang="en-US" smtClean="0"/>
              <a:t>Professional musicians know what they want and will usually find it, no matter where you put it. First-time visitors to your store should be able to find what they need easily—preferably without having to ask for help. One store I visited put instrument care kits in a row, neatly, in score order. But for a parent of a new beginning band student, score order is meaningless. If you put all the accessories for each instrument together, parents do not have to wade through trombone accessories to find something they need for their beginning clarinetist. </a:t>
            </a:r>
          </a:p>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p:txBody>
          <a:bodyPr/>
          <a:lstStyle/>
          <a:p>
            <a:pPr eaLnBrk="1" hangingPunct="1"/>
            <a:r>
              <a:rPr lang="en-US" b="1" smtClean="0"/>
              <a:t>Eliminate SKUs.</a:t>
            </a:r>
            <a:r>
              <a:rPr lang="en-US" smtClean="0"/>
              <a:t> Customers with little knowledge or experience with musical products shouldn't have to make complicated comparisons or decide between too many SKUs. Customer confusion usually leads to the customer buying the least expensive product available or walking out, frustrated, with no purchase at all.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p:txBody>
          <a:bodyPr/>
          <a:lstStyle/>
          <a:p>
            <a:pPr eaLnBrk="1" hangingPunct="1"/>
            <a:r>
              <a:rPr lang="en-US" b="1" smtClean="0"/>
              <a:t>Give your customers space.</a:t>
            </a:r>
            <a:r>
              <a:rPr lang="en-US" smtClean="0"/>
              <a:t> Leave at least 4 feet between fixtures and at least 6 feet between fixtures and walls. The trend in retail today is toward more space, especially at entryways. Space says "class." (Notice that discount stores tend to be crowded.) Aim for an open look, particularly in the parts of your store where you offer higher-end instruments.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p:txBody>
          <a:bodyPr/>
          <a:lstStyle/>
          <a:p>
            <a:pPr eaLnBrk="1" hangingPunct="1"/>
            <a:r>
              <a:rPr lang="en-US" b="1" smtClean="0"/>
              <a:t>Display vertically, not horizontally. </a:t>
            </a:r>
            <a:r>
              <a:rPr lang="en-US" smtClean="0"/>
              <a:t>People can comfortably survey a visual field up to about 2.5 feet wide. Displaying vertically brings more items into sight range. (See photo.) Put related items together—such as mouthpieces and reeds, trumpet valve oil and tuning slide grease—to promote add-on sales. </a:t>
            </a:r>
          </a:p>
          <a:p>
            <a:pPr eaLnBrk="1" hangingPunct="1"/>
            <a:endParaRPr lang="en-US" smtClean="0"/>
          </a:p>
          <a:p>
            <a:pPr eaLnBrk="1" hangingPunct="1"/>
            <a:r>
              <a:rPr lang="en-US" smtClean="0"/>
              <a:t>Note the placement of the “store brand” in the middle, so it’s not viewed as “Generic” (cheap)</a:t>
            </a:r>
          </a:p>
          <a:p>
            <a:pPr eaLnBrk="1" hangingPunct="1"/>
            <a:endParaRPr lang="en-US" smtClean="0"/>
          </a:p>
          <a:p>
            <a:pPr eaLnBrk="1" hangingPunct="1"/>
            <a:r>
              <a:rPr lang="en-US" b="1" smtClean="0"/>
              <a:t>Display left to right, top to bottom.</a:t>
            </a:r>
            <a:r>
              <a:rPr lang="en-US" smtClean="0"/>
              <a:t> We read left to right, so our eyes move in that direction across our visual field and stop at the right. Put less-expensive options to the left and more expensive to the right. Place smaller items higher and larger items lower, so the visual field looks balanced. Be willing to move items if they aren't selling. In general, if people have to ask for an item frequently, it needs to be remerchandised.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p:txBody>
          <a:bodyPr/>
          <a:lstStyle/>
          <a:p>
            <a:pPr eaLnBrk="1" hangingPunct="1"/>
            <a:r>
              <a:rPr lang="en-US" b="1" smtClean="0"/>
              <a:t>Place merchandise between knee level and just above eye level.</a:t>
            </a:r>
            <a:r>
              <a:rPr lang="en-US" smtClean="0"/>
              <a:t> Customers shouldn't have to bend down or get on their knees to find merchandise. They also shouldn't have to ask for someone to get out a ladder. Wall space above 8 feet high is perfect for larger signage and other graphics but not for merchandise, even back stock. Placing slow-selling items in a more comfortable sight range can help your turn.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p:txBody>
          <a:bodyPr/>
          <a:lstStyle/>
          <a:p>
            <a:pPr eaLnBrk="1" hangingPunct="1"/>
            <a:r>
              <a:rPr lang="en-US" b="1" smtClean="0"/>
              <a:t>Get customers the information they need to be comfortable making buying decisions.</a:t>
            </a:r>
            <a:r>
              <a:rPr lang="en-US" smtClean="0"/>
              <a:t> Having to ask questions can add stress to the shopping experience. Use signage that educates. For instance, we label beginner band books so parents can find them easily. Clipboards hang above the books, so customers can see the area schools that use each title. (See photo.) </a:t>
            </a:r>
          </a:p>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p:txBody>
          <a:bodyPr/>
          <a:lstStyle/>
          <a:p>
            <a:pPr eaLnBrk="1" hangingPunct="1"/>
            <a:r>
              <a:rPr lang="en-US" smtClean="0"/>
              <a:t>Signs should include features, advantages and benefits (FABs). Signs listing specs that aren't connected to a tangible user benefit are meaningless. Help the customer sort through your offerings, and label as many things as you can. The picture on the left is very confusing – how would anyone find the cable they need??</a:t>
            </a:r>
          </a:p>
          <a:p>
            <a:pPr eaLnBrk="1" hangingPunct="1"/>
            <a:endParaRPr lang="en-US" smtClean="0"/>
          </a:p>
          <a:p>
            <a:pPr eaLnBrk="1" hangingPunct="1"/>
            <a:r>
              <a:rPr lang="en-US" smtClean="0"/>
              <a:t>Include prices on merchandise, as a lack of visible pricing can create suspicion. That said, put prices on the back, so customers have to pick up items and turn them over to see prices. Customers will be more likely to buy an item if they hold it. </a:t>
            </a:r>
          </a:p>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p:txBody>
          <a:bodyPr/>
          <a:lstStyle/>
          <a:p>
            <a:r>
              <a:rPr lang="en-US" b="1" smtClean="0"/>
              <a:t>Package items that belong together.</a:t>
            </a:r>
            <a:r>
              <a:rPr lang="en-US" smtClean="0"/>
              <a:t> Save your customers the frustration of getting home and realizing they're missing one item that they needed. We offer an Encore Package at a discounted price to every beginning band and string customer. The pack includes a method book (which we call a textbook), folding stand and instrument care kit. We don't want to upset a customer because a child went to school and found out he really did need that folding stand, and we didn't offer it. </a:t>
            </a:r>
          </a:p>
          <a:p>
            <a:endParaRPr lang="en-US" smtClean="0"/>
          </a:p>
          <a:p>
            <a:r>
              <a:rPr lang="en-US" smtClean="0"/>
              <a:t>Note – sign re: Maintenance Coverage, photos of people who play the instruments, rebates, FAB signs.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B759D5A-A337-4FFF-A583-113D0CE5FE30}" type="datetimeFigureOut">
              <a:rPr lang="en-US"/>
              <a:pPr>
                <a:defRPr/>
              </a:pPr>
              <a:t>6/24/14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E5321E-2136-4F2F-BFF2-B6A4222AB25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2F47E17-F5C8-40E9-BAB2-BA1DC930839B}" type="datetimeFigureOut">
              <a:rPr lang="en-US"/>
              <a:pPr>
                <a:defRPr/>
              </a:pPr>
              <a:t>6/24/14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25381B-68EE-460C-88DC-F0DBE2F3D8B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8407E7D-83E5-4D1E-9DCC-E76EFAB12A59}" type="datetimeFigureOut">
              <a:rPr lang="en-US"/>
              <a:pPr>
                <a:defRPr/>
              </a:pPr>
              <a:t>6/24/14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E45D73E-0A3F-4216-AE92-FCBF8579860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0"/>
            <a:ext cx="8229600"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40B979A-A792-446F-83C2-072FAB607092}" type="datetimeFigureOut">
              <a:rPr lang="en-US"/>
              <a:pPr>
                <a:defRPr/>
              </a:pPr>
              <a:t>6/24/14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4116C4-E2C2-4F09-89DE-7951210CC9E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CDF35B-19F7-424C-AC1C-54E18407F2E2}" type="datetimeFigureOut">
              <a:rPr lang="en-US"/>
              <a:pPr>
                <a:defRPr/>
              </a:pPr>
              <a:t>6/24/14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7A291D-53E5-49F5-A668-7758A6DA721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C9AD36-CF2F-429E-A260-70A16FE7CEE9}" type="datetimeFigureOut">
              <a:rPr lang="en-US"/>
              <a:pPr>
                <a:defRPr/>
              </a:pPr>
              <a:t>6/24/14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7D011F-7AB0-4868-B3F0-471CF3C63C7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5C95094-49D0-437B-AA88-5CE311B4C4B9}" type="datetimeFigureOut">
              <a:rPr lang="en-US"/>
              <a:pPr>
                <a:defRPr/>
              </a:pPr>
              <a:t>6/24/14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F20ACB5-F66D-4031-B947-14407F37600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ADBC3AE-C075-48E6-9264-A96CA6093C2E}" type="datetimeFigureOut">
              <a:rPr lang="en-US"/>
              <a:pPr>
                <a:defRPr/>
              </a:pPr>
              <a:t>6/24/14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6FED094-D28E-4772-B8A4-AC1B3432DE5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9C98EB3-FAE9-4078-9ABF-D8F7AE8E8761}" type="datetimeFigureOut">
              <a:rPr lang="en-US"/>
              <a:pPr>
                <a:defRPr/>
              </a:pPr>
              <a:t>6/24/14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2B0BDB-084A-427B-B316-BAD4D8DA316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92A688-72DF-41DE-8B25-C425EC48CC72}" type="datetimeFigureOut">
              <a:rPr lang="en-US"/>
              <a:pPr>
                <a:defRPr/>
              </a:pPr>
              <a:t>6/24/14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D200DBD-C720-4E2C-9D13-21C320F79D2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58FE4C-A80D-4786-984F-54B7566F33DE}" type="datetimeFigureOut">
              <a:rPr lang="en-US"/>
              <a:pPr>
                <a:defRPr/>
              </a:pPr>
              <a:t>6/24/14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2E91FF0-C0B8-48DB-9D9A-4282F3A3BB3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BC4EBC-9A9E-4C5D-B963-0BCF9822F5B5}" type="datetimeFigureOut">
              <a:rPr lang="en-US"/>
              <a:pPr>
                <a:defRPr/>
              </a:pPr>
              <a:t>6/24/14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98D4FDB-FC04-409E-9111-D5CC422CA1B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F80F743-CBAB-4D25-AC48-9F993FB2A21A}" type="datetimeFigureOut">
              <a:rPr lang="en-US"/>
              <a:pPr>
                <a:defRPr/>
              </a:pPr>
              <a:t>6/24/14</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F0A3175-B6AE-4E44-9180-C2F2F5C2EFF6}" type="slidenum">
              <a:rPr lang="en-US"/>
              <a:pPr>
                <a:defRPr/>
              </a:pPr>
              <a:t>‹#›</a:t>
            </a:fld>
            <a:endParaRPr lang="en-US"/>
          </a:p>
        </p:txBody>
      </p:sp>
      <p:pic>
        <p:nvPicPr>
          <p:cNvPr id="1030" name="Picture 6" descr="NS13_NAMMU_PP_TitleBar.jpg"/>
          <p:cNvPicPr>
            <a:picLocks noChangeAspect="1"/>
          </p:cNvPicPr>
          <p:nvPr userDrawn="1"/>
        </p:nvPicPr>
        <p:blipFill>
          <a:blip r:embed="rId14"/>
          <a:srcRect/>
          <a:stretch>
            <a:fillRect/>
          </a:stretch>
        </p:blipFill>
        <p:spPr bwMode="auto">
          <a:xfrm>
            <a:off x="0" y="0"/>
            <a:ext cx="9150350" cy="8477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Helvetica Neue Light"/>
          <a:ea typeface="Helvetica Neue Light"/>
          <a:cs typeface="Helvetica Neue Light"/>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Helvetica Neue Light"/>
          <a:ea typeface="Helvetica Neue Light"/>
          <a:cs typeface="Helvetica Neue Light"/>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Helvetica Neue Light"/>
          <a:ea typeface="Helvetica Neue Light"/>
          <a:cs typeface="Helvetica Neue Light"/>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Helvetica Neue Light"/>
          <a:ea typeface="Helvetica Neue Light"/>
          <a:cs typeface="Helvetica Neue Light"/>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Helvetica Neue Light"/>
          <a:ea typeface="Helvetica Neue Light"/>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4.png"/><Relationship Id="rId5"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 Id="rId3"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4.png"/><Relationship Id="rId6"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7.w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4.png"/><Relationship Id="rId7"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4.png"/><Relationship Id="rId6"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4.png"/><Relationship Id="rId5" Type="http://schemas.openxmlformats.org/officeDocument/2006/relationships/image" Target="../media/image18.jpeg"/><Relationship Id="rId6"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NS13_NAMMU_PP16x9.jpg"/>
          <p:cNvPicPr>
            <a:picLocks noChangeAspect="1"/>
          </p:cNvPicPr>
          <p:nvPr/>
        </p:nvPicPr>
        <p:blipFill>
          <a:blip r:embed="rId3"/>
          <a:srcRect/>
          <a:stretch>
            <a:fillRect/>
          </a:stretch>
        </p:blipFill>
        <p:spPr bwMode="auto">
          <a:xfrm>
            <a:off x="-34925" y="-34925"/>
            <a:ext cx="9193213" cy="5178425"/>
          </a:xfrm>
          <a:prstGeom prst="rect">
            <a:avLst/>
          </a:prstGeom>
          <a:noFill/>
          <a:ln w="9525">
            <a:noFill/>
            <a:miter lim="800000"/>
            <a:headEnd/>
            <a:tailEnd/>
          </a:ln>
        </p:spPr>
      </p:pic>
      <p:sp>
        <p:nvSpPr>
          <p:cNvPr id="15362" name="TextBox 2"/>
          <p:cNvSpPr txBox="1">
            <a:spLocks noChangeArrowheads="1"/>
          </p:cNvSpPr>
          <p:nvPr/>
        </p:nvSpPr>
        <p:spPr bwMode="auto">
          <a:xfrm>
            <a:off x="390769" y="3690938"/>
            <a:ext cx="8440616" cy="1354217"/>
          </a:xfrm>
          <a:prstGeom prst="rect">
            <a:avLst/>
          </a:prstGeom>
          <a:noFill/>
          <a:ln w="9525">
            <a:noFill/>
            <a:miter lim="800000"/>
            <a:headEnd/>
            <a:tailEnd/>
          </a:ln>
        </p:spPr>
        <p:txBody>
          <a:bodyPr wrap="square">
            <a:spAutoFit/>
          </a:bodyPr>
          <a:lstStyle/>
          <a:p>
            <a:pPr algn="ctr"/>
            <a:r>
              <a:rPr lang="en-US" sz="2800" b="1" dirty="0" smtClean="0">
                <a:solidFill>
                  <a:schemeClr val="bg1"/>
                </a:solidFill>
                <a:latin typeface="Helvetica Neue Light"/>
                <a:ea typeface="Helvetica Neue Light"/>
                <a:cs typeface="Helvetica Neue Light"/>
              </a:rPr>
              <a:t>Merchandising Tips to Make, Not Break, Your Sales</a:t>
            </a:r>
            <a:endParaRPr lang="en-US" sz="2800" b="1" dirty="0">
              <a:solidFill>
                <a:schemeClr val="bg1"/>
              </a:solidFill>
              <a:latin typeface="Helvetica Neue Light"/>
              <a:ea typeface="Helvetica Neue Light"/>
              <a:cs typeface="Helvetica Neue Light"/>
            </a:endParaRPr>
          </a:p>
          <a:p>
            <a:pPr algn="ctr"/>
            <a:endParaRPr lang="en-US" sz="1400" b="1" dirty="0">
              <a:solidFill>
                <a:schemeClr val="bg1"/>
              </a:solidFill>
              <a:latin typeface="Helvetica Neue Light"/>
              <a:ea typeface="Helvetica Neue Light"/>
              <a:cs typeface="Helvetica Neue Light"/>
            </a:endParaRPr>
          </a:p>
          <a:p>
            <a:pPr algn="ctr"/>
            <a:r>
              <a:rPr lang="en-US" sz="2000" b="1" dirty="0">
                <a:solidFill>
                  <a:schemeClr val="bg1"/>
                </a:solidFill>
                <a:latin typeface="Helvetica Neue Light"/>
                <a:ea typeface="Helvetica Neue Light"/>
                <a:cs typeface="Helvetica Neue Light"/>
              </a:rPr>
              <a:t>Tracy E. </a:t>
            </a:r>
            <a:r>
              <a:rPr lang="en-US" sz="2000" b="1" dirty="0" err="1">
                <a:solidFill>
                  <a:schemeClr val="bg1"/>
                </a:solidFill>
                <a:latin typeface="Helvetica Neue Light"/>
                <a:ea typeface="Helvetica Neue Light"/>
                <a:cs typeface="Helvetica Neue Light"/>
              </a:rPr>
              <a:t>Leenman</a:t>
            </a:r>
            <a:endParaRPr lang="en-US" sz="2000" b="1" dirty="0">
              <a:solidFill>
                <a:schemeClr val="bg1"/>
              </a:solidFill>
              <a:latin typeface="Helvetica Neue Light"/>
              <a:ea typeface="Helvetica Neue Light"/>
              <a:cs typeface="Helvetica Neue Light"/>
            </a:endParaRPr>
          </a:p>
          <a:p>
            <a:pPr algn="ctr"/>
            <a:r>
              <a:rPr lang="en-US" sz="2000" b="1" dirty="0">
                <a:solidFill>
                  <a:schemeClr val="bg1"/>
                </a:solidFill>
                <a:latin typeface="Helvetica Neue Light"/>
                <a:ea typeface="Helvetica Neue Light"/>
                <a:cs typeface="Helvetica Neue Light"/>
              </a:rPr>
              <a:t>Musical Innovations</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p:cNvSpPr>
            <a:spLocks noGrp="1"/>
          </p:cNvSpPr>
          <p:nvPr>
            <p:ph type="body" idx="1"/>
          </p:nvPr>
        </p:nvSpPr>
        <p:spPr>
          <a:xfrm>
            <a:off x="457200" y="955675"/>
            <a:ext cx="8229600" cy="3638550"/>
          </a:xfrm>
        </p:spPr>
        <p:txBody>
          <a:bodyPr/>
          <a:lstStyle/>
          <a:p>
            <a:pPr>
              <a:buFont typeface="Arial" charset="0"/>
              <a:buNone/>
            </a:pPr>
            <a:r>
              <a:rPr lang="en-US" b="1" smtClean="0"/>
              <a:t>Restock after busy seasons</a:t>
            </a:r>
          </a:p>
          <a:p>
            <a:pPr>
              <a:buFont typeface="Arial" charset="0"/>
              <a:buNone/>
            </a:pPr>
            <a:r>
              <a:rPr lang="en-US" sz="2400" smtClean="0"/>
              <a:t>									Don’t lose the new customers 										you just gained!</a:t>
            </a:r>
          </a:p>
        </p:txBody>
      </p:sp>
      <p:pic>
        <p:nvPicPr>
          <p:cNvPr id="41986" name="Picture 5" descr="DSC00537"/>
          <p:cNvPicPr>
            <a:picLocks noChangeAspect="1" noChangeArrowheads="1"/>
          </p:cNvPicPr>
          <p:nvPr/>
        </p:nvPicPr>
        <p:blipFill>
          <a:blip r:embed="rId2"/>
          <a:srcRect/>
          <a:stretch>
            <a:fillRect/>
          </a:stretch>
        </p:blipFill>
        <p:spPr bwMode="auto">
          <a:xfrm>
            <a:off x="5489575" y="2400300"/>
            <a:ext cx="3387725" cy="2540000"/>
          </a:xfrm>
          <a:prstGeom prst="rect">
            <a:avLst/>
          </a:prstGeom>
          <a:noFill/>
          <a:ln w="12700" algn="in">
            <a:solidFill>
              <a:schemeClr val="tx1"/>
            </a:solidFill>
            <a:miter lim="800000"/>
            <a:headEnd/>
            <a:tailEnd/>
          </a:ln>
        </p:spPr>
      </p:pic>
      <p:pic>
        <p:nvPicPr>
          <p:cNvPr id="41987" name="Picture 6" descr="DSC00014"/>
          <p:cNvPicPr>
            <a:picLocks noChangeAspect="1" noChangeArrowheads="1"/>
          </p:cNvPicPr>
          <p:nvPr/>
        </p:nvPicPr>
        <p:blipFill>
          <a:blip r:embed="rId3"/>
          <a:srcRect/>
          <a:stretch>
            <a:fillRect/>
          </a:stretch>
        </p:blipFill>
        <p:spPr bwMode="auto">
          <a:xfrm>
            <a:off x="609600" y="1679575"/>
            <a:ext cx="3338513" cy="2503488"/>
          </a:xfrm>
          <a:prstGeom prst="rect">
            <a:avLst/>
          </a:prstGeom>
          <a:noFill/>
          <a:ln w="12700" algn="in">
            <a:solidFill>
              <a:schemeClr val="tx1"/>
            </a:solidFill>
            <a:miter lim="800000"/>
            <a:headEnd/>
            <a:tailEnd/>
          </a:ln>
        </p:spPr>
      </p:pic>
      <p:pic>
        <p:nvPicPr>
          <p:cNvPr id="41988" name="Picture 6" descr="thumbs down"/>
          <p:cNvPicPr>
            <a:picLocks noChangeAspect="1" noChangeArrowheads="1"/>
          </p:cNvPicPr>
          <p:nvPr/>
        </p:nvPicPr>
        <p:blipFill>
          <a:blip r:embed="rId4"/>
          <a:srcRect/>
          <a:stretch>
            <a:fillRect/>
          </a:stretch>
        </p:blipFill>
        <p:spPr bwMode="auto">
          <a:xfrm>
            <a:off x="5095875" y="4206875"/>
            <a:ext cx="785813" cy="733425"/>
          </a:xfrm>
          <a:prstGeom prst="rect">
            <a:avLst/>
          </a:prstGeom>
          <a:noFill/>
          <a:ln w="9525">
            <a:solidFill>
              <a:schemeClr val="tx2"/>
            </a:solidFill>
            <a:miter lim="800000"/>
            <a:headEnd/>
            <a:tailEnd/>
          </a:ln>
        </p:spPr>
      </p:pic>
      <p:pic>
        <p:nvPicPr>
          <p:cNvPr id="41989" name="Picture 7" descr="thumbs up"/>
          <p:cNvPicPr>
            <a:picLocks noChangeAspect="1" noChangeArrowheads="1"/>
          </p:cNvPicPr>
          <p:nvPr/>
        </p:nvPicPr>
        <p:blipFill>
          <a:blip r:embed="rId5"/>
          <a:srcRect/>
          <a:stretch>
            <a:fillRect/>
          </a:stretch>
        </p:blipFill>
        <p:spPr bwMode="auto">
          <a:xfrm>
            <a:off x="225425" y="3455988"/>
            <a:ext cx="768350" cy="727075"/>
          </a:xfrm>
          <a:prstGeom prst="rect">
            <a:avLst/>
          </a:prstGeom>
          <a:noFill/>
          <a:ln w="9525">
            <a:solidFill>
              <a:schemeClr val="tx2"/>
            </a:solid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Grp="1"/>
          </p:cNvSpPr>
          <p:nvPr>
            <p:ph type="body" idx="1"/>
          </p:nvPr>
        </p:nvSpPr>
        <p:spPr>
          <a:xfrm>
            <a:off x="342900" y="1098550"/>
            <a:ext cx="8229600" cy="3779838"/>
          </a:xfrm>
        </p:spPr>
        <p:txBody>
          <a:bodyPr/>
          <a:lstStyle/>
          <a:p>
            <a:pPr>
              <a:buFont typeface="Arial" charset="0"/>
              <a:buNone/>
            </a:pPr>
            <a:r>
              <a:rPr lang="en-US" sz="2800" b="1" dirty="0" smtClean="0"/>
              <a:t>Package Items </a:t>
            </a:r>
            <a:r>
              <a:rPr lang="en-US" sz="2800" b="1" dirty="0" smtClean="0"/>
              <a:t>That </a:t>
            </a:r>
            <a:r>
              <a:rPr lang="en-US" sz="2800" b="1" dirty="0" smtClean="0"/>
              <a:t>Belong Together</a:t>
            </a:r>
          </a:p>
          <a:p>
            <a:r>
              <a:rPr lang="en-US" sz="2400" dirty="0" smtClean="0"/>
              <a:t>Make it easy for the customer.</a:t>
            </a:r>
          </a:p>
          <a:p>
            <a:r>
              <a:rPr lang="en-US" sz="2400" dirty="0" smtClean="0"/>
              <a:t>Add to your add-ons.</a:t>
            </a:r>
          </a:p>
          <a:p>
            <a:r>
              <a:rPr lang="en-US" sz="2400" dirty="0" smtClean="0"/>
              <a:t>Discount if they</a:t>
            </a:r>
            <a:br>
              <a:rPr lang="en-US" sz="2400" dirty="0" smtClean="0"/>
            </a:br>
            <a:r>
              <a:rPr lang="en-US" sz="2400" dirty="0" smtClean="0"/>
              <a:t>“buy it all.” </a:t>
            </a:r>
          </a:p>
          <a:p>
            <a:r>
              <a:rPr lang="en-US" sz="2400" dirty="0" smtClean="0"/>
              <a:t>Include information.</a:t>
            </a:r>
          </a:p>
          <a:p>
            <a:r>
              <a:rPr lang="en-US" sz="2400" dirty="0" smtClean="0"/>
              <a:t>Include upcoming</a:t>
            </a:r>
            <a:br>
              <a:rPr lang="en-US" sz="2400" dirty="0" smtClean="0"/>
            </a:br>
            <a:r>
              <a:rPr lang="en-US" sz="2400" dirty="0" smtClean="0"/>
              <a:t>events, photos, etc.</a:t>
            </a:r>
          </a:p>
        </p:txBody>
      </p:sp>
      <p:pic>
        <p:nvPicPr>
          <p:cNvPr id="33794" name="Picture 5" descr="rounder4"/>
          <p:cNvPicPr>
            <a:picLocks noChangeAspect="1" noChangeArrowheads="1"/>
          </p:cNvPicPr>
          <p:nvPr/>
        </p:nvPicPr>
        <p:blipFill>
          <a:blip r:embed="rId3"/>
          <a:srcRect l="1633" t="9117" b="16530"/>
          <a:stretch>
            <a:fillRect/>
          </a:stretch>
        </p:blipFill>
        <p:spPr bwMode="auto">
          <a:xfrm>
            <a:off x="3906838" y="2135188"/>
            <a:ext cx="4835525" cy="2743200"/>
          </a:xfrm>
          <a:prstGeom prst="rect">
            <a:avLst/>
          </a:prstGeom>
          <a:noFill/>
          <a:ln w="9525" algn="ctr">
            <a:solidFill>
              <a:srgbClr val="000000"/>
            </a:solidFill>
            <a:miter lim="800000"/>
            <a:headEnd/>
            <a:tailEnd/>
          </a:ln>
        </p:spPr>
      </p:pic>
      <p:pic>
        <p:nvPicPr>
          <p:cNvPr id="33795" name="Picture 7" descr="thumbs up"/>
          <p:cNvPicPr>
            <a:picLocks noChangeAspect="1" noChangeArrowheads="1"/>
          </p:cNvPicPr>
          <p:nvPr/>
        </p:nvPicPr>
        <p:blipFill>
          <a:blip r:embed="rId4"/>
          <a:srcRect/>
          <a:stretch>
            <a:fillRect/>
          </a:stretch>
        </p:blipFill>
        <p:spPr bwMode="auto">
          <a:xfrm>
            <a:off x="8151813" y="1747838"/>
            <a:ext cx="768350" cy="727075"/>
          </a:xfrm>
          <a:prstGeom prst="rect">
            <a:avLst/>
          </a:prstGeom>
          <a:noFill/>
          <a:ln w="9525">
            <a:solidFill>
              <a:schemeClr val="tx2"/>
            </a:solid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5" descr="DSC00852"/>
          <p:cNvPicPr>
            <a:picLocks noChangeAspect="1" noChangeArrowheads="1"/>
          </p:cNvPicPr>
          <p:nvPr/>
        </p:nvPicPr>
        <p:blipFill>
          <a:blip r:embed="rId2"/>
          <a:srcRect/>
          <a:stretch>
            <a:fillRect/>
          </a:stretch>
        </p:blipFill>
        <p:spPr bwMode="auto">
          <a:xfrm>
            <a:off x="762000" y="2624138"/>
            <a:ext cx="2971800" cy="2228850"/>
          </a:xfrm>
          <a:prstGeom prst="rect">
            <a:avLst/>
          </a:prstGeom>
          <a:noFill/>
          <a:ln w="12700" algn="in">
            <a:solidFill>
              <a:schemeClr val="tx1"/>
            </a:solidFill>
            <a:miter lim="800000"/>
            <a:headEnd/>
            <a:tailEnd/>
          </a:ln>
        </p:spPr>
      </p:pic>
      <p:pic>
        <p:nvPicPr>
          <p:cNvPr id="35842" name="Picture 8" descr="DSC00824"/>
          <p:cNvPicPr preferRelativeResize="0">
            <a:picLocks noGrp="1" noChangeArrowheads="1"/>
          </p:cNvPicPr>
          <p:nvPr>
            <p:ph type="body" idx="1"/>
          </p:nvPr>
        </p:nvPicPr>
        <p:blipFill>
          <a:blip r:embed="rId3"/>
          <a:srcRect b="22853"/>
          <a:stretch>
            <a:fillRect/>
          </a:stretch>
        </p:blipFill>
        <p:spPr>
          <a:xfrm>
            <a:off x="4264025" y="2238375"/>
            <a:ext cx="4524375" cy="2614613"/>
          </a:xfrm>
          <a:ln w="12700" algn="in">
            <a:solidFill>
              <a:srgbClr val="000000"/>
            </a:solidFill>
          </a:ln>
        </p:spPr>
      </p:pic>
      <p:sp>
        <p:nvSpPr>
          <p:cNvPr id="35843" name="Rectangle 3"/>
          <p:cNvSpPr>
            <a:spLocks/>
          </p:cNvSpPr>
          <p:nvPr/>
        </p:nvSpPr>
        <p:spPr bwMode="auto">
          <a:xfrm>
            <a:off x="342900" y="901700"/>
            <a:ext cx="8229600" cy="3951288"/>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en-US" sz="2800" b="1">
                <a:latin typeface="Helvetica Neue Light"/>
                <a:ea typeface="Helvetica Neue Light"/>
                <a:cs typeface="Helvetica Neue Light"/>
              </a:rPr>
              <a:t>Show Respect for Your Product</a:t>
            </a:r>
          </a:p>
          <a:p>
            <a:pPr marL="342900" indent="-342900" eaLnBrk="0" hangingPunct="0">
              <a:spcBef>
                <a:spcPct val="15000"/>
              </a:spcBef>
              <a:buFont typeface="Arial" charset="0"/>
              <a:buChar char="•"/>
            </a:pPr>
            <a:r>
              <a:rPr lang="en-US" sz="2400">
                <a:latin typeface="Helvetica Neue Light"/>
                <a:ea typeface="Helvetica Neue Light"/>
                <a:cs typeface="Helvetica Neue Light"/>
              </a:rPr>
              <a:t>Hanging tags cheapen product</a:t>
            </a:r>
          </a:p>
          <a:p>
            <a:pPr marL="342900" indent="-342900" eaLnBrk="0" hangingPunct="0">
              <a:spcBef>
                <a:spcPct val="15000"/>
              </a:spcBef>
              <a:buFont typeface="Arial" charset="0"/>
              <a:buChar char="•"/>
            </a:pPr>
            <a:r>
              <a:rPr lang="en-US" sz="2400">
                <a:latin typeface="Helvetica Neue Light"/>
                <a:ea typeface="Helvetica Neue Light"/>
                <a:cs typeface="Helvetica Neue Light"/>
              </a:rPr>
              <a:t>Keep product off the floor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p:cNvSpPr>
          <p:nvPr>
            <p:ph type="body" idx="1"/>
          </p:nvPr>
        </p:nvSpPr>
        <p:spPr>
          <a:xfrm>
            <a:off x="279400" y="1016000"/>
            <a:ext cx="8775700" cy="4102100"/>
          </a:xfrm>
        </p:spPr>
        <p:txBody>
          <a:bodyPr/>
          <a:lstStyle/>
          <a:p>
            <a:pPr>
              <a:buFont typeface="Arial" charset="0"/>
              <a:buNone/>
            </a:pPr>
            <a:r>
              <a:rPr lang="en-US" sz="2800" b="1" smtClean="0"/>
              <a:t>The “Law of Patterns”</a:t>
            </a:r>
          </a:p>
          <a:p>
            <a:r>
              <a:rPr lang="en-US" sz="2400" smtClean="0"/>
              <a:t>We hate to disrupt patterns.</a:t>
            </a:r>
          </a:p>
          <a:p>
            <a:endParaRPr lang="en-US" sz="2400" smtClean="0"/>
          </a:p>
          <a:p>
            <a:endParaRPr lang="en-US" sz="2800" smtClean="0"/>
          </a:p>
          <a:p>
            <a:endParaRPr lang="en-US" sz="2800" smtClean="0"/>
          </a:p>
          <a:p>
            <a:endParaRPr lang="en-US" sz="2800" smtClean="0"/>
          </a:p>
          <a:p>
            <a:endParaRPr lang="en-US" sz="2800" smtClean="0"/>
          </a:p>
          <a:p>
            <a:pPr algn="ctr">
              <a:spcBef>
                <a:spcPct val="40000"/>
              </a:spcBef>
              <a:buFont typeface="Arial" charset="0"/>
              <a:buNone/>
            </a:pPr>
            <a:r>
              <a:rPr lang="en-US" sz="2800" smtClean="0"/>
              <a:t>											</a:t>
            </a:r>
          </a:p>
        </p:txBody>
      </p:sp>
      <p:pic>
        <p:nvPicPr>
          <p:cNvPr id="36866" name="Picture 4" descr="DSC05952"/>
          <p:cNvPicPr>
            <a:picLocks noChangeAspect="1" noChangeArrowheads="1"/>
          </p:cNvPicPr>
          <p:nvPr/>
        </p:nvPicPr>
        <p:blipFill>
          <a:blip r:embed="rId3"/>
          <a:srcRect/>
          <a:stretch>
            <a:fillRect/>
          </a:stretch>
        </p:blipFill>
        <p:spPr bwMode="auto">
          <a:xfrm>
            <a:off x="5259388" y="1200150"/>
            <a:ext cx="3427412" cy="3046413"/>
          </a:xfrm>
          <a:prstGeom prst="rect">
            <a:avLst/>
          </a:prstGeom>
          <a:noFill/>
          <a:ln w="9525">
            <a:solidFill>
              <a:srgbClr val="000000"/>
            </a:solidFill>
            <a:miter lim="800000"/>
            <a:headEnd/>
            <a:tailEnd/>
          </a:ln>
        </p:spPr>
      </p:pic>
      <p:sp>
        <p:nvSpPr>
          <p:cNvPr id="36867" name="AutoShape 5" descr="download?mid=2_0_0_1_9339309_ADw8w0MAARmCUroR9QBCxH4waCk&amp;pid=2&amp;fid=Inbox&amp;inline=1"/>
          <p:cNvSpPr>
            <a:spLocks noChangeAspect="1" noChangeArrowheads="1"/>
          </p:cNvSpPr>
          <p:nvPr/>
        </p:nvSpPr>
        <p:spPr bwMode="auto">
          <a:xfrm>
            <a:off x="4419600" y="2419350"/>
            <a:ext cx="304800" cy="304800"/>
          </a:xfrm>
          <a:prstGeom prst="rect">
            <a:avLst/>
          </a:prstGeom>
          <a:noFill/>
          <a:ln w="9525">
            <a:noFill/>
            <a:miter lim="800000"/>
            <a:headEnd/>
            <a:tailEnd/>
          </a:ln>
        </p:spPr>
        <p:txBody>
          <a:bodyPr/>
          <a:lstStyle/>
          <a:p>
            <a:endParaRPr lang="en-US"/>
          </a:p>
        </p:txBody>
      </p:sp>
      <p:sp>
        <p:nvSpPr>
          <p:cNvPr id="36868" name="AutoShape 7" descr="download?mid=2_0_0_1_9339309_ADw8w0MAARmCUroR9QBCxH4waCk&amp;pid=2&amp;fid=Inbox&amp;inline=1"/>
          <p:cNvSpPr>
            <a:spLocks noChangeAspect="1" noChangeArrowheads="1"/>
          </p:cNvSpPr>
          <p:nvPr/>
        </p:nvSpPr>
        <p:spPr bwMode="auto">
          <a:xfrm>
            <a:off x="4419600" y="2419350"/>
            <a:ext cx="304800" cy="304800"/>
          </a:xfrm>
          <a:prstGeom prst="rect">
            <a:avLst/>
          </a:prstGeom>
          <a:noFill/>
          <a:ln w="9525">
            <a:noFill/>
            <a:miter lim="800000"/>
            <a:headEnd/>
            <a:tailEnd/>
          </a:ln>
        </p:spPr>
        <p:txBody>
          <a:bodyPr/>
          <a:lstStyle/>
          <a:p>
            <a:endParaRPr lang="en-US"/>
          </a:p>
        </p:txBody>
      </p:sp>
      <p:pic>
        <p:nvPicPr>
          <p:cNvPr id="36869" name="Picture 11" descr="photo"/>
          <p:cNvPicPr>
            <a:picLocks noChangeAspect="1" noChangeArrowheads="1"/>
          </p:cNvPicPr>
          <p:nvPr/>
        </p:nvPicPr>
        <p:blipFill>
          <a:blip r:embed="rId4"/>
          <a:srcRect b="8159"/>
          <a:stretch>
            <a:fillRect/>
          </a:stretch>
        </p:blipFill>
        <p:spPr bwMode="auto">
          <a:xfrm>
            <a:off x="552450" y="2120900"/>
            <a:ext cx="3981450" cy="2743200"/>
          </a:xfrm>
          <a:prstGeom prst="rect">
            <a:avLst/>
          </a:prstGeom>
          <a:noFill/>
          <a:ln w="9525" algn="ctr">
            <a:solidFill>
              <a:srgbClr val="000000"/>
            </a:solidFill>
            <a:miter lim="800000"/>
            <a:headEnd/>
            <a:tailEnd/>
          </a:ln>
        </p:spPr>
      </p:pic>
      <p:pic>
        <p:nvPicPr>
          <p:cNvPr id="36870" name="Picture 6" descr="thumbs down"/>
          <p:cNvPicPr>
            <a:picLocks noChangeAspect="1" noChangeArrowheads="1"/>
          </p:cNvPicPr>
          <p:nvPr/>
        </p:nvPicPr>
        <p:blipFill>
          <a:blip r:embed="rId5"/>
          <a:srcRect/>
          <a:stretch>
            <a:fillRect/>
          </a:stretch>
        </p:blipFill>
        <p:spPr bwMode="auto">
          <a:xfrm>
            <a:off x="8056563" y="1041400"/>
            <a:ext cx="785812" cy="733425"/>
          </a:xfrm>
          <a:prstGeom prst="rect">
            <a:avLst/>
          </a:prstGeom>
          <a:noFill/>
          <a:ln w="9525">
            <a:solidFill>
              <a:schemeClr val="tx2"/>
            </a:solidFill>
            <a:miter lim="800000"/>
            <a:headEnd/>
            <a:tailEnd/>
          </a:ln>
        </p:spPr>
      </p:pic>
      <p:pic>
        <p:nvPicPr>
          <p:cNvPr id="36871" name="Picture 7" descr="thumbs up"/>
          <p:cNvPicPr>
            <a:picLocks noChangeAspect="1" noChangeArrowheads="1"/>
          </p:cNvPicPr>
          <p:nvPr/>
        </p:nvPicPr>
        <p:blipFill>
          <a:blip r:embed="rId6"/>
          <a:srcRect/>
          <a:stretch>
            <a:fillRect/>
          </a:stretch>
        </p:blipFill>
        <p:spPr bwMode="auto">
          <a:xfrm>
            <a:off x="4149725" y="1997075"/>
            <a:ext cx="768350" cy="727075"/>
          </a:xfrm>
          <a:prstGeom prst="rect">
            <a:avLst/>
          </a:prstGeom>
          <a:noFill/>
          <a:ln w="9525">
            <a:solidFill>
              <a:schemeClr val="tx2"/>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p:cNvSpPr>
            <a:spLocks noGrp="1"/>
          </p:cNvSpPr>
          <p:nvPr>
            <p:ph type="body" idx="1"/>
          </p:nvPr>
        </p:nvSpPr>
        <p:spPr>
          <a:xfrm>
            <a:off x="342900" y="1076325"/>
            <a:ext cx="8229600" cy="3762375"/>
          </a:xfrm>
        </p:spPr>
        <p:txBody>
          <a:bodyPr/>
          <a:lstStyle/>
          <a:p>
            <a:pPr>
              <a:buFont typeface="Arial" charset="0"/>
              <a:buNone/>
            </a:pPr>
            <a:r>
              <a:rPr lang="en-US" sz="2800" b="1" smtClean="0"/>
              <a:t>Clean up, straighten up!</a:t>
            </a:r>
          </a:p>
          <a:p>
            <a:pPr>
              <a:spcBef>
                <a:spcPct val="40000"/>
              </a:spcBef>
            </a:pPr>
            <a:r>
              <a:rPr lang="en-US" sz="2400" smtClean="0"/>
              <a:t>Make your store attractive, starting</a:t>
            </a:r>
            <a:br>
              <a:rPr lang="en-US" sz="2400" smtClean="0"/>
            </a:br>
            <a:r>
              <a:rPr lang="en-US" sz="2400" smtClean="0"/>
              <a:t>with the parking lot.</a:t>
            </a:r>
          </a:p>
          <a:p>
            <a:pPr>
              <a:spcBef>
                <a:spcPct val="30000"/>
              </a:spcBef>
            </a:pPr>
            <a:r>
              <a:rPr lang="en-US" sz="2400" smtClean="0"/>
              <a:t>A clean store shows you care.</a:t>
            </a:r>
          </a:p>
          <a:p>
            <a:pPr>
              <a:spcBef>
                <a:spcPct val="30000"/>
              </a:spcBef>
            </a:pPr>
            <a:r>
              <a:rPr lang="en-US" sz="2400" smtClean="0"/>
              <a:t>Dust, dirty bathrooms make the</a:t>
            </a:r>
            <a:br>
              <a:rPr lang="en-US" sz="2400" smtClean="0"/>
            </a:br>
            <a:r>
              <a:rPr lang="en-US" sz="2400" smtClean="0"/>
              <a:t>customer feel uneasy.</a:t>
            </a:r>
          </a:p>
          <a:p>
            <a:pPr>
              <a:spcBef>
                <a:spcPct val="30000"/>
              </a:spcBef>
            </a:pPr>
            <a:r>
              <a:rPr lang="en-US" sz="2400" smtClean="0"/>
              <a:t>Don’t forget soap and paper in the</a:t>
            </a:r>
            <a:br>
              <a:rPr lang="en-US" sz="2400" smtClean="0"/>
            </a:br>
            <a:r>
              <a:rPr lang="en-US" sz="2400" smtClean="0"/>
              <a:t>bathroom.</a:t>
            </a:r>
          </a:p>
        </p:txBody>
      </p:sp>
      <p:pic>
        <p:nvPicPr>
          <p:cNvPr id="38914" name="Picture 6" descr="IMG00001-20110424-1630"/>
          <p:cNvPicPr>
            <a:picLocks noChangeAspect="1" noChangeArrowheads="1"/>
          </p:cNvPicPr>
          <p:nvPr/>
        </p:nvPicPr>
        <p:blipFill>
          <a:blip r:embed="rId3"/>
          <a:srcRect l="44577" t="44505" r="38950" b="35025"/>
          <a:stretch>
            <a:fillRect/>
          </a:stretch>
        </p:blipFill>
        <p:spPr bwMode="auto">
          <a:xfrm>
            <a:off x="5746750" y="1076325"/>
            <a:ext cx="2927350" cy="3632200"/>
          </a:xfrm>
          <a:prstGeom prst="rect">
            <a:avLst/>
          </a:prstGeom>
          <a:noFill/>
          <a:ln w="9525" algn="ctr">
            <a:solidFill>
              <a:srgbClr val="000000"/>
            </a:solidFill>
            <a:miter lim="800000"/>
            <a:headEnd/>
            <a:tailEnd/>
          </a:ln>
        </p:spPr>
      </p:pic>
      <p:pic>
        <p:nvPicPr>
          <p:cNvPr id="38915" name="Picture 6" descr="thumbs down"/>
          <p:cNvPicPr>
            <a:picLocks noChangeAspect="1" noChangeArrowheads="1"/>
          </p:cNvPicPr>
          <p:nvPr/>
        </p:nvPicPr>
        <p:blipFill>
          <a:blip r:embed="rId4"/>
          <a:srcRect/>
          <a:stretch>
            <a:fillRect/>
          </a:stretch>
        </p:blipFill>
        <p:spPr bwMode="auto">
          <a:xfrm>
            <a:off x="8178800" y="4105275"/>
            <a:ext cx="785813" cy="733425"/>
          </a:xfrm>
          <a:prstGeom prst="rect">
            <a:avLst/>
          </a:prstGeom>
          <a:noFill/>
          <a:ln w="9525">
            <a:solidFill>
              <a:schemeClr val="tx2"/>
            </a:solid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Rectangle 3"/>
          <p:cNvSpPr>
            <a:spLocks noGrp="1"/>
          </p:cNvSpPr>
          <p:nvPr>
            <p:ph type="body" idx="1"/>
          </p:nvPr>
        </p:nvSpPr>
        <p:spPr/>
        <p:txBody>
          <a:bodyPr/>
          <a:lstStyle/>
          <a:p>
            <a:pPr>
              <a:buFont typeface="Arial" charset="0"/>
              <a:buNone/>
            </a:pPr>
            <a:r>
              <a:rPr lang="en-US" sz="2800" b="1" smtClean="0"/>
              <a:t>Thank you!</a:t>
            </a:r>
          </a:p>
        </p:txBody>
      </p:sp>
      <p:sp>
        <p:nvSpPr>
          <p:cNvPr id="32775" name="Rectangle 4"/>
          <p:cNvSpPr>
            <a:spLocks noChangeArrowheads="1"/>
          </p:cNvSpPr>
          <p:nvPr/>
        </p:nvSpPr>
        <p:spPr bwMode="auto">
          <a:xfrm>
            <a:off x="1016000" y="2038350"/>
            <a:ext cx="6553200" cy="2876550"/>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en-US" sz="2400">
                <a:latin typeface="Helvetica Neue Light"/>
                <a:ea typeface="Helvetica Neue Light"/>
                <a:cs typeface="Helvetica Neue Light"/>
              </a:rPr>
              <a:t>For more information:</a:t>
            </a:r>
          </a:p>
          <a:p>
            <a:pPr marL="342900" indent="-342900" algn="ctr" eaLnBrk="0" hangingPunct="0">
              <a:spcBef>
                <a:spcPct val="50000"/>
              </a:spcBef>
              <a:buFont typeface="Arial" charset="0"/>
              <a:buNone/>
            </a:pPr>
            <a:r>
              <a:rPr lang="en-US" sz="2400" b="1">
                <a:latin typeface="Helvetica Neue Light"/>
                <a:ea typeface="Helvetica Neue Light"/>
                <a:cs typeface="Helvetica Neue Light"/>
              </a:rPr>
              <a:t>Tracy E. Leenman</a:t>
            </a:r>
          </a:p>
          <a:p>
            <a:pPr marL="342900" indent="-342900" algn="ctr" eaLnBrk="0" hangingPunct="0">
              <a:spcBef>
                <a:spcPct val="20000"/>
              </a:spcBef>
              <a:buFont typeface="Arial" charset="0"/>
              <a:buNone/>
            </a:pPr>
            <a:r>
              <a:rPr lang="en-US" sz="2400">
                <a:latin typeface="Helvetica Neue Light"/>
                <a:ea typeface="Helvetica Neue Light"/>
                <a:cs typeface="Helvetica Neue Light"/>
              </a:rPr>
              <a:t>Musical Innovations</a:t>
            </a:r>
          </a:p>
          <a:p>
            <a:pPr marL="342900" indent="-342900" algn="ctr" eaLnBrk="0" hangingPunct="0">
              <a:spcBef>
                <a:spcPct val="20000"/>
              </a:spcBef>
              <a:buFont typeface="Arial" charset="0"/>
              <a:buNone/>
            </a:pPr>
            <a:r>
              <a:rPr lang="en-US" sz="2400">
                <a:latin typeface="Helvetica Neue Light"/>
                <a:ea typeface="Helvetica Neue Light"/>
                <a:cs typeface="Helvetica Neue Light"/>
              </a:rPr>
              <a:t>(864) 28-MUSIC</a:t>
            </a:r>
          </a:p>
          <a:p>
            <a:pPr marL="342900" indent="-342900" algn="ctr" eaLnBrk="0" hangingPunct="0">
              <a:spcBef>
                <a:spcPct val="20000"/>
              </a:spcBef>
              <a:buFont typeface="Arial" charset="0"/>
              <a:buNone/>
            </a:pPr>
            <a:r>
              <a:rPr lang="en-US" sz="2400">
                <a:latin typeface="Helvetica Neue Light"/>
                <a:ea typeface="Helvetica Neue Light"/>
                <a:cs typeface="Helvetica Neue Light"/>
              </a:rPr>
              <a:t>tracy@musicalinnovations.biz</a:t>
            </a:r>
          </a:p>
        </p:txBody>
      </p:sp>
      <p:graphicFrame>
        <p:nvGraphicFramePr>
          <p:cNvPr id="32773" name="Object 5"/>
          <p:cNvGraphicFramePr>
            <a:graphicFrameLocks noChangeAspect="1"/>
          </p:cNvGraphicFramePr>
          <p:nvPr/>
        </p:nvGraphicFramePr>
        <p:xfrm>
          <a:off x="6286500" y="1511300"/>
          <a:ext cx="1879600" cy="1584325"/>
        </p:xfrm>
        <a:graphic>
          <a:graphicData uri="http://schemas.openxmlformats.org/presentationml/2006/ole">
            <mc:AlternateContent xmlns:mc="http://schemas.openxmlformats.org/markup-compatibility/2006">
              <mc:Choice xmlns:v="urn:schemas-microsoft-com:vml" Requires="v">
                <p:oleObj spid="_x0000_s32778" name="Clip" r:id="rId3" imgW="4117680" imgH="3468960" progId="">
                  <p:embed/>
                </p:oleObj>
              </mc:Choice>
              <mc:Fallback>
                <p:oleObj name="Clip" r:id="rId3" imgW="4117680" imgH="3468960" progId="">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1511300"/>
                        <a:ext cx="1879600" cy="158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p:cNvSpPr>
          <p:nvPr>
            <p:ph type="body" idx="1"/>
          </p:nvPr>
        </p:nvSpPr>
        <p:spPr>
          <a:xfrm>
            <a:off x="250825" y="974725"/>
            <a:ext cx="5378450" cy="3925888"/>
          </a:xfrm>
        </p:spPr>
        <p:txBody>
          <a:bodyPr/>
          <a:lstStyle/>
          <a:p>
            <a:pPr>
              <a:spcBef>
                <a:spcPct val="0"/>
              </a:spcBef>
              <a:buFont typeface="Arial" charset="0"/>
              <a:buNone/>
            </a:pPr>
            <a:r>
              <a:rPr lang="en-US" sz="2800" b="1" dirty="0" smtClean="0"/>
              <a:t>Display for the Uninitiated,</a:t>
            </a:r>
          </a:p>
          <a:p>
            <a:pPr>
              <a:spcBef>
                <a:spcPct val="0"/>
              </a:spcBef>
              <a:spcAft>
                <a:spcPct val="25000"/>
              </a:spcAft>
              <a:buFont typeface="Arial" charset="0"/>
              <a:buNone/>
            </a:pPr>
            <a:r>
              <a:rPr lang="en-US" sz="2800" b="1" dirty="0" smtClean="0"/>
              <a:t>		Not the Professional</a:t>
            </a:r>
          </a:p>
          <a:p>
            <a:pPr>
              <a:buFont typeface="Helvetica Neue Light"/>
              <a:buChar char="•"/>
            </a:pPr>
            <a:r>
              <a:rPr lang="en-US" sz="2400" dirty="0" smtClean="0"/>
              <a:t>The pro will find it, no matter</a:t>
            </a:r>
            <a:br>
              <a:rPr lang="en-US" sz="2400" dirty="0" smtClean="0"/>
            </a:br>
            <a:r>
              <a:rPr lang="en-US" sz="2400" dirty="0" smtClean="0"/>
              <a:t>where you put it.</a:t>
            </a:r>
          </a:p>
          <a:p>
            <a:pPr>
              <a:buFont typeface="Helvetica Neue Light"/>
              <a:buChar char="•"/>
            </a:pPr>
            <a:r>
              <a:rPr lang="en-US" sz="2400" dirty="0" smtClean="0"/>
              <a:t>The </a:t>
            </a:r>
            <a:r>
              <a:rPr lang="en-US" sz="2400" dirty="0" smtClean="0"/>
              <a:t>first-</a:t>
            </a:r>
            <a:r>
              <a:rPr lang="en-US" sz="2400" dirty="0" smtClean="0"/>
              <a:t>time visitor needs to</a:t>
            </a:r>
            <a:br>
              <a:rPr lang="en-US" sz="2400" dirty="0" smtClean="0"/>
            </a:br>
            <a:r>
              <a:rPr lang="en-US" sz="2400" dirty="0" smtClean="0"/>
              <a:t>be able to find it easily.</a:t>
            </a:r>
          </a:p>
          <a:p>
            <a:pPr>
              <a:buFont typeface="Helvetica Neue Light"/>
              <a:buChar char="•"/>
            </a:pPr>
            <a:r>
              <a:rPr lang="en-US" sz="2400" dirty="0" smtClean="0"/>
              <a:t>Be specific (signage).</a:t>
            </a:r>
          </a:p>
          <a:p>
            <a:pPr>
              <a:buFont typeface="Helvetica Neue Light"/>
              <a:buChar char="•"/>
            </a:pPr>
            <a:r>
              <a:rPr lang="en-US" sz="2400" dirty="0" smtClean="0"/>
              <a:t>If people have to ask often,</a:t>
            </a:r>
            <a:br>
              <a:rPr lang="en-US" sz="2400" dirty="0" smtClean="0"/>
            </a:br>
            <a:r>
              <a:rPr lang="en-US" sz="2400" dirty="0" smtClean="0"/>
              <a:t>it’s not in a good place!</a:t>
            </a:r>
          </a:p>
        </p:txBody>
      </p:sp>
      <p:pic>
        <p:nvPicPr>
          <p:cNvPr id="17410" name="Picture 4" descr="care kits"/>
          <p:cNvPicPr>
            <a:picLocks noChangeAspect="1" noChangeArrowheads="1"/>
          </p:cNvPicPr>
          <p:nvPr/>
        </p:nvPicPr>
        <p:blipFill>
          <a:blip r:embed="rId3"/>
          <a:srcRect/>
          <a:stretch>
            <a:fillRect/>
          </a:stretch>
        </p:blipFill>
        <p:spPr bwMode="auto">
          <a:xfrm>
            <a:off x="5818188" y="981075"/>
            <a:ext cx="3081337" cy="4022725"/>
          </a:xfrm>
          <a:prstGeom prst="rect">
            <a:avLst/>
          </a:prstGeom>
          <a:noFill/>
          <a:ln w="9525">
            <a:solidFill>
              <a:schemeClr val="tx1"/>
            </a:solidFill>
            <a:miter lim="800000"/>
            <a:headEnd/>
            <a:tailEnd/>
          </a:ln>
        </p:spPr>
      </p:pic>
      <p:pic>
        <p:nvPicPr>
          <p:cNvPr id="17411" name="Picture 6" descr="thumbs down"/>
          <p:cNvPicPr>
            <a:picLocks noChangeAspect="1" noChangeArrowheads="1"/>
          </p:cNvPicPr>
          <p:nvPr/>
        </p:nvPicPr>
        <p:blipFill>
          <a:blip r:embed="rId4"/>
          <a:srcRect/>
          <a:stretch>
            <a:fillRect/>
          </a:stretch>
        </p:blipFill>
        <p:spPr bwMode="auto">
          <a:xfrm>
            <a:off x="5146675" y="1371600"/>
            <a:ext cx="785813" cy="733425"/>
          </a:xfrm>
          <a:prstGeom prst="rect">
            <a:avLst/>
          </a:prstGeom>
          <a:noFill/>
          <a:ln w="9525">
            <a:solidFill>
              <a:schemeClr val="tx2"/>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p:cNvSpPr>
          <p:nvPr>
            <p:ph type="body" idx="1"/>
          </p:nvPr>
        </p:nvSpPr>
        <p:spPr>
          <a:xfrm>
            <a:off x="228600" y="1200150"/>
            <a:ext cx="3203575" cy="3943350"/>
          </a:xfrm>
        </p:spPr>
        <p:txBody>
          <a:bodyPr/>
          <a:lstStyle/>
          <a:p>
            <a:pPr>
              <a:spcBef>
                <a:spcPct val="0"/>
              </a:spcBef>
              <a:buFont typeface="Arial" charset="0"/>
              <a:buNone/>
            </a:pPr>
            <a:r>
              <a:rPr lang="en-US" sz="2800" b="1" dirty="0" smtClean="0"/>
              <a:t>Eliminate </a:t>
            </a:r>
            <a:r>
              <a:rPr lang="en-US" sz="2800" b="1" dirty="0" smtClean="0"/>
              <a:t>SKUs</a:t>
            </a:r>
            <a:endParaRPr lang="en-US" sz="2800" b="1" dirty="0" smtClean="0"/>
          </a:p>
          <a:p>
            <a:pPr>
              <a:buFont typeface="Helvetica Neue Light"/>
              <a:buChar char="•"/>
            </a:pPr>
            <a:r>
              <a:rPr lang="en-US" sz="2400" dirty="0" smtClean="0"/>
              <a:t>Make it easy.</a:t>
            </a:r>
          </a:p>
          <a:p>
            <a:pPr>
              <a:buFont typeface="Helvetica Neue Light"/>
              <a:buChar char="•"/>
            </a:pPr>
            <a:r>
              <a:rPr lang="en-US" sz="2400" dirty="0" smtClean="0"/>
              <a:t>Educate your</a:t>
            </a:r>
            <a:br>
              <a:rPr lang="en-US" sz="2400" dirty="0" smtClean="0"/>
            </a:br>
            <a:r>
              <a:rPr lang="en-US" sz="2400" dirty="0" smtClean="0"/>
              <a:t>customers.</a:t>
            </a:r>
          </a:p>
          <a:p>
            <a:pPr>
              <a:buFont typeface="Helvetica Neue Light"/>
              <a:buChar char="•"/>
            </a:pPr>
            <a:r>
              <a:rPr lang="en-US" sz="2400" dirty="0" smtClean="0"/>
              <a:t>Don’t stock what</a:t>
            </a:r>
            <a:br>
              <a:rPr lang="en-US" sz="2400" dirty="0" smtClean="0"/>
            </a:br>
            <a:r>
              <a:rPr lang="en-US" sz="2400" dirty="0" smtClean="0"/>
              <a:t>doesn’t sell.</a:t>
            </a:r>
          </a:p>
          <a:p>
            <a:pPr>
              <a:buFont typeface="Helvetica Neue Light"/>
              <a:buChar char="•"/>
            </a:pPr>
            <a:r>
              <a:rPr lang="en-US" sz="2400" dirty="0" smtClean="0"/>
              <a:t>Avoid</a:t>
            </a:r>
            <a:br>
              <a:rPr lang="en-US" sz="2400" dirty="0" smtClean="0"/>
            </a:br>
            <a:r>
              <a:rPr lang="en-US" sz="2400" dirty="0" smtClean="0"/>
              <a:t>“Customer</a:t>
            </a:r>
            <a:br>
              <a:rPr lang="en-US" sz="2400" dirty="0" smtClean="0"/>
            </a:br>
            <a:r>
              <a:rPr lang="en-US" sz="2400" dirty="0" smtClean="0"/>
              <a:t>Confusion”</a:t>
            </a:r>
          </a:p>
        </p:txBody>
      </p:sp>
      <p:pic>
        <p:nvPicPr>
          <p:cNvPr id="19458" name="Picture 5" descr="Merchandising1"/>
          <p:cNvPicPr>
            <a:picLocks noChangeAspect="1" noChangeArrowheads="1"/>
          </p:cNvPicPr>
          <p:nvPr/>
        </p:nvPicPr>
        <p:blipFill>
          <a:blip r:embed="rId3"/>
          <a:srcRect l="2927" t="1537" r="9076"/>
          <a:stretch>
            <a:fillRect/>
          </a:stretch>
        </p:blipFill>
        <p:spPr bwMode="auto">
          <a:xfrm>
            <a:off x="106749850" y="105568750"/>
            <a:ext cx="3657600" cy="5457825"/>
          </a:xfrm>
          <a:prstGeom prst="rect">
            <a:avLst/>
          </a:prstGeom>
          <a:noFill/>
          <a:ln w="9525" algn="in">
            <a:solidFill>
              <a:srgbClr val="000000"/>
            </a:solidFill>
            <a:miter lim="800000"/>
            <a:headEnd/>
            <a:tailEnd/>
          </a:ln>
        </p:spPr>
      </p:pic>
      <p:pic>
        <p:nvPicPr>
          <p:cNvPr id="19459" name="Picture 6" descr="Merchandising1"/>
          <p:cNvPicPr>
            <a:picLocks noChangeAspect="1" noChangeArrowheads="1"/>
          </p:cNvPicPr>
          <p:nvPr/>
        </p:nvPicPr>
        <p:blipFill>
          <a:blip r:embed="rId3"/>
          <a:srcRect l="2927" t="1537" r="9076"/>
          <a:stretch>
            <a:fillRect/>
          </a:stretch>
        </p:blipFill>
        <p:spPr bwMode="auto">
          <a:xfrm>
            <a:off x="106902250" y="105721150"/>
            <a:ext cx="3657600" cy="5457825"/>
          </a:xfrm>
          <a:prstGeom prst="rect">
            <a:avLst/>
          </a:prstGeom>
          <a:noFill/>
          <a:ln w="9525" algn="in">
            <a:solidFill>
              <a:srgbClr val="000000"/>
            </a:solidFill>
            <a:miter lim="800000"/>
            <a:headEnd/>
            <a:tailEnd/>
          </a:ln>
        </p:spPr>
      </p:pic>
      <p:pic>
        <p:nvPicPr>
          <p:cNvPr id="19460" name="Picture 7" descr="Merchandising1"/>
          <p:cNvPicPr>
            <a:picLocks noChangeAspect="1" noChangeArrowheads="1"/>
          </p:cNvPicPr>
          <p:nvPr/>
        </p:nvPicPr>
        <p:blipFill>
          <a:blip r:embed="rId3"/>
          <a:srcRect l="2927" t="1537" r="9076"/>
          <a:stretch>
            <a:fillRect/>
          </a:stretch>
        </p:blipFill>
        <p:spPr bwMode="auto">
          <a:xfrm>
            <a:off x="107054650" y="105873550"/>
            <a:ext cx="3657600" cy="5457825"/>
          </a:xfrm>
          <a:prstGeom prst="rect">
            <a:avLst/>
          </a:prstGeom>
          <a:noFill/>
          <a:ln w="9525" algn="in">
            <a:solidFill>
              <a:srgbClr val="000000"/>
            </a:solidFill>
            <a:miter lim="800000"/>
            <a:headEnd/>
            <a:tailEnd/>
          </a:ln>
        </p:spPr>
      </p:pic>
      <p:pic>
        <p:nvPicPr>
          <p:cNvPr id="19461" name="Picture 8" descr="Merchandising1"/>
          <p:cNvPicPr>
            <a:picLocks noChangeAspect="1" noChangeArrowheads="1"/>
          </p:cNvPicPr>
          <p:nvPr/>
        </p:nvPicPr>
        <p:blipFill>
          <a:blip r:embed="rId3"/>
          <a:srcRect l="2927" t="1537" r="9076"/>
          <a:stretch>
            <a:fillRect/>
          </a:stretch>
        </p:blipFill>
        <p:spPr bwMode="auto">
          <a:xfrm>
            <a:off x="107207050" y="106025950"/>
            <a:ext cx="3657600" cy="5457825"/>
          </a:xfrm>
          <a:prstGeom prst="rect">
            <a:avLst/>
          </a:prstGeom>
          <a:noFill/>
          <a:ln w="9525" algn="in">
            <a:solidFill>
              <a:srgbClr val="000000"/>
            </a:solidFill>
            <a:miter lim="800000"/>
            <a:headEnd/>
            <a:tailEnd/>
          </a:ln>
        </p:spPr>
      </p:pic>
      <p:pic>
        <p:nvPicPr>
          <p:cNvPr id="19462" name="Picture 9" descr="reed rounder"/>
          <p:cNvPicPr>
            <a:picLocks noChangeAspect="1" noChangeArrowheads="1"/>
          </p:cNvPicPr>
          <p:nvPr/>
        </p:nvPicPr>
        <p:blipFill>
          <a:blip r:embed="rId4"/>
          <a:srcRect/>
          <a:stretch>
            <a:fillRect/>
          </a:stretch>
        </p:blipFill>
        <p:spPr bwMode="auto">
          <a:xfrm>
            <a:off x="6446838" y="1200150"/>
            <a:ext cx="2449512" cy="3651250"/>
          </a:xfrm>
          <a:prstGeom prst="rect">
            <a:avLst/>
          </a:prstGeom>
          <a:noFill/>
          <a:ln w="9525">
            <a:noFill/>
            <a:miter lim="800000"/>
            <a:headEnd/>
            <a:tailEnd/>
          </a:ln>
        </p:spPr>
      </p:pic>
      <p:pic>
        <p:nvPicPr>
          <p:cNvPr id="19463" name="Picture 10" descr="DSC00826"/>
          <p:cNvPicPr>
            <a:picLocks noChangeAspect="1" noChangeArrowheads="1"/>
          </p:cNvPicPr>
          <p:nvPr/>
        </p:nvPicPr>
        <p:blipFill>
          <a:blip r:embed="rId5"/>
          <a:srcRect l="6525" r="6525"/>
          <a:stretch>
            <a:fillRect/>
          </a:stretch>
        </p:blipFill>
        <p:spPr bwMode="auto">
          <a:xfrm>
            <a:off x="3432175" y="1200150"/>
            <a:ext cx="2384425" cy="3656013"/>
          </a:xfrm>
          <a:prstGeom prst="rect">
            <a:avLst/>
          </a:prstGeom>
          <a:noFill/>
          <a:ln w="12700" algn="ctr">
            <a:solidFill>
              <a:srgbClr val="000000"/>
            </a:solidFill>
            <a:miter lim="800000"/>
            <a:headEnd/>
            <a:tailEnd/>
          </a:ln>
        </p:spPr>
      </p:pic>
      <p:pic>
        <p:nvPicPr>
          <p:cNvPr id="19464" name="Picture 13" descr="thumbs down"/>
          <p:cNvPicPr>
            <a:picLocks noChangeAspect="1" noChangeArrowheads="1"/>
          </p:cNvPicPr>
          <p:nvPr/>
        </p:nvPicPr>
        <p:blipFill>
          <a:blip r:embed="rId6"/>
          <a:srcRect/>
          <a:stretch>
            <a:fillRect/>
          </a:stretch>
        </p:blipFill>
        <p:spPr bwMode="auto">
          <a:xfrm>
            <a:off x="2794000" y="3938588"/>
            <a:ext cx="785813" cy="733425"/>
          </a:xfrm>
          <a:prstGeom prst="rect">
            <a:avLst/>
          </a:prstGeom>
          <a:noFill/>
          <a:ln w="9525">
            <a:solidFill>
              <a:schemeClr val="tx2"/>
            </a:solidFill>
            <a:miter lim="800000"/>
            <a:headEnd/>
            <a:tailEnd/>
          </a:ln>
        </p:spPr>
      </p:pic>
      <p:pic>
        <p:nvPicPr>
          <p:cNvPr id="19465" name="Picture 14" descr="thumbs up"/>
          <p:cNvPicPr>
            <a:picLocks noChangeAspect="1" noChangeArrowheads="1"/>
          </p:cNvPicPr>
          <p:nvPr/>
        </p:nvPicPr>
        <p:blipFill>
          <a:blip r:embed="rId7"/>
          <a:srcRect/>
          <a:stretch>
            <a:fillRect/>
          </a:stretch>
        </p:blipFill>
        <p:spPr bwMode="auto">
          <a:xfrm>
            <a:off x="6097588" y="908050"/>
            <a:ext cx="768350" cy="727075"/>
          </a:xfrm>
          <a:prstGeom prst="rect">
            <a:avLst/>
          </a:prstGeom>
          <a:noFill/>
          <a:ln w="9525">
            <a:solidFill>
              <a:schemeClr val="tx2"/>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3"/>
          <p:cNvSpPr>
            <a:spLocks noGrp="1"/>
          </p:cNvSpPr>
          <p:nvPr>
            <p:ph type="body" idx="1"/>
          </p:nvPr>
        </p:nvSpPr>
        <p:spPr>
          <a:xfrm>
            <a:off x="355600" y="1041400"/>
            <a:ext cx="8229600" cy="3949700"/>
          </a:xfrm>
        </p:spPr>
        <p:txBody>
          <a:bodyPr/>
          <a:lstStyle/>
          <a:p>
            <a:pPr>
              <a:buFont typeface="Arial" charset="0"/>
              <a:buNone/>
            </a:pPr>
            <a:r>
              <a:rPr lang="en-US" sz="2800" b="1" smtClean="0"/>
              <a:t>Give your customers space</a:t>
            </a:r>
          </a:p>
          <a:p>
            <a:pPr>
              <a:spcBef>
                <a:spcPct val="30000"/>
              </a:spcBef>
            </a:pPr>
            <a:r>
              <a:rPr lang="en-US" sz="2400" smtClean="0"/>
              <a:t>Learn from the shopping mall.</a:t>
            </a:r>
          </a:p>
          <a:p>
            <a:pPr>
              <a:spcBef>
                <a:spcPct val="30000"/>
              </a:spcBef>
            </a:pPr>
            <a:r>
              <a:rPr lang="en-US" sz="2400" smtClean="0"/>
              <a:t>Space says “class.”</a:t>
            </a:r>
          </a:p>
          <a:p>
            <a:pPr>
              <a:spcBef>
                <a:spcPct val="30000"/>
              </a:spcBef>
            </a:pPr>
            <a:r>
              <a:rPr lang="en-US" sz="2400" smtClean="0"/>
              <a:t>Customers who are comfortable</a:t>
            </a:r>
            <a:br>
              <a:rPr lang="en-US" sz="2400" smtClean="0"/>
            </a:br>
            <a:r>
              <a:rPr lang="en-US" sz="2400" smtClean="0"/>
              <a:t>will stay longer . . .</a:t>
            </a:r>
            <a:br>
              <a:rPr lang="en-US" sz="2400" smtClean="0"/>
            </a:br>
            <a:r>
              <a:rPr lang="en-US" sz="2400" smtClean="0"/>
              <a:t>and spend more. </a:t>
            </a:r>
          </a:p>
          <a:p>
            <a:pPr>
              <a:spcBef>
                <a:spcPct val="30000"/>
              </a:spcBef>
            </a:pPr>
            <a:r>
              <a:rPr lang="en-US" sz="2400" smtClean="0"/>
              <a:t>Clearance/bargain areas can</a:t>
            </a:r>
            <a:br>
              <a:rPr lang="en-US" sz="2400" smtClean="0"/>
            </a:br>
            <a:r>
              <a:rPr lang="en-US" sz="2400" smtClean="0"/>
              <a:t>be more crowded.</a:t>
            </a:r>
          </a:p>
        </p:txBody>
      </p:sp>
      <p:pic>
        <p:nvPicPr>
          <p:cNvPr id="21506" name="Picture 3" descr="DSC05967"/>
          <p:cNvPicPr>
            <a:picLocks noChangeAspect="1" noChangeArrowheads="1"/>
          </p:cNvPicPr>
          <p:nvPr/>
        </p:nvPicPr>
        <p:blipFill>
          <a:blip r:embed="rId3"/>
          <a:srcRect l="4236" r="8449"/>
          <a:stretch>
            <a:fillRect/>
          </a:stretch>
        </p:blipFill>
        <p:spPr bwMode="auto">
          <a:xfrm>
            <a:off x="5308600" y="1143000"/>
            <a:ext cx="3592513" cy="3657600"/>
          </a:xfrm>
          <a:prstGeom prst="rect">
            <a:avLst/>
          </a:prstGeom>
          <a:noFill/>
          <a:ln w="9525">
            <a:solidFill>
              <a:schemeClr val="tx1"/>
            </a:solidFill>
            <a:miter lim="800000"/>
            <a:headEnd/>
            <a:tailEnd/>
          </a:ln>
        </p:spPr>
      </p:pic>
      <p:pic>
        <p:nvPicPr>
          <p:cNvPr id="21507" name="Picture 14" descr="thumbs up"/>
          <p:cNvPicPr>
            <a:picLocks noChangeAspect="1" noChangeArrowheads="1"/>
          </p:cNvPicPr>
          <p:nvPr/>
        </p:nvPicPr>
        <p:blipFill>
          <a:blip r:embed="rId4"/>
          <a:srcRect/>
          <a:stretch>
            <a:fillRect/>
          </a:stretch>
        </p:blipFill>
        <p:spPr bwMode="auto">
          <a:xfrm>
            <a:off x="4911725" y="4073525"/>
            <a:ext cx="768350" cy="727075"/>
          </a:xfrm>
          <a:prstGeom prst="rect">
            <a:avLst/>
          </a:prstGeom>
          <a:noFill/>
          <a:ln w="9525">
            <a:solidFill>
              <a:schemeClr val="tx2"/>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Grp="1"/>
          </p:cNvSpPr>
          <p:nvPr>
            <p:ph type="body" idx="1"/>
          </p:nvPr>
        </p:nvSpPr>
        <p:spPr>
          <a:xfrm>
            <a:off x="228600" y="1028700"/>
            <a:ext cx="8229600" cy="3654425"/>
          </a:xfrm>
        </p:spPr>
        <p:txBody>
          <a:bodyPr/>
          <a:lstStyle/>
          <a:p>
            <a:pPr>
              <a:lnSpc>
                <a:spcPct val="90000"/>
              </a:lnSpc>
              <a:spcAft>
                <a:spcPct val="20000"/>
              </a:spcAft>
              <a:buFont typeface="Arial" charset="0"/>
              <a:buNone/>
            </a:pPr>
            <a:r>
              <a:rPr lang="en-US" sz="2800" b="1" smtClean="0"/>
              <a:t>Learn from the grocery store.</a:t>
            </a:r>
          </a:p>
          <a:p>
            <a:pPr>
              <a:lnSpc>
                <a:spcPct val="90000"/>
              </a:lnSpc>
              <a:spcBef>
                <a:spcPct val="35000"/>
              </a:spcBef>
            </a:pPr>
            <a:r>
              <a:rPr lang="en-US" sz="2400" smtClean="0"/>
              <a:t>Vertically,</a:t>
            </a:r>
            <a:br>
              <a:rPr lang="en-US" sz="2400" smtClean="0"/>
            </a:br>
            <a:r>
              <a:rPr lang="en-US" sz="2400" smtClean="0"/>
              <a:t>not horizontally.</a:t>
            </a:r>
          </a:p>
          <a:p>
            <a:pPr>
              <a:lnSpc>
                <a:spcPct val="90000"/>
              </a:lnSpc>
              <a:spcBef>
                <a:spcPct val="35000"/>
              </a:spcBef>
            </a:pPr>
            <a:r>
              <a:rPr lang="en-US" sz="2400" smtClean="0"/>
              <a:t>Left to right.</a:t>
            </a:r>
          </a:p>
          <a:p>
            <a:pPr>
              <a:lnSpc>
                <a:spcPct val="90000"/>
              </a:lnSpc>
              <a:spcBef>
                <a:spcPct val="35000"/>
              </a:spcBef>
            </a:pPr>
            <a:r>
              <a:rPr lang="en-US" sz="2400" smtClean="0"/>
              <a:t>Stay within the</a:t>
            </a:r>
            <a:br>
              <a:rPr lang="en-US" sz="2400" smtClean="0"/>
            </a:br>
            <a:r>
              <a:rPr lang="en-US" sz="2400" smtClean="0"/>
              <a:t>visual field.</a:t>
            </a:r>
          </a:p>
          <a:p>
            <a:pPr>
              <a:lnSpc>
                <a:spcPct val="90000"/>
              </a:lnSpc>
              <a:spcBef>
                <a:spcPct val="35000"/>
              </a:spcBef>
            </a:pPr>
            <a:r>
              <a:rPr lang="en-US" sz="2400" smtClean="0"/>
              <a:t>Promote</a:t>
            </a:r>
            <a:br>
              <a:rPr lang="en-US" sz="2400" smtClean="0"/>
            </a:br>
            <a:r>
              <a:rPr lang="en-US" sz="2400" smtClean="0"/>
              <a:t>add-ons.</a:t>
            </a:r>
          </a:p>
        </p:txBody>
      </p:sp>
      <p:pic>
        <p:nvPicPr>
          <p:cNvPr id="25602" name="Picture 4" descr="DSC05977"/>
          <p:cNvPicPr>
            <a:picLocks noChangeAspect="1" noChangeArrowheads="1"/>
          </p:cNvPicPr>
          <p:nvPr/>
        </p:nvPicPr>
        <p:blipFill>
          <a:blip r:embed="rId3"/>
          <a:srcRect l="6529"/>
          <a:stretch>
            <a:fillRect/>
          </a:stretch>
        </p:blipFill>
        <p:spPr bwMode="auto">
          <a:xfrm>
            <a:off x="3073400" y="1624013"/>
            <a:ext cx="3363913" cy="3198812"/>
          </a:xfrm>
          <a:prstGeom prst="rect">
            <a:avLst/>
          </a:prstGeom>
          <a:noFill/>
          <a:ln w="9525">
            <a:solidFill>
              <a:srgbClr val="000000"/>
            </a:solidFill>
            <a:miter lim="800000"/>
            <a:headEnd/>
            <a:tailEnd/>
          </a:ln>
        </p:spPr>
      </p:pic>
      <p:pic>
        <p:nvPicPr>
          <p:cNvPr id="25603" name="Picture 5" descr="DSC05269"/>
          <p:cNvPicPr>
            <a:picLocks noChangeAspect="1" noChangeArrowheads="1"/>
          </p:cNvPicPr>
          <p:nvPr/>
        </p:nvPicPr>
        <p:blipFill>
          <a:blip r:embed="rId4"/>
          <a:srcRect l="12518" t="3639" r="8000"/>
          <a:stretch>
            <a:fillRect/>
          </a:stretch>
        </p:blipFill>
        <p:spPr bwMode="auto">
          <a:xfrm>
            <a:off x="6734175" y="1616075"/>
            <a:ext cx="1984375" cy="3206750"/>
          </a:xfrm>
          <a:prstGeom prst="rect">
            <a:avLst/>
          </a:prstGeom>
          <a:noFill/>
          <a:ln w="9525" algn="in">
            <a:solidFill>
              <a:srgbClr val="000000"/>
            </a:solidFill>
            <a:miter lim="800000"/>
            <a:headEnd/>
            <a:tailEnd/>
          </a:ln>
        </p:spPr>
      </p:pic>
      <p:pic>
        <p:nvPicPr>
          <p:cNvPr id="25604" name="Picture 6" descr="thumbs up"/>
          <p:cNvPicPr>
            <a:picLocks noChangeAspect="1" noChangeArrowheads="1"/>
          </p:cNvPicPr>
          <p:nvPr/>
        </p:nvPicPr>
        <p:blipFill>
          <a:blip r:embed="rId5"/>
          <a:srcRect/>
          <a:stretch>
            <a:fillRect/>
          </a:stretch>
        </p:blipFill>
        <p:spPr bwMode="auto">
          <a:xfrm>
            <a:off x="8283575" y="1092200"/>
            <a:ext cx="768350" cy="727075"/>
          </a:xfrm>
          <a:prstGeom prst="rect">
            <a:avLst/>
          </a:prstGeom>
          <a:noFill/>
          <a:ln w="9525">
            <a:solidFill>
              <a:schemeClr val="tx2"/>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a:spLocks noGrp="1"/>
          </p:cNvSpPr>
          <p:nvPr>
            <p:ph type="body" idx="1"/>
          </p:nvPr>
        </p:nvSpPr>
        <p:spPr>
          <a:xfrm>
            <a:off x="393700" y="1009650"/>
            <a:ext cx="8229600" cy="3394075"/>
          </a:xfrm>
        </p:spPr>
        <p:txBody>
          <a:bodyPr/>
          <a:lstStyle/>
          <a:p>
            <a:pPr>
              <a:buFont typeface="Arial" charset="0"/>
              <a:buNone/>
            </a:pPr>
            <a:r>
              <a:rPr lang="en-US" sz="2800" b="1" smtClean="0"/>
              <a:t>Stay between knee level and eye level.</a:t>
            </a:r>
          </a:p>
        </p:txBody>
      </p:sp>
      <p:pic>
        <p:nvPicPr>
          <p:cNvPr id="23554" name="Picture 4" descr="DSC00851"/>
          <p:cNvPicPr>
            <a:picLocks noChangeAspect="1" noChangeArrowheads="1"/>
          </p:cNvPicPr>
          <p:nvPr/>
        </p:nvPicPr>
        <p:blipFill>
          <a:blip r:embed="rId3"/>
          <a:srcRect l="3133"/>
          <a:stretch>
            <a:fillRect/>
          </a:stretch>
        </p:blipFill>
        <p:spPr bwMode="auto">
          <a:xfrm>
            <a:off x="825500" y="2092325"/>
            <a:ext cx="3543300" cy="2743200"/>
          </a:xfrm>
          <a:prstGeom prst="rect">
            <a:avLst/>
          </a:prstGeom>
          <a:noFill/>
          <a:ln w="12700" algn="in">
            <a:solidFill>
              <a:srgbClr val="000000"/>
            </a:solidFill>
            <a:miter lim="800000"/>
            <a:headEnd/>
            <a:tailEnd/>
          </a:ln>
        </p:spPr>
      </p:pic>
      <p:pic>
        <p:nvPicPr>
          <p:cNvPr id="23555" name="Picture 5" descr="DSC05262"/>
          <p:cNvPicPr>
            <a:picLocks noChangeAspect="1" noChangeArrowheads="1"/>
          </p:cNvPicPr>
          <p:nvPr/>
        </p:nvPicPr>
        <p:blipFill>
          <a:blip r:embed="rId4"/>
          <a:srcRect/>
          <a:stretch>
            <a:fillRect/>
          </a:stretch>
        </p:blipFill>
        <p:spPr bwMode="auto">
          <a:xfrm>
            <a:off x="5043488" y="2092325"/>
            <a:ext cx="3656012" cy="2743200"/>
          </a:xfrm>
          <a:prstGeom prst="rect">
            <a:avLst/>
          </a:prstGeom>
          <a:noFill/>
          <a:ln w="9525">
            <a:solidFill>
              <a:schemeClr val="tx1"/>
            </a:solidFill>
            <a:miter lim="800000"/>
            <a:headEnd/>
            <a:tailEnd/>
          </a:ln>
        </p:spPr>
      </p:pic>
      <p:pic>
        <p:nvPicPr>
          <p:cNvPr id="23556" name="Picture 6" descr="thumbs down"/>
          <p:cNvPicPr>
            <a:picLocks noChangeAspect="1" noChangeArrowheads="1"/>
          </p:cNvPicPr>
          <p:nvPr/>
        </p:nvPicPr>
        <p:blipFill>
          <a:blip r:embed="rId5"/>
          <a:srcRect/>
          <a:stretch>
            <a:fillRect/>
          </a:stretch>
        </p:blipFill>
        <p:spPr bwMode="auto">
          <a:xfrm>
            <a:off x="393700" y="1825625"/>
            <a:ext cx="785813" cy="733425"/>
          </a:xfrm>
          <a:prstGeom prst="rect">
            <a:avLst/>
          </a:prstGeom>
          <a:noFill/>
          <a:ln w="9525">
            <a:solidFill>
              <a:schemeClr val="tx2"/>
            </a:solidFill>
            <a:miter lim="800000"/>
            <a:headEnd/>
            <a:tailEnd/>
          </a:ln>
        </p:spPr>
      </p:pic>
      <p:pic>
        <p:nvPicPr>
          <p:cNvPr id="23557" name="Picture 7" descr="thumbs up"/>
          <p:cNvPicPr>
            <a:picLocks noChangeAspect="1" noChangeArrowheads="1"/>
          </p:cNvPicPr>
          <p:nvPr/>
        </p:nvPicPr>
        <p:blipFill>
          <a:blip r:embed="rId6"/>
          <a:srcRect/>
          <a:stretch>
            <a:fillRect/>
          </a:stretch>
        </p:blipFill>
        <p:spPr bwMode="auto">
          <a:xfrm>
            <a:off x="4776788" y="1646238"/>
            <a:ext cx="768350" cy="727075"/>
          </a:xfrm>
          <a:prstGeom prst="rect">
            <a:avLst/>
          </a:prstGeom>
          <a:noFill/>
          <a:ln w="9525">
            <a:solidFill>
              <a:schemeClr val="tx2"/>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p:cNvSpPr>
          <p:nvPr>
            <p:ph type="body" idx="1"/>
          </p:nvPr>
        </p:nvSpPr>
        <p:spPr>
          <a:xfrm>
            <a:off x="317500" y="1047750"/>
            <a:ext cx="5461000" cy="3705225"/>
          </a:xfrm>
        </p:spPr>
        <p:txBody>
          <a:bodyPr/>
          <a:lstStyle/>
          <a:p>
            <a:pPr>
              <a:buFont typeface="Arial" charset="0"/>
              <a:buNone/>
            </a:pPr>
            <a:r>
              <a:rPr lang="en-US" sz="2800" b="1" smtClean="0"/>
              <a:t>Inform and Educate</a:t>
            </a:r>
          </a:p>
          <a:p>
            <a:pPr>
              <a:spcBef>
                <a:spcPct val="45000"/>
              </a:spcBef>
            </a:pPr>
            <a:r>
              <a:rPr lang="en-US" sz="2400" smtClean="0"/>
              <a:t>. . . but never be pedantic </a:t>
            </a:r>
            <a:r>
              <a:rPr lang="en-US" sz="2400" smtClean="0">
                <a:sym typeface="Wingdings" pitchFamily="2" charset="2"/>
              </a:rPr>
              <a:t></a:t>
            </a:r>
            <a:endParaRPr lang="en-US" sz="2400" smtClean="0"/>
          </a:p>
          <a:p>
            <a:pPr>
              <a:spcBef>
                <a:spcPct val="45000"/>
              </a:spcBef>
            </a:pPr>
            <a:r>
              <a:rPr lang="en-US" sz="2400" smtClean="0"/>
              <a:t>Reduce customers’ stress.</a:t>
            </a:r>
          </a:p>
          <a:p>
            <a:pPr>
              <a:spcBef>
                <a:spcPct val="45000"/>
              </a:spcBef>
            </a:pPr>
            <a:r>
              <a:rPr lang="en-US" sz="2400" smtClean="0"/>
              <a:t>Help customers be comfortable </a:t>
            </a:r>
            <a:br>
              <a:rPr lang="en-US" sz="2400" smtClean="0"/>
            </a:br>
            <a:r>
              <a:rPr lang="en-US" sz="2400" smtClean="0"/>
              <a:t>with their buying decisions.</a:t>
            </a:r>
          </a:p>
          <a:p>
            <a:pPr>
              <a:spcBef>
                <a:spcPct val="45000"/>
              </a:spcBef>
            </a:pPr>
            <a:r>
              <a:rPr lang="en-US" sz="2400" smtClean="0"/>
              <a:t>Display vertically, not horizontally.</a:t>
            </a:r>
          </a:p>
          <a:p>
            <a:pPr>
              <a:spcBef>
                <a:spcPct val="45000"/>
              </a:spcBef>
            </a:pPr>
            <a:r>
              <a:rPr lang="en-US" sz="2400" i="1" smtClean="0"/>
              <a:t>Always add advocacy!</a:t>
            </a:r>
          </a:p>
        </p:txBody>
      </p:sp>
      <p:pic>
        <p:nvPicPr>
          <p:cNvPr id="27650" name="Picture 4" descr="merch 4"/>
          <p:cNvPicPr>
            <a:picLocks noChangeAspect="1" noChangeArrowheads="1"/>
          </p:cNvPicPr>
          <p:nvPr/>
        </p:nvPicPr>
        <p:blipFill>
          <a:blip r:embed="rId3"/>
          <a:srcRect/>
          <a:stretch>
            <a:fillRect/>
          </a:stretch>
        </p:blipFill>
        <p:spPr bwMode="auto">
          <a:xfrm>
            <a:off x="6121400" y="1096963"/>
            <a:ext cx="2741613" cy="3656012"/>
          </a:xfrm>
          <a:prstGeom prst="rect">
            <a:avLst/>
          </a:prstGeom>
          <a:noFill/>
          <a:ln w="9525">
            <a:solidFill>
              <a:schemeClr val="tx1"/>
            </a:solidFill>
            <a:miter lim="800000"/>
            <a:headEnd/>
            <a:tailEnd/>
          </a:ln>
        </p:spPr>
      </p:pic>
      <p:pic>
        <p:nvPicPr>
          <p:cNvPr id="27651" name="Picture 6" descr="thumbs up"/>
          <p:cNvPicPr>
            <a:picLocks noChangeAspect="1" noChangeArrowheads="1"/>
          </p:cNvPicPr>
          <p:nvPr/>
        </p:nvPicPr>
        <p:blipFill>
          <a:blip r:embed="rId4"/>
          <a:srcRect/>
          <a:stretch>
            <a:fillRect/>
          </a:stretch>
        </p:blipFill>
        <p:spPr bwMode="auto">
          <a:xfrm>
            <a:off x="5511800" y="958850"/>
            <a:ext cx="768350" cy="727075"/>
          </a:xfrm>
          <a:prstGeom prst="rect">
            <a:avLst/>
          </a:prstGeom>
          <a:noFill/>
          <a:ln w="9525">
            <a:solidFill>
              <a:schemeClr val="tx2"/>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p:cNvSpPr>
            <a:spLocks noGrp="1"/>
          </p:cNvSpPr>
          <p:nvPr>
            <p:ph type="body" idx="1"/>
          </p:nvPr>
        </p:nvSpPr>
        <p:spPr>
          <a:xfrm>
            <a:off x="203200" y="954088"/>
            <a:ext cx="8229600" cy="4111625"/>
          </a:xfrm>
        </p:spPr>
        <p:txBody>
          <a:bodyPr/>
          <a:lstStyle/>
          <a:p>
            <a:pPr>
              <a:buFont typeface="Arial" charset="0"/>
              <a:buNone/>
            </a:pPr>
            <a:r>
              <a:rPr lang="en-US" sz="2800" b="1" smtClean="0"/>
              <a:t>Little Things Mean a Lot</a:t>
            </a:r>
          </a:p>
          <a:p>
            <a:r>
              <a:rPr lang="en-US" sz="2400" smtClean="0"/>
              <a:t>Everyone is a merchandiser</a:t>
            </a:r>
          </a:p>
          <a:p>
            <a:r>
              <a:rPr lang="en-US" sz="2400" smtClean="0"/>
              <a:t>Re-stocking should be done all day </a:t>
            </a:r>
          </a:p>
          <a:p>
            <a:pPr>
              <a:spcBef>
                <a:spcPct val="25000"/>
              </a:spcBef>
            </a:pPr>
            <a:r>
              <a:rPr lang="en-US" sz="2400" smtClean="0"/>
              <a:t>If you see something amiss, </a:t>
            </a:r>
            <a:r>
              <a:rPr lang="en-US" sz="2400" b="1" i="1" smtClean="0">
                <a:solidFill>
                  <a:srgbClr val="FF0000"/>
                </a:solidFill>
              </a:rPr>
              <a:t>fix it!</a:t>
            </a:r>
          </a:p>
          <a:p>
            <a:pPr>
              <a:spcBef>
                <a:spcPct val="10000"/>
              </a:spcBef>
            </a:pPr>
            <a:r>
              <a:rPr lang="en-US" sz="2400" smtClean="0"/>
              <a:t>If you see an empty hook/space, </a:t>
            </a:r>
            <a:r>
              <a:rPr lang="en-US" sz="2400" b="1" i="1" smtClean="0">
                <a:solidFill>
                  <a:srgbClr val="FF0000"/>
                </a:solidFill>
              </a:rPr>
              <a:t>fill it!</a:t>
            </a:r>
          </a:p>
          <a:p>
            <a:pPr>
              <a:spcBef>
                <a:spcPct val="10000"/>
              </a:spcBef>
            </a:pPr>
            <a:r>
              <a:rPr lang="en-US" sz="2400" smtClean="0"/>
              <a:t>If you see something crooked, </a:t>
            </a:r>
            <a:br>
              <a:rPr lang="en-US" sz="2400" smtClean="0"/>
            </a:br>
            <a:r>
              <a:rPr lang="en-US" sz="2400" smtClean="0"/>
              <a:t>		</a:t>
            </a:r>
            <a:r>
              <a:rPr lang="en-US" sz="2400" b="1" i="1" smtClean="0">
                <a:solidFill>
                  <a:srgbClr val="FF0000"/>
                </a:solidFill>
              </a:rPr>
              <a:t>straighten it!</a:t>
            </a:r>
          </a:p>
          <a:p>
            <a:pPr>
              <a:spcBef>
                <a:spcPct val="10000"/>
              </a:spcBef>
            </a:pPr>
            <a:r>
              <a:rPr lang="en-US" sz="2400" smtClean="0"/>
              <a:t>If you see something dirty,</a:t>
            </a:r>
            <a:br>
              <a:rPr lang="en-US" sz="2400" smtClean="0"/>
            </a:br>
            <a:r>
              <a:rPr lang="en-US" sz="2400" smtClean="0"/>
              <a:t>		</a:t>
            </a:r>
            <a:r>
              <a:rPr lang="en-US" sz="2400" b="1" i="1" smtClean="0">
                <a:solidFill>
                  <a:srgbClr val="FF0000"/>
                </a:solidFill>
              </a:rPr>
              <a:t>clean it</a:t>
            </a:r>
            <a:r>
              <a:rPr lang="en-US" sz="2400" b="1" smtClean="0">
                <a:solidFill>
                  <a:srgbClr val="FF0000"/>
                </a:solidFill>
              </a:rPr>
              <a:t>.</a:t>
            </a:r>
            <a:endParaRPr lang="en-US" sz="2400" smtClean="0"/>
          </a:p>
        </p:txBody>
      </p:sp>
      <p:pic>
        <p:nvPicPr>
          <p:cNvPr id="29699" name="Picture 12" descr="soffit"/>
          <p:cNvPicPr>
            <a:picLocks noChangeAspect="1" noChangeArrowheads="1"/>
          </p:cNvPicPr>
          <p:nvPr/>
        </p:nvPicPr>
        <p:blipFill>
          <a:blip r:embed="rId2"/>
          <a:srcRect l="23859"/>
          <a:stretch>
            <a:fillRect/>
          </a:stretch>
        </p:blipFill>
        <p:spPr bwMode="auto">
          <a:xfrm>
            <a:off x="4284663" y="3741738"/>
            <a:ext cx="4757737" cy="1222375"/>
          </a:xfrm>
          <a:prstGeom prst="rect">
            <a:avLst/>
          </a:prstGeom>
          <a:noFill/>
          <a:ln w="12700" algn="ctr">
            <a:solidFill>
              <a:srgbClr val="000000"/>
            </a:solidFill>
            <a:miter lim="800000"/>
            <a:headEnd/>
            <a:tailEnd/>
          </a:ln>
        </p:spPr>
      </p:pic>
      <p:pic>
        <p:nvPicPr>
          <p:cNvPr id="29702" name="Picture 11" descr="DSC00815"/>
          <p:cNvPicPr>
            <a:picLocks noChangeAspect="1" noChangeArrowheads="1"/>
          </p:cNvPicPr>
          <p:nvPr/>
        </p:nvPicPr>
        <p:blipFill>
          <a:blip r:embed="rId3"/>
          <a:srcRect t="22279" b="7034"/>
          <a:stretch>
            <a:fillRect/>
          </a:stretch>
        </p:blipFill>
        <p:spPr bwMode="auto">
          <a:xfrm>
            <a:off x="6499225" y="954088"/>
            <a:ext cx="2543175" cy="2395537"/>
          </a:xfrm>
          <a:prstGeom prst="rect">
            <a:avLst/>
          </a:prstGeom>
          <a:noFill/>
          <a:ln w="12700" algn="in">
            <a:solidFill>
              <a:srgbClr val="000000"/>
            </a:solidFill>
            <a:miter lim="800000"/>
            <a:headEnd/>
            <a:tailEnd/>
          </a:ln>
        </p:spPr>
      </p:pic>
      <p:pic>
        <p:nvPicPr>
          <p:cNvPr id="29700" name="Picture 6" descr="thumbs down"/>
          <p:cNvPicPr>
            <a:picLocks noChangeAspect="1" noChangeArrowheads="1"/>
          </p:cNvPicPr>
          <p:nvPr/>
        </p:nvPicPr>
        <p:blipFill>
          <a:blip r:embed="rId4"/>
          <a:srcRect/>
          <a:stretch>
            <a:fillRect/>
          </a:stretch>
        </p:blipFill>
        <p:spPr bwMode="auto">
          <a:xfrm>
            <a:off x="6105525" y="2982913"/>
            <a:ext cx="785813" cy="733425"/>
          </a:xfrm>
          <a:prstGeom prst="rect">
            <a:avLst/>
          </a:prstGeom>
          <a:noFill/>
          <a:ln w="9525">
            <a:solidFill>
              <a:schemeClr val="tx2"/>
            </a:solid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Grp="1"/>
          </p:cNvSpPr>
          <p:nvPr>
            <p:ph type="body" idx="1"/>
          </p:nvPr>
        </p:nvSpPr>
        <p:spPr>
          <a:xfrm>
            <a:off x="393700" y="1098550"/>
            <a:ext cx="8229600" cy="3814763"/>
          </a:xfrm>
        </p:spPr>
        <p:txBody>
          <a:bodyPr/>
          <a:lstStyle/>
          <a:p>
            <a:pPr>
              <a:buFont typeface="Arial" charset="0"/>
              <a:buNone/>
            </a:pPr>
            <a:r>
              <a:rPr lang="en-US" sz="2800" b="1" smtClean="0"/>
              <a:t>Use Signage to Your Advantage</a:t>
            </a:r>
          </a:p>
          <a:p>
            <a:endParaRPr lang="en-US" sz="2800" b="1" smtClean="0"/>
          </a:p>
          <a:p>
            <a:endParaRPr lang="en-US" sz="2800" b="1" smtClean="0"/>
          </a:p>
        </p:txBody>
      </p:sp>
      <p:pic>
        <p:nvPicPr>
          <p:cNvPr id="30722" name="Picture 3" descr="DSC00565"/>
          <p:cNvPicPr>
            <a:picLocks noChangeAspect="1" noChangeArrowheads="1"/>
          </p:cNvPicPr>
          <p:nvPr/>
        </p:nvPicPr>
        <p:blipFill>
          <a:blip r:embed="rId3"/>
          <a:srcRect t="36029" r="29515"/>
          <a:stretch>
            <a:fillRect/>
          </a:stretch>
        </p:blipFill>
        <p:spPr bwMode="auto">
          <a:xfrm>
            <a:off x="622300" y="1803400"/>
            <a:ext cx="4570413" cy="3109913"/>
          </a:xfrm>
          <a:prstGeom prst="rect">
            <a:avLst/>
          </a:prstGeom>
          <a:noFill/>
          <a:ln w="9525" algn="in">
            <a:solidFill>
              <a:schemeClr val="tx1"/>
            </a:solidFill>
            <a:miter lim="800000"/>
            <a:headEnd/>
            <a:tailEnd/>
          </a:ln>
        </p:spPr>
      </p:pic>
      <p:pic>
        <p:nvPicPr>
          <p:cNvPr id="30723" name="Picture 6" descr="thumbs down"/>
          <p:cNvPicPr>
            <a:picLocks noChangeAspect="1" noChangeArrowheads="1"/>
          </p:cNvPicPr>
          <p:nvPr/>
        </p:nvPicPr>
        <p:blipFill>
          <a:blip r:embed="rId4"/>
          <a:srcRect/>
          <a:stretch>
            <a:fillRect/>
          </a:stretch>
        </p:blipFill>
        <p:spPr bwMode="auto">
          <a:xfrm>
            <a:off x="228600" y="3792538"/>
            <a:ext cx="785813" cy="733425"/>
          </a:xfrm>
          <a:prstGeom prst="rect">
            <a:avLst/>
          </a:prstGeom>
          <a:noFill/>
          <a:ln w="9525">
            <a:solidFill>
              <a:schemeClr val="tx2"/>
            </a:solidFill>
            <a:miter lim="800000"/>
            <a:headEnd/>
            <a:tailEnd/>
          </a:ln>
        </p:spPr>
      </p:pic>
      <p:pic>
        <p:nvPicPr>
          <p:cNvPr id="30724" name="Picture 5" descr="music 1"/>
          <p:cNvPicPr>
            <a:picLocks noChangeAspect="1" noChangeArrowheads="1"/>
          </p:cNvPicPr>
          <p:nvPr/>
        </p:nvPicPr>
        <p:blipFill>
          <a:blip r:embed="rId5"/>
          <a:srcRect/>
          <a:stretch>
            <a:fillRect/>
          </a:stretch>
        </p:blipFill>
        <p:spPr bwMode="auto">
          <a:xfrm>
            <a:off x="6096000" y="1257300"/>
            <a:ext cx="2741613" cy="3656013"/>
          </a:xfrm>
          <a:prstGeom prst="rect">
            <a:avLst/>
          </a:prstGeom>
          <a:noFill/>
          <a:ln w="9525">
            <a:solidFill>
              <a:schemeClr val="tx1"/>
            </a:solidFill>
            <a:miter lim="800000"/>
            <a:headEnd/>
            <a:tailEnd/>
          </a:ln>
        </p:spPr>
      </p:pic>
      <p:pic>
        <p:nvPicPr>
          <p:cNvPr id="30725" name="Picture 7" descr="thumbs up"/>
          <p:cNvPicPr>
            <a:picLocks noChangeAspect="1" noChangeArrowheads="1"/>
          </p:cNvPicPr>
          <p:nvPr/>
        </p:nvPicPr>
        <p:blipFill>
          <a:blip r:embed="rId6"/>
          <a:srcRect/>
          <a:stretch>
            <a:fillRect/>
          </a:stretch>
        </p:blipFill>
        <p:spPr bwMode="auto">
          <a:xfrm>
            <a:off x="5572125" y="1684338"/>
            <a:ext cx="768350" cy="727075"/>
          </a:xfrm>
          <a:prstGeom prst="rect">
            <a:avLst/>
          </a:prstGeom>
          <a:noFill/>
          <a:ln w="9525">
            <a:solidFill>
              <a:schemeClr val="tx2"/>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529</TotalTime>
  <Words>1277</Words>
  <Application>Microsoft Macintosh PowerPoint</Application>
  <PresentationFormat>On-screen Show (16:9)</PresentationFormat>
  <Paragraphs>90</Paragraphs>
  <Slides>15</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NAMM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Megan Nelson</dc:creator>
  <cp:lastModifiedBy>Zach Phillips</cp:lastModifiedBy>
  <cp:revision>42</cp:revision>
  <dcterms:created xsi:type="dcterms:W3CDTF">2011-12-21T23:54:18Z</dcterms:created>
  <dcterms:modified xsi:type="dcterms:W3CDTF">2014-06-24T23:07:12Z</dcterms:modified>
</cp:coreProperties>
</file>