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33"/>
  </p:notesMasterIdLst>
  <p:handoutMasterIdLst>
    <p:handoutMasterId r:id="rId34"/>
  </p:handoutMasterIdLst>
  <p:sldIdLst>
    <p:sldId id="349" r:id="rId3"/>
    <p:sldId id="326" r:id="rId4"/>
    <p:sldId id="316" r:id="rId5"/>
    <p:sldId id="323" r:id="rId6"/>
    <p:sldId id="329" r:id="rId7"/>
    <p:sldId id="358" r:id="rId8"/>
    <p:sldId id="325" r:id="rId9"/>
    <p:sldId id="342" r:id="rId10"/>
    <p:sldId id="343" r:id="rId11"/>
    <p:sldId id="324" r:id="rId12"/>
    <p:sldId id="332" r:id="rId13"/>
    <p:sldId id="364" r:id="rId14"/>
    <p:sldId id="367" r:id="rId15"/>
    <p:sldId id="341" r:id="rId16"/>
    <p:sldId id="368" r:id="rId17"/>
    <p:sldId id="340" r:id="rId18"/>
    <p:sldId id="362" r:id="rId19"/>
    <p:sldId id="354" r:id="rId20"/>
    <p:sldId id="331" r:id="rId21"/>
    <p:sldId id="335" r:id="rId22"/>
    <p:sldId id="366" r:id="rId23"/>
    <p:sldId id="355" r:id="rId24"/>
    <p:sldId id="363" r:id="rId25"/>
    <p:sldId id="353" r:id="rId26"/>
    <p:sldId id="339" r:id="rId27"/>
    <p:sldId id="344" r:id="rId28"/>
    <p:sldId id="369" r:id="rId29"/>
    <p:sldId id="334" r:id="rId30"/>
    <p:sldId id="348" r:id="rId31"/>
    <p:sldId id="346" r:id="rId32"/>
  </p:sldIdLst>
  <p:sldSz cx="12188825" cy="6858000"/>
  <p:notesSz cx="6858000" cy="91440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AA78"/>
    <a:srgbClr val="CC4E33"/>
    <a:srgbClr val="56C5FF"/>
    <a:srgbClr val="95906A"/>
    <a:srgbClr val="D2AC67"/>
    <a:srgbClr val="CAA36A"/>
    <a:srgbClr val="E7AC57"/>
    <a:srgbClr val="EADBB1"/>
    <a:srgbClr val="FBFB9D"/>
    <a:srgbClr val="E5AC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00" autoAdjust="0"/>
    <p:restoredTop sz="94629" autoAdjust="0"/>
  </p:normalViewPr>
  <p:slideViewPr>
    <p:cSldViewPr showGuides="1">
      <p:cViewPr>
        <p:scale>
          <a:sx n="100" d="100"/>
          <a:sy n="100" d="100"/>
        </p:scale>
        <p:origin x="-520" y="-312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tags" Target="tags/tag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88EAF-6ECA-4616-85EF-35AA19C641F3}" type="datetimeFigureOut">
              <a:rPr lang="en-US"/>
              <a:t>7/1/15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912AB-2776-42F2-A957-313FC7EFEDB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en-US"/>
              <a:t>7/1/15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95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227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37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8229600" cy="28956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4800600"/>
            <a:ext cx="8229600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7/1/15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2412" y="381001"/>
            <a:ext cx="1524001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2" y="381001"/>
            <a:ext cx="7391399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7/1/15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7/1/15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614" y="2514600"/>
            <a:ext cx="8692399" cy="28194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3" y="5410200"/>
            <a:ext cx="8687333" cy="6096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7/1/15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4781" y="1905001"/>
            <a:ext cx="4419599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9183" y="1905001"/>
            <a:ext cx="4419600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7/1/15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7/1/15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7/1/15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7/1/15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1414" y="685800"/>
            <a:ext cx="6400800" cy="533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7/1/15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7/1/15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4999"/>
            <a:ext cx="9134391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6422" y="6400800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en-US"/>
              <a:pPr/>
              <a:t>7/1/15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655319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1" y="6400800"/>
            <a:ext cx="8382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jpg"/><Relationship Id="rId5" Type="http://schemas.openxmlformats.org/officeDocument/2006/relationships/image" Target="../media/image42.jpg"/><Relationship Id="rId6" Type="http://schemas.openxmlformats.org/officeDocument/2006/relationships/image" Target="../media/image43.jpg"/><Relationship Id="rId7" Type="http://schemas.openxmlformats.org/officeDocument/2006/relationships/image" Target="../media/image44.jpeg"/><Relationship Id="rId8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6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jpeg"/><Relationship Id="rId3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4" Type="http://schemas.openxmlformats.org/officeDocument/2006/relationships/image" Target="../media/image58.jpeg"/><Relationship Id="rId5" Type="http://schemas.openxmlformats.org/officeDocument/2006/relationships/image" Target="../media/image53.jp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4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jpeg"/><Relationship Id="rId3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jpeg"/><Relationship Id="rId3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4" Type="http://schemas.openxmlformats.org/officeDocument/2006/relationships/image" Target="../media/image70.jpg"/><Relationship Id="rId5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6" Type="http://schemas.openxmlformats.org/officeDocument/2006/relationships/image" Target="../media/image9.jp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4" Type="http://schemas.openxmlformats.org/officeDocument/2006/relationships/image" Target="../media/image77.jpeg"/><Relationship Id="rId5" Type="http://schemas.openxmlformats.org/officeDocument/2006/relationships/image" Target="../media/image78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4" Type="http://schemas.openxmlformats.org/officeDocument/2006/relationships/image" Target="../media/image81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2.jpeg"/><Relationship Id="rId3" Type="http://schemas.openxmlformats.org/officeDocument/2006/relationships/image" Target="../media/image8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4" Type="http://schemas.openxmlformats.org/officeDocument/2006/relationships/image" Target="../media/image86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7.jpg"/><Relationship Id="rId3" Type="http://schemas.openxmlformats.org/officeDocument/2006/relationships/image" Target="../media/image8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4" Type="http://schemas.openxmlformats.org/officeDocument/2006/relationships/image" Target="../media/image91.jpg"/><Relationship Id="rId5" Type="http://schemas.openxmlformats.org/officeDocument/2006/relationships/image" Target="../media/image92.jpg"/><Relationship Id="rId6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g"/><Relationship Id="rId3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image" Target="../media/image9.jpg"/><Relationship Id="rId6" Type="http://schemas.openxmlformats.org/officeDocument/2006/relationships/image" Target="../media/image5.jpeg"/><Relationship Id="rId7" Type="http://schemas.openxmlformats.org/officeDocument/2006/relationships/image" Target="../media/image25.jpg"/><Relationship Id="rId8" Type="http://schemas.openxmlformats.org/officeDocument/2006/relationships/image" Target="../media/image97.jpeg"/><Relationship Id="rId9" Type="http://schemas.openxmlformats.org/officeDocument/2006/relationships/image" Target="../media/image9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eg"/><Relationship Id="rId5" Type="http://schemas.openxmlformats.org/officeDocument/2006/relationships/image" Target="../media/image14.jpg"/><Relationship Id="rId6" Type="http://schemas.openxmlformats.org/officeDocument/2006/relationships/image" Target="../media/image15.jp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6" Type="http://schemas.openxmlformats.org/officeDocument/2006/relationships/image" Target="../media/image21.jpg"/><Relationship Id="rId7" Type="http://schemas.openxmlformats.org/officeDocument/2006/relationships/image" Target="../media/image22.jpg"/><Relationship Id="rId8" Type="http://schemas.openxmlformats.org/officeDocument/2006/relationships/image" Target="../media/image23.jpe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6" Type="http://schemas.openxmlformats.org/officeDocument/2006/relationships/image" Target="../media/image26.jpeg"/><Relationship Id="rId7" Type="http://schemas.openxmlformats.org/officeDocument/2006/relationships/image" Target="../media/image27.jpeg"/><Relationship Id="rId8" Type="http://schemas.openxmlformats.org/officeDocument/2006/relationships/image" Target="../media/image28.jpg"/><Relationship Id="rId9" Type="http://schemas.openxmlformats.org/officeDocument/2006/relationships/image" Target="../media/image29.jp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g"/><Relationship Id="rId5" Type="http://schemas.openxmlformats.org/officeDocument/2006/relationships/image" Target="../media/image32.jpeg"/><Relationship Id="rId6" Type="http://schemas.openxmlformats.org/officeDocument/2006/relationships/image" Target="../media/image33.jpg"/><Relationship Id="rId7" Type="http://schemas.openxmlformats.org/officeDocument/2006/relationships/image" Target="../media/image34.jp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5" Type="http://schemas.openxmlformats.org/officeDocument/2006/relationships/image" Target="../media/image37.jpeg"/><Relationship Id="rId6" Type="http://schemas.openxmlformats.org/officeDocument/2006/relationships/image" Target="../media/image38.jpeg"/><Relationship Id="rId7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9711" y="-152400"/>
            <a:ext cx="10538726" cy="207181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9D39F"/>
                </a:solidFill>
              </a:rPr>
              <a:t>Effective </a:t>
            </a:r>
            <a:r>
              <a:rPr lang="en-US" b="1" dirty="0" smtClean="0">
                <a:solidFill>
                  <a:srgbClr val="F9D39F"/>
                </a:solidFill>
              </a:rPr>
              <a:t/>
            </a:r>
            <a:br>
              <a:rPr lang="en-US" b="1" dirty="0" smtClean="0">
                <a:solidFill>
                  <a:srgbClr val="F9D39F"/>
                </a:solidFill>
              </a:rPr>
            </a:br>
            <a:r>
              <a:rPr lang="en-US" b="1" dirty="0" smtClean="0">
                <a:solidFill>
                  <a:srgbClr val="F9D39F"/>
                </a:solidFill>
              </a:rPr>
              <a:t>Online </a:t>
            </a:r>
            <a:r>
              <a:rPr lang="en-US" b="1" dirty="0">
                <a:solidFill>
                  <a:srgbClr val="F9D39F"/>
                </a:solidFill>
              </a:rPr>
              <a:t>Marketing </a:t>
            </a:r>
            <a:r>
              <a:rPr lang="en-US" b="1" dirty="0" smtClean="0">
                <a:solidFill>
                  <a:srgbClr val="F9D39F"/>
                </a:solidFill>
              </a:rPr>
              <a:t>Ideas</a:t>
            </a:r>
            <a:endParaRPr lang="en-US" dirty="0">
              <a:solidFill>
                <a:srgbClr val="F9D39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8212" y="1919416"/>
            <a:ext cx="8441724" cy="1196547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solidFill>
                  <a:srgbClr val="56C5FF"/>
                </a:solidFill>
              </a:rPr>
              <a:t>From Top 100 </a:t>
            </a:r>
            <a:r>
              <a:rPr lang="en-US" sz="4800" b="1" dirty="0">
                <a:solidFill>
                  <a:srgbClr val="56C5FF"/>
                </a:solidFill>
              </a:rPr>
              <a:t> </a:t>
            </a:r>
            <a:r>
              <a:rPr lang="en-US" sz="4800" b="1" dirty="0" smtClean="0">
                <a:solidFill>
                  <a:srgbClr val="56C5FF"/>
                </a:solidFill>
              </a:rPr>
              <a:t>Dealers</a:t>
            </a:r>
            <a:endParaRPr lang="en-US" sz="4800" dirty="0">
              <a:solidFill>
                <a:srgbClr val="56C5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675" y="2634614"/>
            <a:ext cx="7732798" cy="42522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772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016" y="1522704"/>
            <a:ext cx="2234518" cy="28876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703" y="4647558"/>
            <a:ext cx="5436049" cy="22104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51" y="422118"/>
            <a:ext cx="2346560" cy="27250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351" y="411821"/>
            <a:ext cx="2342277" cy="29553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6" y="3581400"/>
            <a:ext cx="2655451" cy="287136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640" y="3733800"/>
            <a:ext cx="2743988" cy="28021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2665412" y="152400"/>
            <a:ext cx="6613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17B20"/>
                </a:solidFill>
                <a:latin typeface="Castellar" panose="020A0402060406010301" pitchFamily="18" charset="0"/>
              </a:rPr>
              <a:t>Then </a:t>
            </a:r>
            <a:r>
              <a:rPr lang="en-US" sz="3200" dirty="0" smtClean="0">
                <a:solidFill>
                  <a:srgbClr val="F17B20"/>
                </a:solidFill>
                <a:latin typeface="Castellar" panose="020A0402060406010301" pitchFamily="18" charset="0"/>
              </a:rPr>
              <a:t>push </a:t>
            </a:r>
            <a:r>
              <a:rPr lang="en-US" sz="3200" dirty="0">
                <a:solidFill>
                  <a:srgbClr val="F17B20"/>
                </a:solidFill>
                <a:latin typeface="Castellar" panose="020A0402060406010301" pitchFamily="18" charset="0"/>
              </a:rPr>
              <a:t>y</a:t>
            </a:r>
            <a:r>
              <a:rPr lang="en-US" sz="3200" dirty="0" smtClean="0">
                <a:solidFill>
                  <a:srgbClr val="F17B20"/>
                </a:solidFill>
                <a:latin typeface="Castellar" panose="020A0402060406010301" pitchFamily="18" charset="0"/>
              </a:rPr>
              <a:t>our </a:t>
            </a:r>
            <a:r>
              <a:rPr lang="en-US" sz="3200" dirty="0" smtClean="0">
                <a:solidFill>
                  <a:srgbClr val="F17B20"/>
                </a:solidFill>
                <a:latin typeface="Castellar" panose="020A0402060406010301" pitchFamily="18" charset="0"/>
              </a:rPr>
              <a:t>story into the music community…</a:t>
            </a:r>
            <a:endParaRPr lang="en-US" sz="3200" dirty="0">
              <a:solidFill>
                <a:srgbClr val="F17B20"/>
              </a:solidFill>
              <a:latin typeface="Castellar" panose="020A0402060406010301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29279" y="1642300"/>
            <a:ext cx="30863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5DA7B2"/>
                </a:solidFill>
                <a:latin typeface="Castellar" panose="020A0402060406010301" pitchFamily="18" charset="0"/>
              </a:rPr>
              <a:t>So everyone </a:t>
            </a:r>
            <a:endParaRPr lang="en-US" sz="2800" dirty="0">
              <a:solidFill>
                <a:srgbClr val="5DA7B2"/>
              </a:solidFill>
              <a:latin typeface="Castellar" panose="020A0402060406010301" pitchFamily="18" charset="0"/>
            </a:endParaRPr>
          </a:p>
          <a:p>
            <a:pPr algn="ctr"/>
            <a:r>
              <a:rPr lang="en-US" sz="2800" dirty="0" smtClean="0">
                <a:solidFill>
                  <a:srgbClr val="5DA7B2"/>
                </a:solidFill>
                <a:latin typeface="Castellar" panose="020A0402060406010301" pitchFamily="18" charset="0"/>
              </a:rPr>
              <a:t>in the music community wins</a:t>
            </a:r>
            <a:endParaRPr lang="en-US" sz="2800" dirty="0">
              <a:solidFill>
                <a:srgbClr val="5DA7B2"/>
              </a:solidFill>
              <a:latin typeface="Castellar" panose="020A0402060406010301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52281" y="3581400"/>
            <a:ext cx="3867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Six high-profile pages </a:t>
            </a:r>
          </a:p>
          <a:p>
            <a:pPr algn="ctr"/>
            <a:r>
              <a:rPr lang="en-US" sz="2400" dirty="0" smtClean="0"/>
              <a:t>One  story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7702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2" y="509026"/>
            <a:ext cx="8686800" cy="142548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E86727"/>
                </a:solidFill>
                <a:latin typeface="Castellar" panose="020A0402060406010301" pitchFamily="18" charset="0"/>
              </a:rPr>
              <a:t>With social media </a:t>
            </a:r>
            <a:r>
              <a:rPr lang="en-US" dirty="0">
                <a:solidFill>
                  <a:srgbClr val="E86727"/>
                </a:solidFill>
                <a:latin typeface="Castellar" panose="020A0402060406010301" pitchFamily="18" charset="0"/>
              </a:rPr>
              <a:t/>
            </a:r>
            <a:br>
              <a:rPr lang="en-US" dirty="0">
                <a:solidFill>
                  <a:srgbClr val="E86727"/>
                </a:solidFill>
                <a:latin typeface="Castellar" panose="020A0402060406010301" pitchFamily="18" charset="0"/>
              </a:rPr>
            </a:br>
            <a:r>
              <a:rPr lang="en-US" dirty="0">
                <a:solidFill>
                  <a:srgbClr val="E86727"/>
                </a:solidFill>
                <a:latin typeface="Castellar" panose="020A0402060406010301" pitchFamily="18" charset="0"/>
              </a:rPr>
              <a:t>CMC </a:t>
            </a:r>
            <a:r>
              <a:rPr lang="en-US" dirty="0" smtClean="0">
                <a:solidFill>
                  <a:srgbClr val="E86727"/>
                </a:solidFill>
                <a:latin typeface="Castellar" panose="020A0402060406010301" pitchFamily="18" charset="0"/>
              </a:rPr>
              <a:t>Reinforces </a:t>
            </a:r>
            <a:br>
              <a:rPr lang="en-US" dirty="0" smtClean="0">
                <a:solidFill>
                  <a:srgbClr val="E86727"/>
                </a:solidFill>
                <a:latin typeface="Castellar" panose="020A0402060406010301" pitchFamily="18" charset="0"/>
              </a:rPr>
            </a:br>
            <a:r>
              <a:rPr lang="en-US" dirty="0" smtClean="0">
                <a:solidFill>
                  <a:srgbClr val="E86727"/>
                </a:solidFill>
                <a:latin typeface="Castellar" panose="020A0402060406010301" pitchFamily="18" charset="0"/>
              </a:rPr>
              <a:t>our relationships…</a:t>
            </a:r>
            <a:br>
              <a:rPr lang="en-US" dirty="0" smtClean="0">
                <a:solidFill>
                  <a:srgbClr val="E86727"/>
                </a:solidFill>
                <a:latin typeface="Castellar" panose="020A0402060406010301" pitchFamily="18" charset="0"/>
              </a:rPr>
            </a:br>
            <a:r>
              <a:rPr lang="en-US" dirty="0" smtClean="0">
                <a:solidFill>
                  <a:srgbClr val="69AEF0"/>
                </a:solidFill>
                <a:latin typeface="Castellar" panose="020A0402060406010301" pitchFamily="18" charset="0"/>
              </a:rPr>
              <a:t>At every opportunity! </a:t>
            </a:r>
            <a:endParaRPr lang="en-US" dirty="0">
              <a:solidFill>
                <a:srgbClr val="69AEF0"/>
              </a:solidFill>
              <a:latin typeface="Castellar" panose="020A0402060406010301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730" y="2623412"/>
            <a:ext cx="2732964" cy="4114800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786" y="2623412"/>
            <a:ext cx="3075362" cy="41148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72" y="2623412"/>
            <a:ext cx="2768505" cy="41683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99412" y="19812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Michael League </a:t>
            </a:r>
          </a:p>
          <a:p>
            <a:pPr algn="ctr"/>
            <a:r>
              <a:rPr lang="en-US" dirty="0" smtClean="0"/>
              <a:t>Founder of </a:t>
            </a:r>
            <a:r>
              <a:rPr lang="en-US" dirty="0" smtClean="0">
                <a:solidFill>
                  <a:srgbClr val="EE882E"/>
                </a:solidFill>
              </a:rPr>
              <a:t>Snarky Puppy  </a:t>
            </a:r>
            <a:endParaRPr lang="en-US" dirty="0">
              <a:solidFill>
                <a:srgbClr val="EE882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31659" y="1883022"/>
            <a:ext cx="3010780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Michael league and </a:t>
            </a:r>
            <a:r>
              <a:rPr lang="en-US" dirty="0" smtClean="0">
                <a:solidFill>
                  <a:srgbClr val="EE882E"/>
                </a:solidFill>
              </a:rPr>
              <a:t>CMC</a:t>
            </a:r>
            <a:r>
              <a:rPr lang="en-US" dirty="0" smtClean="0"/>
              <a:t> Teacher Dan Leonard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5554" y="1981200"/>
            <a:ext cx="3205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E882E"/>
                </a:solidFill>
              </a:rPr>
              <a:t>Dan Leonard</a:t>
            </a:r>
            <a:r>
              <a:rPr lang="en-US" dirty="0" smtClean="0"/>
              <a:t>, Greg Clark Jr, Michael league  @4410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045" y="15315"/>
            <a:ext cx="2214780" cy="16610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88" y="15315"/>
            <a:ext cx="2286000" cy="17077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16021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152400"/>
            <a:ext cx="9144001" cy="1371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59627"/>
                </a:solidFill>
                <a:latin typeface="Castellar" panose="020A0402060406010301" pitchFamily="18" charset="0"/>
              </a:rPr>
              <a:t>Carter Vintage Guitars uses multiple mediums to connect their message   </a:t>
            </a:r>
            <a:endParaRPr lang="en-US" dirty="0">
              <a:solidFill>
                <a:srgbClr val="F59627"/>
              </a:solidFill>
              <a:latin typeface="Castellar" panose="020A0402060406010301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2" y="1719649"/>
            <a:ext cx="4416552" cy="762000"/>
          </a:xfrm>
        </p:spPr>
        <p:txBody>
          <a:bodyPr/>
          <a:lstStyle/>
          <a:p>
            <a:pPr algn="ctr"/>
            <a:r>
              <a:rPr lang="en-US" dirty="0" smtClean="0">
                <a:latin typeface="Castellar" panose="020A0402060406010301" pitchFamily="18" charset="0"/>
              </a:rPr>
              <a:t>Great videos on YouTube </a:t>
            </a:r>
            <a:endParaRPr lang="en-US" dirty="0">
              <a:latin typeface="Castellar" panose="020A0402060406010301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94611" y="1828799"/>
            <a:ext cx="3900239" cy="576649"/>
          </a:xfrm>
        </p:spPr>
        <p:txBody>
          <a:bodyPr/>
          <a:lstStyle/>
          <a:p>
            <a:pPr algn="ctr"/>
            <a:r>
              <a:rPr lang="en-US" dirty="0" smtClean="0">
                <a:latin typeface="Castellar" panose="020A0402060406010301" pitchFamily="18" charset="0"/>
              </a:rPr>
              <a:t>Great photos on Instagram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612" y="2418935"/>
            <a:ext cx="4531476" cy="4223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2" y="2590800"/>
            <a:ext cx="6465687" cy="37028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TextBox 3"/>
          <p:cNvSpPr txBox="1"/>
          <p:nvPr/>
        </p:nvSpPr>
        <p:spPr>
          <a:xfrm>
            <a:off x="379412" y="4114800"/>
            <a:ext cx="1524000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Carter integrates great Nashville talent in their You Tube videos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74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5384" y="1688006"/>
            <a:ext cx="3767770" cy="1676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stellar" panose="020A0402060406010301" pitchFamily="18" charset="0"/>
              </a:rPr>
              <a:t>E</a:t>
            </a:r>
            <a:r>
              <a:rPr lang="en-US" dirty="0" smtClean="0">
                <a:latin typeface="Castellar" panose="020A0402060406010301" pitchFamily="18" charset="0"/>
              </a:rPr>
              <a:t>ngages,</a:t>
            </a:r>
            <a:br>
              <a:rPr lang="en-US" dirty="0" smtClean="0">
                <a:latin typeface="Castellar" panose="020A0402060406010301" pitchFamily="18" charset="0"/>
              </a:rPr>
            </a:br>
            <a:r>
              <a:rPr lang="en-US" dirty="0" smtClean="0">
                <a:latin typeface="Castellar" panose="020A0402060406010301" pitchFamily="18" charset="0"/>
              </a:rPr>
              <a:t>educates, </a:t>
            </a:r>
            <a:br>
              <a:rPr lang="en-US" dirty="0" smtClean="0">
                <a:latin typeface="Castellar" panose="020A0402060406010301" pitchFamily="18" charset="0"/>
              </a:rPr>
            </a:br>
            <a:r>
              <a:rPr lang="en-US" dirty="0" smtClean="0">
                <a:latin typeface="Castellar" panose="020A0402060406010301" pitchFamily="18" charset="0"/>
              </a:rPr>
              <a:t>legitimizes, </a:t>
            </a:r>
            <a:br>
              <a:rPr lang="en-US" dirty="0" smtClean="0">
                <a:latin typeface="Castellar" panose="020A0402060406010301" pitchFamily="18" charset="0"/>
              </a:rPr>
            </a:br>
            <a:r>
              <a:rPr lang="en-US" dirty="0" smtClean="0">
                <a:latin typeface="Castellar" panose="020A0402060406010301" pitchFamily="18" charset="0"/>
              </a:rPr>
              <a:t>cross sells!  </a:t>
            </a:r>
            <a:endParaRPr lang="en-US" dirty="0">
              <a:latin typeface="Castellar" panose="020A0402060406010301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371" y="215153"/>
            <a:ext cx="2438400" cy="10040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003" y="3635018"/>
            <a:ext cx="3981135" cy="3084633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59" y="1941509"/>
            <a:ext cx="3679617" cy="3235826"/>
          </a:xfr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452" y="1941509"/>
            <a:ext cx="4185603" cy="284579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79412" y="332284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stellar" panose="020A0402060406010301" pitchFamily="18" charset="0"/>
              </a:rPr>
              <a:t>Y</a:t>
            </a:r>
            <a:r>
              <a:rPr lang="en-US" dirty="0" smtClean="0">
                <a:latin typeface="Castellar" panose="020A0402060406010301" pitchFamily="18" charset="0"/>
              </a:rPr>
              <a:t>ou can use </a:t>
            </a:r>
          </a:p>
          <a:p>
            <a:pPr algn="ctr"/>
            <a:r>
              <a:rPr lang="en-US" dirty="0" smtClean="0">
                <a:latin typeface="Castellar" panose="020A0402060406010301" pitchFamily="18" charset="0"/>
              </a:rPr>
              <a:t>YouTube to connect different aspects of your business  </a:t>
            </a:r>
            <a:endParaRPr lang="en-US" dirty="0"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69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3604" y="39030"/>
            <a:ext cx="11865395" cy="1938992"/>
          </a:xfrm>
          <a:prstGeom prst="rect">
            <a:avLst/>
          </a:prstGeom>
          <a:solidFill>
            <a:srgbClr val="12121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ECB25E"/>
                </a:solidFill>
                <a:latin typeface="Castellar" panose="020A0402060406010301" pitchFamily="18" charset="0"/>
              </a:rPr>
              <a:t>Through video reviews </a:t>
            </a:r>
          </a:p>
          <a:p>
            <a:pPr algn="ctr"/>
            <a:r>
              <a:rPr lang="en-US" sz="2000" dirty="0" smtClean="0">
                <a:solidFill>
                  <a:srgbClr val="E7AC57"/>
                </a:solidFill>
                <a:latin typeface="Castellar" panose="020A0402060406010301" pitchFamily="18" charset="0"/>
              </a:rPr>
              <a:t>Music Villa &amp; Carter </a:t>
            </a:r>
          </a:p>
          <a:p>
            <a:pPr algn="ctr"/>
            <a:r>
              <a:rPr lang="en-US" sz="2000" dirty="0" smtClean="0">
                <a:latin typeface="Castellar" panose="020A0402060406010301" pitchFamily="18" charset="0"/>
              </a:rPr>
              <a:t>provide</a:t>
            </a:r>
          </a:p>
          <a:p>
            <a:pPr algn="ctr"/>
            <a:r>
              <a:rPr lang="en-US" sz="2000" dirty="0" smtClean="0">
                <a:latin typeface="Castellar" panose="020A0402060406010301" pitchFamily="18" charset="0"/>
              </a:rPr>
              <a:t>constant product knowledge   </a:t>
            </a:r>
          </a:p>
          <a:p>
            <a:pPr algn="ctr"/>
            <a:r>
              <a:rPr lang="en-US" sz="2000" dirty="0" smtClean="0">
                <a:latin typeface="Castellar" panose="020A0402060406010301" pitchFamily="18" charset="0"/>
              </a:rPr>
              <a:t>Engaging customers </a:t>
            </a:r>
          </a:p>
          <a:p>
            <a:pPr algn="ctr"/>
            <a:r>
              <a:rPr lang="en-US" sz="2000" dirty="0" smtClean="0">
                <a:solidFill>
                  <a:srgbClr val="E5AC54"/>
                </a:solidFill>
                <a:latin typeface="Castellar" panose="020A0402060406010301" pitchFamily="18" charset="0"/>
              </a:rPr>
              <a:t>in their Lifestyle Brands…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2" y="2018157"/>
            <a:ext cx="5351136" cy="3895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1903412" y="5900162"/>
            <a:ext cx="2670133" cy="836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E3A44E"/>
                </a:solidFill>
                <a:latin typeface="Castellar" panose="020A0402060406010301" pitchFamily="18" charset="0"/>
              </a:rPr>
              <a:t>    50,000 + subscribers </a:t>
            </a:r>
            <a:endParaRPr lang="en-US" sz="2400" dirty="0">
              <a:solidFill>
                <a:srgbClr val="E3A44E"/>
              </a:solidFill>
              <a:latin typeface="Castellar" panose="020A0402060406010301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62332" y="1022298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DD9726"/>
                </a:solidFill>
                <a:latin typeface="Castellar" panose="020A0402060406010301" pitchFamily="18" charset="0"/>
              </a:rPr>
              <a:t>! </a:t>
            </a:r>
            <a:r>
              <a:rPr lang="en-US" sz="2400" dirty="0" smtClean="0">
                <a:solidFill>
                  <a:srgbClr val="DD9726"/>
                </a:solidFill>
                <a:latin typeface="Castellar" panose="020A0402060406010301" pitchFamily="18" charset="0"/>
              </a:rPr>
              <a:t>       </a:t>
            </a:r>
            <a:endParaRPr lang="en-US" sz="2400" dirty="0">
              <a:solidFill>
                <a:srgbClr val="DD9726"/>
              </a:solidFill>
              <a:latin typeface="Castellar" panose="020A0402060406010301" pitchFamily="18" charset="0"/>
            </a:endParaRPr>
          </a:p>
        </p:txBody>
      </p:sp>
      <p:pic>
        <p:nvPicPr>
          <p:cNvPr id="10" name="Content Placeholder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939" y="2018157"/>
            <a:ext cx="5157208" cy="39958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399" y="528238"/>
            <a:ext cx="2048160" cy="8433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536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612" y="204324"/>
            <a:ext cx="8382000" cy="47254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2"/>
          <p:cNvSpPr/>
          <p:nvPr/>
        </p:nvSpPr>
        <p:spPr>
          <a:xfrm>
            <a:off x="608012" y="1295400"/>
            <a:ext cx="4114800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 smtClean="0">
                <a:ln w="0"/>
                <a:solidFill>
                  <a:srgbClr val="CC4E3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stellar" panose="020A0402060406010301" pitchFamily="18" charset="0"/>
                <a:cs typeface="Arial" panose="020B0604020202020204" pitchFamily="34" charset="0"/>
              </a:rPr>
              <a:t>With YouTube, we engage customers in our lifestyle brand with videos of special performances, visual tours of our programs, and captures of events in our listening room @4410 </a:t>
            </a:r>
            <a:endParaRPr lang="en-US" dirty="0">
              <a:ln w="0"/>
              <a:solidFill>
                <a:srgbClr val="CC4E3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stellar" panose="020A0402060406010301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812" y="204324"/>
            <a:ext cx="2438400" cy="9412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2" y="3723746"/>
            <a:ext cx="4800600" cy="2957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964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283" y="822509"/>
            <a:ext cx="9220201" cy="152580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dirty="0" smtClean="0">
                <a:solidFill>
                  <a:srgbClr val="DD9726"/>
                </a:solidFill>
                <a:latin typeface="Castellar" panose="020A0402060406010301" pitchFamily="18" charset="0"/>
              </a:rPr>
              <a:t/>
            </a:r>
            <a:br>
              <a:rPr lang="en-US" sz="3100" dirty="0" smtClean="0">
                <a:solidFill>
                  <a:srgbClr val="DD9726"/>
                </a:solidFill>
                <a:latin typeface="Castellar" panose="020A0402060406010301" pitchFamily="18" charset="0"/>
              </a:rPr>
            </a:br>
            <a:r>
              <a:rPr lang="en-US" sz="3100" dirty="0" smtClean="0">
                <a:solidFill>
                  <a:srgbClr val="DD9726"/>
                </a:solidFill>
                <a:latin typeface="Castellar" panose="020A0402060406010301" pitchFamily="18" charset="0"/>
              </a:rPr>
              <a:t/>
            </a:r>
            <a:br>
              <a:rPr lang="en-US" sz="3100" dirty="0" smtClean="0">
                <a:solidFill>
                  <a:srgbClr val="DD9726"/>
                </a:solidFill>
                <a:latin typeface="Castellar" panose="020A0402060406010301" pitchFamily="18" charset="0"/>
              </a:rPr>
            </a:br>
            <a:r>
              <a:rPr lang="en-US" sz="3100" dirty="0" smtClean="0">
                <a:solidFill>
                  <a:srgbClr val="40C33D"/>
                </a:solidFill>
                <a:latin typeface="Castellar" panose="020A0402060406010301" pitchFamily="18" charset="0"/>
              </a:rPr>
              <a:t>by providing them a platform…</a:t>
            </a:r>
            <a:r>
              <a:rPr lang="en-US" dirty="0" smtClean="0">
                <a:solidFill>
                  <a:srgbClr val="DD9726"/>
                </a:solidFill>
                <a:latin typeface="Castellar" panose="020A0402060406010301" pitchFamily="18" charset="0"/>
              </a:rPr>
              <a:t/>
            </a:r>
            <a:br>
              <a:rPr lang="en-US" dirty="0" smtClean="0">
                <a:solidFill>
                  <a:srgbClr val="DD9726"/>
                </a:solidFill>
                <a:latin typeface="Castellar" panose="020A0402060406010301" pitchFamily="18" charset="0"/>
              </a:rPr>
            </a:br>
            <a:r>
              <a:rPr lang="en-US" dirty="0" smtClean="0">
                <a:solidFill>
                  <a:srgbClr val="DD9726"/>
                </a:solidFill>
                <a:latin typeface="Castellar" panose="020A0402060406010301" pitchFamily="18" charset="0"/>
              </a:rPr>
              <a:t/>
            </a:r>
            <a:br>
              <a:rPr lang="en-US" dirty="0" smtClean="0">
                <a:solidFill>
                  <a:srgbClr val="DD9726"/>
                </a:solidFill>
                <a:latin typeface="Castellar" panose="020A0402060406010301" pitchFamily="18" charset="0"/>
              </a:rPr>
            </a:br>
            <a:endParaRPr lang="en-US" dirty="0">
              <a:solidFill>
                <a:srgbClr val="DD9726"/>
              </a:solidFill>
              <a:latin typeface="Castellar" panose="020A0402060406010301" pitchFamily="18" charset="0"/>
            </a:endParaRPr>
          </a:p>
        </p:txBody>
      </p:sp>
      <p:pic>
        <p:nvPicPr>
          <p:cNvPr id="1026" name="Picture 2" descr="http://musicvilla.wpengine.com/wp-content/uploads/2012/07/178296_10151892033655122_823715114_o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401" y="2118884"/>
            <a:ext cx="3237662" cy="427047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985" y="2634163"/>
            <a:ext cx="3768798" cy="40795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7908" y="1556945"/>
            <a:ext cx="78449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DD9726"/>
                </a:solidFill>
                <a:latin typeface="Castellar" panose="020A0402060406010301" pitchFamily="18" charset="0"/>
              </a:rPr>
              <a:t>So they become  </a:t>
            </a:r>
          </a:p>
          <a:p>
            <a:pPr algn="ctr"/>
            <a:r>
              <a:rPr lang="en-US" sz="2800" dirty="0" smtClean="0">
                <a:solidFill>
                  <a:srgbClr val="DD9726"/>
                </a:solidFill>
                <a:latin typeface="Castellar" panose="020A0402060406010301" pitchFamily="18" charset="0"/>
              </a:rPr>
              <a:t>The “go to” </a:t>
            </a:r>
            <a:r>
              <a:rPr lang="en-US" sz="2800" dirty="0">
                <a:solidFill>
                  <a:srgbClr val="DD9726"/>
                </a:solidFill>
                <a:latin typeface="Castellar" panose="020A0402060406010301" pitchFamily="18" charset="0"/>
              </a:rPr>
              <a:t>Source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412" y="3082750"/>
            <a:ext cx="4268297" cy="32943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74612" y="395108"/>
            <a:ext cx="12114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DA2C"/>
                </a:solidFill>
                <a:latin typeface="Castellar" panose="020A0402060406010301" pitchFamily="18" charset="0"/>
              </a:rPr>
              <a:t>Music Villa Invites their community </a:t>
            </a:r>
            <a:r>
              <a:rPr lang="en-US" sz="2800" dirty="0" smtClean="0">
                <a:solidFill>
                  <a:srgbClr val="FFDA2C"/>
                </a:solidFill>
                <a:latin typeface="Castellar" panose="020A0402060406010301" pitchFamily="18" charset="0"/>
              </a:rPr>
              <a:t>to participate,</a:t>
            </a:r>
            <a:endParaRPr lang="en-US" sz="2800" dirty="0">
              <a:solidFill>
                <a:srgbClr val="FFDA2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20954" y="2557368"/>
            <a:ext cx="3627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DEBF86"/>
                </a:solidFill>
              </a:rPr>
              <a:t>Music Villa’s Acoustic Letter </a:t>
            </a:r>
            <a:endParaRPr lang="en-US" sz="2000" dirty="0">
              <a:solidFill>
                <a:srgbClr val="DEB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14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FDAF17"/>
                </a:solidFill>
                <a:latin typeface="Castellar" panose="020A0402060406010301" pitchFamily="18" charset="0"/>
              </a:rPr>
              <a:t>Music Villa gives their customers plenty of access with two web pages</a:t>
            </a:r>
            <a:endParaRPr lang="en-US" sz="3200" dirty="0">
              <a:solidFill>
                <a:srgbClr val="FDAF17"/>
              </a:solidFill>
              <a:latin typeface="Castellar" panose="020A0402060406010301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3178" y="1935892"/>
            <a:ext cx="4416552" cy="762000"/>
          </a:xfrm>
        </p:spPr>
        <p:txBody>
          <a:bodyPr/>
          <a:lstStyle/>
          <a:p>
            <a:pPr algn="ctr"/>
            <a:r>
              <a:rPr lang="en-US" dirty="0" smtClean="0">
                <a:latin typeface="Castellar" panose="020A0402060406010301" pitchFamily="18" charset="0"/>
              </a:rPr>
              <a:t>Music villa.com</a:t>
            </a:r>
            <a:endParaRPr lang="en-US" dirty="0">
              <a:latin typeface="Castellar" panose="020A0402060406010301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09971" y="1931773"/>
            <a:ext cx="4416552" cy="762000"/>
          </a:xfrm>
        </p:spPr>
        <p:txBody>
          <a:bodyPr/>
          <a:lstStyle/>
          <a:p>
            <a:pPr algn="ctr"/>
            <a:r>
              <a:rPr lang="en-US" dirty="0" smtClean="0">
                <a:latin typeface="Castellar" panose="020A0402060406010301" pitchFamily="18" charset="0"/>
              </a:rPr>
              <a:t>Acoustic letter.com</a:t>
            </a:r>
            <a:endParaRPr lang="en-US" dirty="0">
              <a:latin typeface="Castellar" panose="020A0402060406010301" pitchFamily="18" charset="0"/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771" y="2693773"/>
            <a:ext cx="4522952" cy="3702333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11" y="2693773"/>
            <a:ext cx="4507685" cy="3702333"/>
          </a:xfrm>
        </p:spPr>
      </p:pic>
    </p:spTree>
    <p:extLst>
      <p:ext uri="{BB962C8B-B14F-4D97-AF65-F5344CB8AC3E}">
        <p14:creationId xmlns:p14="http://schemas.microsoft.com/office/powerpoint/2010/main" val="305351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E8A942"/>
                </a:solidFill>
                <a:latin typeface="Castellar" panose="020A0402060406010301" pitchFamily="18" charset="0"/>
              </a:rPr>
              <a:t>and multiple Twitter Pages  </a:t>
            </a:r>
            <a:endParaRPr lang="en-US" sz="3200" dirty="0">
              <a:solidFill>
                <a:srgbClr val="E8A942"/>
              </a:solidFill>
              <a:latin typeface="Castellar" panose="020A0402060406010301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836" y="1752600"/>
            <a:ext cx="4416552" cy="762000"/>
          </a:xfrm>
        </p:spPr>
        <p:txBody>
          <a:bodyPr/>
          <a:lstStyle/>
          <a:p>
            <a:pPr algn="ctr"/>
            <a:r>
              <a:rPr lang="en-US" dirty="0" smtClean="0">
                <a:latin typeface="Castellar" panose="020A0402060406010301" pitchFamily="18" charset="0"/>
              </a:rPr>
              <a:t>Music Villa </a:t>
            </a:r>
            <a:endParaRPr lang="en-US" dirty="0">
              <a:latin typeface="Castellar" panose="020A0402060406010301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32611" y="1845276"/>
            <a:ext cx="4419129" cy="745524"/>
          </a:xfrm>
        </p:spPr>
        <p:txBody>
          <a:bodyPr/>
          <a:lstStyle/>
          <a:p>
            <a:pPr algn="ctr"/>
            <a:r>
              <a:rPr lang="en-US" dirty="0">
                <a:latin typeface="Castellar" panose="020A0402060406010301" pitchFamily="18" charset="0"/>
              </a:rPr>
              <a:t>Acoustic Letter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2" y="2514600"/>
            <a:ext cx="5105400" cy="2886843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734" y="2514600"/>
            <a:ext cx="5744531" cy="2852351"/>
          </a:xfrm>
        </p:spPr>
      </p:pic>
    </p:spTree>
    <p:extLst>
      <p:ext uri="{BB962C8B-B14F-4D97-AF65-F5344CB8AC3E}">
        <p14:creationId xmlns:p14="http://schemas.microsoft.com/office/powerpoint/2010/main" val="380390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012" y="381000"/>
            <a:ext cx="11961813" cy="1447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D5A530"/>
                </a:solidFill>
                <a:latin typeface="Castellar" panose="020A0402060406010301" pitchFamily="18" charset="0"/>
              </a:rPr>
              <a:t>Contemporary Music </a:t>
            </a:r>
            <a:r>
              <a:rPr lang="en-US" dirty="0" smtClean="0">
                <a:solidFill>
                  <a:srgbClr val="D5A530"/>
                </a:solidFill>
                <a:latin typeface="Castellar" panose="020A0402060406010301" pitchFamily="18" charset="0"/>
              </a:rPr>
              <a:t>Center</a:t>
            </a:r>
            <a:br>
              <a:rPr lang="en-US" dirty="0" smtClean="0">
                <a:solidFill>
                  <a:srgbClr val="D5A530"/>
                </a:solidFill>
                <a:latin typeface="Castellar" panose="020A0402060406010301" pitchFamily="18" charset="0"/>
              </a:rPr>
            </a:br>
            <a:r>
              <a:rPr lang="en-US" dirty="0" smtClean="0">
                <a:solidFill>
                  <a:srgbClr val="D5A530"/>
                </a:solidFill>
                <a:latin typeface="Castellar" panose="020A0402060406010301" pitchFamily="18" charset="0"/>
              </a:rPr>
              <a:t>has made Education &amp; Performance its</a:t>
            </a:r>
            <a:br>
              <a:rPr lang="en-US" dirty="0" smtClean="0">
                <a:solidFill>
                  <a:srgbClr val="D5A530"/>
                </a:solidFill>
                <a:latin typeface="Castellar" panose="020A0402060406010301" pitchFamily="18" charset="0"/>
              </a:rPr>
            </a:br>
            <a:r>
              <a:rPr lang="en-US" dirty="0" smtClean="0">
                <a:solidFill>
                  <a:srgbClr val="D5A530"/>
                </a:solidFill>
                <a:latin typeface="Castellar" panose="020A0402060406010301" pitchFamily="18" charset="0"/>
              </a:rPr>
              <a:t>lifestyle brand </a:t>
            </a:r>
            <a:endParaRPr lang="en-US" dirty="0">
              <a:solidFill>
                <a:srgbClr val="D5A530"/>
              </a:solidFill>
              <a:latin typeface="Castellar" panose="020A0402060406010301" pitchFamily="18" charset="0"/>
            </a:endParaRPr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762" y="1670222"/>
            <a:ext cx="3638727" cy="4648200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4" y="1670222"/>
            <a:ext cx="3351125" cy="44196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486" y="1886465"/>
            <a:ext cx="3978359" cy="5119626"/>
          </a:xfrm>
          <a:prstGeom prst="rect">
            <a:avLst/>
          </a:prstGeom>
        </p:spPr>
      </p:pic>
      <p:pic>
        <p:nvPicPr>
          <p:cNvPr id="7" name="Content Placeholder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88" y="18535"/>
            <a:ext cx="2133600" cy="9385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39511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38" y="81391"/>
            <a:ext cx="4065520" cy="17423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239" y="81391"/>
            <a:ext cx="4315145" cy="1674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0" y="4492204"/>
            <a:ext cx="3480248" cy="2157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612" y="3520925"/>
            <a:ext cx="2867239" cy="28672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123053" y="2198720"/>
            <a:ext cx="565068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5E6C3"/>
                </a:solidFill>
                <a:latin typeface="Castellar" panose="020A0402060406010301" pitchFamily="18" charset="0"/>
              </a:rPr>
              <a:t>The </a:t>
            </a:r>
            <a:r>
              <a:rPr lang="en-US" sz="4400" dirty="0">
                <a:solidFill>
                  <a:srgbClr val="F5E6C3"/>
                </a:solidFill>
                <a:latin typeface="Castellar" panose="020A0402060406010301" pitchFamily="18" charset="0"/>
              </a:rPr>
              <a:t>art </a:t>
            </a:r>
            <a:r>
              <a:rPr lang="en-US" sz="4400" dirty="0" smtClean="0">
                <a:solidFill>
                  <a:srgbClr val="F5E6C3"/>
                </a:solidFill>
                <a:latin typeface="Castellar" panose="020A0402060406010301" pitchFamily="18" charset="0"/>
              </a:rPr>
              <a:t>of lifestyle  </a:t>
            </a:r>
            <a:r>
              <a:rPr lang="en-US" sz="6600" dirty="0">
                <a:solidFill>
                  <a:srgbClr val="CA554A"/>
                </a:solidFill>
                <a:latin typeface="Castellar" panose="020A0402060406010301" pitchFamily="18" charset="0"/>
              </a:rPr>
              <a:t>Branding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4906" y="1755609"/>
            <a:ext cx="3027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ECB25E"/>
                </a:solidFill>
              </a:rPr>
              <a:t>Menzie Pittman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371012" y="1755609"/>
            <a:ext cx="2260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ECB25E"/>
                </a:solidFill>
              </a:rPr>
              <a:t>Christie Carter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18826" y="6388164"/>
            <a:ext cx="2529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ECB25E"/>
                </a:solidFill>
              </a:rPr>
              <a:t>Paul Decker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73265" y="2070713"/>
            <a:ext cx="15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CB25E"/>
                </a:solidFill>
              </a:rPr>
              <a:t>Walter Carter </a:t>
            </a:r>
            <a:endParaRPr lang="en-US" dirty="0">
              <a:solidFill>
                <a:srgbClr val="ECB25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696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412" y="583488"/>
            <a:ext cx="4461579" cy="52891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776163" y="4161809"/>
            <a:ext cx="3295965" cy="2669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B5F4FF"/>
                </a:solidFill>
                <a:latin typeface="Castellar" panose="020A0402060406010301" pitchFamily="18" charset="0"/>
              </a:rPr>
              <a:t>Because what  </a:t>
            </a:r>
            <a:r>
              <a:rPr lang="en-US" sz="2800" dirty="0">
                <a:solidFill>
                  <a:srgbClr val="B5F4FF"/>
                </a:solidFill>
                <a:latin typeface="Castellar" panose="020A0402060406010301" pitchFamily="18" charset="0"/>
              </a:rPr>
              <a:t>unites a </a:t>
            </a:r>
            <a:r>
              <a:rPr lang="en-US" sz="2800" dirty="0" smtClean="0">
                <a:solidFill>
                  <a:srgbClr val="B5F4FF"/>
                </a:solidFill>
                <a:latin typeface="Castellar" panose="020A0402060406010301" pitchFamily="18" charset="0"/>
              </a:rPr>
              <a:t>community, </a:t>
            </a:r>
            <a:r>
              <a:rPr lang="en-US" sz="2800" dirty="0">
                <a:solidFill>
                  <a:srgbClr val="B5F4FF"/>
                </a:solidFill>
                <a:latin typeface="Castellar" panose="020A0402060406010301" pitchFamily="18" charset="0"/>
              </a:rPr>
              <a:t>is talked about by the community!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00763" y="6019800"/>
            <a:ext cx="4734876" cy="646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99" dirty="0">
                <a:solidFill>
                  <a:srgbClr val="E86727"/>
                </a:solidFill>
              </a:rPr>
              <a:t>As seen in Haymarket Lifestyle </a:t>
            </a:r>
            <a:r>
              <a:rPr lang="en-US" sz="1799" dirty="0" smtClean="0">
                <a:solidFill>
                  <a:srgbClr val="E86727"/>
                </a:solidFill>
              </a:rPr>
              <a:t>Magazine October 2013  </a:t>
            </a:r>
            <a:endParaRPr lang="en-US" sz="1799" dirty="0">
              <a:solidFill>
                <a:srgbClr val="E86727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812" y="4648200"/>
            <a:ext cx="2965693" cy="16743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2" y="212432"/>
            <a:ext cx="5912685" cy="39270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304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77149"/>
            <a:ext cx="9144001" cy="1371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86BCEB"/>
                </a:solidFill>
                <a:latin typeface="Castellar" panose="020A0402060406010301" pitchFamily="18" charset="0"/>
              </a:rPr>
              <a:t>For CMC, this is </a:t>
            </a:r>
            <a:r>
              <a:rPr lang="en-US" dirty="0">
                <a:solidFill>
                  <a:srgbClr val="86BCEB"/>
                </a:solidFill>
                <a:latin typeface="Castellar" panose="020A0402060406010301" pitchFamily="18" charset="0"/>
              </a:rPr>
              <a:t>where </a:t>
            </a:r>
            <a:r>
              <a:rPr lang="en-US" dirty="0" smtClean="0">
                <a:solidFill>
                  <a:srgbClr val="86BCEB"/>
                </a:solidFill>
                <a:latin typeface="Castellar" panose="020A0402060406010301" pitchFamily="18" charset="0"/>
              </a:rPr>
              <a:t>E-blast, Twitter &amp; </a:t>
            </a:r>
            <a:r>
              <a:rPr lang="en-US" dirty="0">
                <a:solidFill>
                  <a:srgbClr val="86BCEB"/>
                </a:solidFill>
                <a:latin typeface="Castellar" panose="020A0402060406010301" pitchFamily="18" charset="0"/>
              </a:rPr>
              <a:t>Instagram </a:t>
            </a:r>
            <a:r>
              <a:rPr lang="en-US" dirty="0" smtClean="0">
                <a:solidFill>
                  <a:srgbClr val="86BCEB"/>
                </a:solidFill>
                <a:latin typeface="Castellar" panose="020A0402060406010301" pitchFamily="18" charset="0"/>
              </a:rPr>
              <a:t>come into play!  </a:t>
            </a:r>
            <a:endParaRPr lang="en-US" dirty="0">
              <a:solidFill>
                <a:srgbClr val="86BCEB"/>
              </a:solidFill>
              <a:latin typeface="Castellar" panose="020A0402060406010301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012" y="1828800"/>
            <a:ext cx="3048000" cy="720811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90C3EE"/>
                </a:solidFill>
                <a:latin typeface="Castellar" panose="020A0402060406010301" pitchFamily="18" charset="0"/>
              </a:rPr>
              <a:t>We E-Blast every event </a:t>
            </a:r>
            <a:endParaRPr lang="en-US" dirty="0">
              <a:solidFill>
                <a:srgbClr val="90C3EE"/>
              </a:solidFill>
              <a:latin typeface="Castellar" panose="020A0402060406010301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53552" y="3551084"/>
            <a:ext cx="3640302" cy="228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90C3F0"/>
                </a:solidFill>
                <a:latin typeface="Castellar" panose="020A0402060406010301" pitchFamily="18" charset="0"/>
              </a:rPr>
              <a:t>&amp; Engage the Twittersphere</a:t>
            </a:r>
            <a:endParaRPr lang="en-US" dirty="0">
              <a:solidFill>
                <a:srgbClr val="90C3F0"/>
              </a:solidFill>
              <a:latin typeface="Castellar" panose="020A0402060406010301" pitchFamily="18" charset="0"/>
            </a:endParaRPr>
          </a:p>
        </p:txBody>
      </p:sp>
      <p:pic>
        <p:nvPicPr>
          <p:cNvPr id="1026" name="Picture 2" descr="https://scontent-lga1-1.xx.fbcdn.net/hphotos-xpa1/v/t1.0-9/10929984_10206919679299723_8735365756190385989_n.jpg?oh=db996089e09ccf05cd1289696f77c206&amp;oe=55E998D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4" y="2502528"/>
            <a:ext cx="3748194" cy="374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635" y="2462226"/>
            <a:ext cx="3893000" cy="3828798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846" y="1621108"/>
            <a:ext cx="4020366" cy="1767853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566" y="3962400"/>
            <a:ext cx="3745288" cy="31157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21332" y="1791730"/>
            <a:ext cx="3773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95C6EF"/>
                </a:solidFill>
                <a:latin typeface="Castellar" panose="020A0402060406010301" pitchFamily="18" charset="0"/>
              </a:rPr>
              <a:t>Because you want social pages to Re-Tweet </a:t>
            </a:r>
            <a:endParaRPr lang="en-US" dirty="0">
              <a:solidFill>
                <a:srgbClr val="95C6EF"/>
              </a:solidFill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6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438"/>
            <a:ext cx="9819685" cy="125562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D78E67"/>
                </a:solidFill>
                <a:latin typeface="Castellar" panose="020A0402060406010301" pitchFamily="18" charset="0"/>
              </a:rPr>
              <a:t>Instagram and Twitter are good platforms for CMC &amp; @4410</a:t>
            </a:r>
            <a:endParaRPr lang="en-US" dirty="0">
              <a:solidFill>
                <a:srgbClr val="D78E67"/>
              </a:solidFill>
              <a:latin typeface="Castellar" panose="020A0402060406010301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2088816"/>
            <a:ext cx="4724399" cy="406228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rgbClr val="62A2C6"/>
                </a:solidFill>
                <a:latin typeface="Castellar" panose="020A0402060406010301" pitchFamily="18" charset="0"/>
              </a:rPr>
              <a:t>because </a:t>
            </a:r>
            <a:r>
              <a:rPr lang="en-US" sz="2400" dirty="0" smtClean="0">
                <a:solidFill>
                  <a:srgbClr val="62A2C6"/>
                </a:solidFill>
                <a:latin typeface="Castellar" panose="020A0402060406010301" pitchFamily="18" charset="0"/>
              </a:rPr>
              <a:t>they are the </a:t>
            </a:r>
            <a:r>
              <a:rPr lang="en-US" sz="2400" dirty="0">
                <a:solidFill>
                  <a:srgbClr val="62A2C6"/>
                </a:solidFill>
                <a:latin typeface="Castellar" panose="020A0402060406010301" pitchFamily="18" charset="0"/>
              </a:rPr>
              <a:t>medium of teens </a:t>
            </a:r>
          </a:p>
          <a:p>
            <a:pPr algn="ctr"/>
            <a:endParaRPr lang="en-US" dirty="0">
              <a:latin typeface="Castellar" panose="020A0402060406010301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612" y="1600200"/>
            <a:ext cx="3276600" cy="1019564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rgbClr val="CAA36A"/>
                </a:solidFill>
                <a:latin typeface="Castellar" panose="020A0402060406010301" pitchFamily="18" charset="0"/>
              </a:rPr>
              <a:t>and </a:t>
            </a:r>
            <a:r>
              <a:rPr lang="en-US" sz="2400" dirty="0" smtClean="0">
                <a:solidFill>
                  <a:srgbClr val="CAA36A"/>
                </a:solidFill>
                <a:latin typeface="Castellar" panose="020A0402060406010301" pitchFamily="18" charset="0"/>
              </a:rPr>
              <a:t>teens </a:t>
            </a:r>
          </a:p>
          <a:p>
            <a:pPr algn="ctr"/>
            <a:r>
              <a:rPr lang="en-US" sz="2400" dirty="0" smtClean="0">
                <a:solidFill>
                  <a:srgbClr val="CAA36A"/>
                </a:solidFill>
                <a:latin typeface="Castellar" panose="020A0402060406010301" pitchFamily="18" charset="0"/>
              </a:rPr>
              <a:t>Are our </a:t>
            </a:r>
            <a:r>
              <a:rPr lang="en-US" sz="2400" dirty="0">
                <a:solidFill>
                  <a:srgbClr val="CAA36A"/>
                </a:solidFill>
                <a:latin typeface="Castellar" panose="020A0402060406010301" pitchFamily="18" charset="0"/>
              </a:rPr>
              <a:t>market 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658" y="2667000"/>
            <a:ext cx="4386094" cy="4136586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43" y="2495044"/>
            <a:ext cx="5846170" cy="4622972"/>
          </a:xfrm>
        </p:spPr>
      </p:pic>
      <p:sp>
        <p:nvSpPr>
          <p:cNvPr id="10" name="Rectangle 9"/>
          <p:cNvSpPr/>
          <p:nvPr/>
        </p:nvSpPr>
        <p:spPr>
          <a:xfrm>
            <a:off x="4189412" y="4343401"/>
            <a:ext cx="190500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“Trailblazers are in the house and It’s a Full House @4410events Anniversary show”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351" y="36438"/>
            <a:ext cx="2491474" cy="247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91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E83728"/>
                </a:solidFill>
                <a:latin typeface="Castellar" panose="020A0402060406010301" pitchFamily="18" charset="0"/>
              </a:rPr>
              <a:t>Different mediums net different results   </a:t>
            </a:r>
            <a:endParaRPr lang="en-US" dirty="0">
              <a:solidFill>
                <a:srgbClr val="E83728"/>
              </a:solidFill>
              <a:latin typeface="Castellar" panose="020A0402060406010301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12" y="1905000"/>
            <a:ext cx="4416552" cy="762000"/>
          </a:xfrm>
        </p:spPr>
        <p:txBody>
          <a:bodyPr/>
          <a:lstStyle/>
          <a:p>
            <a:pPr algn="ctr"/>
            <a:r>
              <a:rPr lang="en-US" dirty="0" smtClean="0"/>
              <a:t>CMC’s Eventbrite page for </a:t>
            </a:r>
            <a:r>
              <a:rPr lang="en-US" dirty="0"/>
              <a:t>tickets</a:t>
            </a:r>
          </a:p>
          <a:p>
            <a:pPr algn="ctr"/>
            <a:r>
              <a:rPr lang="en-US" dirty="0" smtClean="0"/>
              <a:t>@4410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2" y="2792627"/>
            <a:ext cx="5355700" cy="2713802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3012" y="1905000"/>
            <a:ext cx="4416552" cy="762000"/>
          </a:xfrm>
        </p:spPr>
        <p:txBody>
          <a:bodyPr/>
          <a:lstStyle/>
          <a:p>
            <a:pPr algn="ctr"/>
            <a:r>
              <a:rPr lang="en-US" dirty="0" smtClean="0"/>
              <a:t> Twitter </a:t>
            </a:r>
          </a:p>
          <a:p>
            <a:pPr algn="ctr"/>
            <a:r>
              <a:rPr lang="en-US" dirty="0" smtClean="0"/>
              <a:t>@4410events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612" y="2819400"/>
            <a:ext cx="6056821" cy="2691148"/>
          </a:xfrm>
        </p:spPr>
      </p:pic>
    </p:spTree>
    <p:extLst>
      <p:ext uri="{BB962C8B-B14F-4D97-AF65-F5344CB8AC3E}">
        <p14:creationId xmlns:p14="http://schemas.microsoft.com/office/powerpoint/2010/main" val="91518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1106" y="180970"/>
            <a:ext cx="9144001" cy="1371600"/>
          </a:xfrm>
        </p:spPr>
        <p:txBody>
          <a:bodyPr/>
          <a:lstStyle/>
          <a:p>
            <a:pPr algn="ctr"/>
            <a:r>
              <a:rPr lang="en-US" dirty="0" smtClean="0">
                <a:latin typeface="Castellar" panose="020A0402060406010301" pitchFamily="18" charset="0"/>
              </a:rPr>
              <a:t>All three of our businesses use Instagram &amp; Twitter</a:t>
            </a:r>
            <a:endParaRPr lang="en-US" dirty="0">
              <a:latin typeface="Castellar" panose="020A0402060406010301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-13532" y="1335576"/>
            <a:ext cx="4113340" cy="762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56C5FF"/>
                </a:solidFill>
              </a:rPr>
              <a:t>Cater Vintage Guitars </a:t>
            </a:r>
            <a:endParaRPr lang="en-US" dirty="0">
              <a:solidFill>
                <a:srgbClr val="56C5FF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099808" y="2442551"/>
            <a:ext cx="3622590" cy="601298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56C5FF"/>
                </a:solidFill>
              </a:rPr>
              <a:t>Music Villa </a:t>
            </a:r>
            <a:endParaRPr lang="en-US" dirty="0">
              <a:solidFill>
                <a:srgbClr val="56C5FF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3" y="1912909"/>
            <a:ext cx="3781620" cy="3524984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321" y="2895600"/>
            <a:ext cx="4071226" cy="3811187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370" y="1917153"/>
            <a:ext cx="4128455" cy="37025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12225" y="1543577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6C5FF"/>
                </a:solidFill>
              </a:rPr>
              <a:t>Contemporary Music Center </a:t>
            </a:r>
            <a:endParaRPr lang="en-US" dirty="0">
              <a:solidFill>
                <a:srgbClr val="56C5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90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212" y="-308894"/>
            <a:ext cx="9144000" cy="1196394"/>
          </a:xfrm>
        </p:spPr>
        <p:txBody>
          <a:bodyPr/>
          <a:lstStyle/>
          <a:p>
            <a:pPr algn="ctr"/>
            <a:r>
              <a:rPr lang="en-US" sz="4800" dirty="0" smtClean="0">
                <a:solidFill>
                  <a:srgbClr val="5C9EE7"/>
                </a:solidFill>
                <a:latin typeface="Castellar" panose="020A0402060406010301" pitchFamily="18" charset="0"/>
              </a:rPr>
              <a:t>Blogging</a:t>
            </a:r>
            <a:r>
              <a:rPr lang="en-US" dirty="0" smtClean="0">
                <a:latin typeface="Castellar" panose="020A0402060406010301" pitchFamily="18" charset="0"/>
              </a:rPr>
              <a:t>   </a:t>
            </a:r>
            <a:endParaRPr lang="en-US" dirty="0">
              <a:latin typeface="Castellar" panose="020A0402060406010301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6212" y="782131"/>
            <a:ext cx="1015491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Castellar" panose="020A0402060406010301" pitchFamily="18" charset="0"/>
              </a:rPr>
              <a:t>“A search engine can’t see pictures, </a:t>
            </a:r>
          </a:p>
          <a:p>
            <a:pPr algn="ctr"/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Castellar" panose="020A0402060406010301" pitchFamily="18" charset="0"/>
              </a:rPr>
              <a:t>THAT’S reason enough to BLOG” …Brian 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 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Castellar" panose="020A0402060406010301" pitchFamily="18" charset="0"/>
              </a:rPr>
              <a:t>Jolliff </a:t>
            </a:r>
          </a:p>
          <a:p>
            <a:pPr algn="ctr"/>
            <a:r>
              <a:rPr lang="en-US" dirty="0" smtClean="0">
                <a:solidFill>
                  <a:schemeClr val="bg2">
                    <a:lumMod val="25000"/>
                    <a:lumOff val="75000"/>
                  </a:schemeClr>
                </a:solidFill>
                <a:latin typeface="Castellar" panose="020A0402060406010301" pitchFamily="18" charset="0"/>
              </a:rPr>
              <a:t>~WVU &amp; CMC designer  </a:t>
            </a:r>
            <a:endParaRPr lang="en-US" dirty="0">
              <a:solidFill>
                <a:schemeClr val="bg2">
                  <a:lumMod val="25000"/>
                  <a:lumOff val="75000"/>
                </a:schemeClr>
              </a:solidFill>
              <a:latin typeface="Castellar" panose="020A0402060406010301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7012" y="228600"/>
            <a:ext cx="165524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Here are 4 reasons you need to blog</a:t>
            </a:r>
            <a:r>
              <a:rPr lang="en-US" b="1" dirty="0" smtClean="0"/>
              <a:t>:</a:t>
            </a:r>
          </a:p>
          <a:p>
            <a:endParaRPr lang="en-US" dirty="0">
              <a:latin typeface="Merriweather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Drive traffic to your </a:t>
            </a:r>
            <a:r>
              <a:rPr lang="en-US" dirty="0" smtClean="0"/>
              <a:t>website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Increase your SEO/ </a:t>
            </a:r>
            <a:r>
              <a:rPr lang="en-US" dirty="0" smtClean="0"/>
              <a:t>SERP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Position your brand as an industry </a:t>
            </a:r>
            <a:r>
              <a:rPr lang="en-US" dirty="0" smtClean="0"/>
              <a:t>leader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Develop better customer </a:t>
            </a:r>
            <a:r>
              <a:rPr lang="en-US" dirty="0" smtClean="0"/>
              <a:t>relationships</a:t>
            </a:r>
          </a:p>
          <a:p>
            <a:endParaRPr lang="en-US" b="0" i="0" dirty="0">
              <a:effectLst/>
              <a:latin typeface="Merriweather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812" y="1981200"/>
            <a:ext cx="5371775" cy="3788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160" y="1726084"/>
            <a:ext cx="4417087" cy="41839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41612" y="5949437"/>
            <a:ext cx="769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F010A"/>
                </a:solidFill>
              </a:rPr>
              <a:t>Search engine spiders look for words, properly formatted. </a:t>
            </a:r>
            <a:br>
              <a:rPr lang="en-US" sz="2000" dirty="0">
                <a:solidFill>
                  <a:srgbClr val="CF010A"/>
                </a:solidFill>
              </a:rPr>
            </a:br>
            <a:r>
              <a:rPr lang="en-US" sz="2000" dirty="0">
                <a:solidFill>
                  <a:srgbClr val="CF010A"/>
                </a:solidFill>
              </a:rPr>
              <a:t>          So do the humans who buy your products…</a:t>
            </a:r>
          </a:p>
        </p:txBody>
      </p:sp>
    </p:spTree>
    <p:extLst>
      <p:ext uri="{BB962C8B-B14F-4D97-AF65-F5344CB8AC3E}">
        <p14:creationId xmlns:p14="http://schemas.microsoft.com/office/powerpoint/2010/main" val="381753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55" y="1676400"/>
            <a:ext cx="2956373" cy="34289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768" y="169368"/>
            <a:ext cx="3121057" cy="33049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768" y="3466070"/>
            <a:ext cx="3119631" cy="304550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480016" y="1463246"/>
            <a:ext cx="3276600" cy="59400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25000"/>
                    <a:lumOff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Web </a:t>
            </a:r>
            <a:r>
              <a:rPr 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25000"/>
                    <a:lumOff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Site Content </a:t>
            </a:r>
          </a:p>
          <a:p>
            <a:pPr algn="ctr"/>
            <a:r>
              <a:rPr 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E-Blast</a:t>
            </a:r>
            <a:endParaRPr lang="en-US" sz="20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25000"/>
                    <a:lumOff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Web Calendar for </a:t>
            </a:r>
            <a:endParaRPr lang="en-US" sz="20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bg2">
                  <a:lumMod val="25000"/>
                  <a:lumOff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25000"/>
                    <a:lumOff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Events @4410 </a:t>
            </a:r>
            <a:endParaRPr lang="en-US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bg2">
                  <a:lumMod val="25000"/>
                  <a:lumOff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Blogs</a:t>
            </a:r>
          </a:p>
          <a:p>
            <a:pPr algn="ctr"/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25000"/>
                    <a:lumOff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You Tube</a:t>
            </a:r>
          </a:p>
          <a:p>
            <a:pPr algn="ctr"/>
            <a:r>
              <a:rPr 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Tweets</a:t>
            </a:r>
          </a:p>
          <a:p>
            <a:pPr algn="ctr"/>
            <a:r>
              <a:rPr 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25000"/>
                    <a:lumOff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Instagram</a:t>
            </a:r>
          </a:p>
          <a:p>
            <a:pPr algn="ctr"/>
            <a:r>
              <a:rPr lang="en-US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Post to </a:t>
            </a:r>
            <a:r>
              <a:rPr lang="en-US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25000"/>
                    <a:lumOff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CMC FB </a:t>
            </a:r>
            <a:r>
              <a:rPr lang="en-US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06B2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Page</a:t>
            </a:r>
          </a:p>
          <a:p>
            <a:pPr algn="ctr"/>
            <a:r>
              <a:rPr 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Post to </a:t>
            </a:r>
            <a:r>
              <a:rPr 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25000"/>
                    <a:lumOff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@4410 FB </a:t>
            </a:r>
            <a:r>
              <a:rPr 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06B2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page</a:t>
            </a:r>
          </a:p>
          <a:p>
            <a:pPr algn="ctr"/>
            <a:r>
              <a:rPr lang="en-US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Post to our </a:t>
            </a:r>
            <a:r>
              <a:rPr lang="en-US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25000"/>
                    <a:lumOff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Personal </a:t>
            </a:r>
            <a:r>
              <a:rPr lang="en-US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06B2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FB’s</a:t>
            </a:r>
          </a:p>
          <a:p>
            <a:pPr algn="ctr"/>
            <a:r>
              <a:rPr 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25000"/>
                    <a:lumOff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Tag performers in @4410 photos on FB</a:t>
            </a:r>
          </a:p>
          <a:p>
            <a:pPr algn="ctr"/>
            <a:r>
              <a:rPr 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06B2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Push &amp; Share stories </a:t>
            </a:r>
            <a:endParaRPr lang="en-US" sz="2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06B23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25000"/>
                    <a:lumOff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Teen </a:t>
            </a:r>
            <a:r>
              <a:rPr 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06B2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Network </a:t>
            </a:r>
            <a:r>
              <a:rPr 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Tweets </a:t>
            </a:r>
          </a:p>
          <a:p>
            <a:pPr algn="ctr"/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25000"/>
                    <a:lumOff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Artist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Network Tweets</a:t>
            </a:r>
          </a:p>
          <a:p>
            <a:pPr algn="ctr"/>
            <a:r>
              <a:rPr 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25000"/>
                    <a:lumOff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Eventbrite  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25000"/>
                    <a:lumOff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Tickets</a:t>
            </a:r>
          </a:p>
          <a:p>
            <a:pPr algn="ctr"/>
            <a:endParaRPr lang="en-US" sz="20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endParaRPr lang="en-US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34539" y="76200"/>
            <a:ext cx="587978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E0E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stellar" panose="020A0402060406010301" pitchFamily="18" charset="0"/>
              </a:rPr>
              <a:t>CMC &amp; @4410 stay connected 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E0E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412" y="3505200"/>
            <a:ext cx="2470678" cy="3190875"/>
          </a:xfrm>
          <a:prstGeom prst="rect">
            <a:avLst/>
          </a:prstGeom>
        </p:spPr>
      </p:pic>
      <p:pic>
        <p:nvPicPr>
          <p:cNvPr id="1028" name="Picture 4" descr="https://scontent-iad3-1.xx.fbcdn.net/hphotos-xpa1/v/t1.0-9/10929984_10206919679299723_8735365756190385989_n.jpg?oh=db996089e09ccf05cd1289696f77c206&amp;oe=55E998D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612" y="169368"/>
            <a:ext cx="2848390" cy="284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38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457200"/>
            <a:ext cx="9601203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D3AA78"/>
                </a:solidFill>
                <a:latin typeface="Castellar" panose="020A0402060406010301" pitchFamily="18" charset="0"/>
              </a:rPr>
              <a:t>R</a:t>
            </a:r>
            <a:r>
              <a:rPr lang="en-US" dirty="0" smtClean="0">
                <a:solidFill>
                  <a:srgbClr val="D3AA78"/>
                </a:solidFill>
                <a:latin typeface="Castellar" panose="020A0402060406010301" pitchFamily="18" charset="0"/>
              </a:rPr>
              <a:t>emember: When it works for the community, it works for you! </a:t>
            </a:r>
            <a:endParaRPr lang="en-US" dirty="0">
              <a:solidFill>
                <a:srgbClr val="D3AA78"/>
              </a:solidFill>
              <a:latin typeface="Castellar" panose="020A0402060406010301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772" y="1143000"/>
            <a:ext cx="8942081" cy="563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88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musicincmag.com/digital_editions/2013/1310/_art/_jpeg_spreadview/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420" y="567225"/>
            <a:ext cx="4506201" cy="594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musicincmag.com/digital_editions/2013/1310/_art/_jpeg_pageview/5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621" y="567225"/>
            <a:ext cx="4509075" cy="594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612" y="5457683"/>
            <a:ext cx="17944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E86727"/>
                </a:solidFill>
                <a:latin typeface="Castellar" panose="020A0402060406010301" pitchFamily="18" charset="0"/>
              </a:rPr>
              <a:t>As seen in </a:t>
            </a:r>
          </a:p>
          <a:p>
            <a:pPr algn="ctr"/>
            <a:r>
              <a:rPr lang="en-US" sz="1600" b="1" dirty="0">
                <a:solidFill>
                  <a:srgbClr val="E86727"/>
                </a:solidFill>
                <a:latin typeface="Castellar" panose="020A0402060406010301" pitchFamily="18" charset="0"/>
              </a:rPr>
              <a:t>Music Inc. Magazine </a:t>
            </a:r>
          </a:p>
          <a:p>
            <a:pPr algn="ctr"/>
            <a:r>
              <a:rPr lang="en-US" sz="1600" b="1" dirty="0" smtClean="0">
                <a:solidFill>
                  <a:srgbClr val="E86727"/>
                </a:solidFill>
                <a:latin typeface="Castellar" panose="020A0402060406010301" pitchFamily="18" charset="0"/>
              </a:rPr>
              <a:t>October </a:t>
            </a:r>
            <a:r>
              <a:rPr lang="en-US" sz="1600" b="1" dirty="0">
                <a:solidFill>
                  <a:srgbClr val="E86727"/>
                </a:solidFill>
                <a:latin typeface="Castellar" panose="020A0402060406010301" pitchFamily="18" charset="0"/>
              </a:rPr>
              <a:t>2013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4"/>
            <a:ext cx="1765091" cy="9965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979612" y="894"/>
            <a:ext cx="8892172" cy="647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D5A530"/>
                </a:solidFill>
                <a:latin typeface="Castellar" panose="020A0402060406010301" pitchFamily="18" charset="0"/>
              </a:rPr>
              <a:t>Contemporary Music Center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10742612" y="324506"/>
            <a:ext cx="167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Invites</a:t>
            </a:r>
          </a:p>
          <a:p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YOU</a:t>
            </a:r>
          </a:p>
          <a:p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to play! </a:t>
            </a:r>
            <a:endParaRPr lang="en-US" sz="3200" b="1" dirty="0">
              <a:solidFill>
                <a:srgbClr val="DD97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98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2412" y="1447800"/>
            <a:ext cx="9067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6C5FF"/>
                </a:solidFill>
              </a:rPr>
              <a:t>Use all social networks you possibly can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56C5FF"/>
                </a:solidFill>
              </a:rPr>
              <a:t>Sell </a:t>
            </a:r>
            <a:r>
              <a:rPr lang="en-US" sz="2800" dirty="0">
                <a:solidFill>
                  <a:srgbClr val="56C5FF"/>
                </a:solidFill>
              </a:rPr>
              <a:t>a </a:t>
            </a:r>
            <a:r>
              <a:rPr lang="en-US" sz="2800" dirty="0">
                <a:solidFill>
                  <a:srgbClr val="ECB25E"/>
                </a:solidFill>
              </a:rPr>
              <a:t>lifestyle </a:t>
            </a:r>
            <a:r>
              <a:rPr lang="en-US" sz="2800" dirty="0" smtClean="0">
                <a:solidFill>
                  <a:srgbClr val="ECB25E"/>
                </a:solidFill>
              </a:rPr>
              <a:t>brand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56C5FF"/>
                </a:solidFill>
              </a:rPr>
              <a:t>Invite </a:t>
            </a:r>
            <a:r>
              <a:rPr lang="en-US" sz="2800" dirty="0">
                <a:solidFill>
                  <a:srgbClr val="56C5FF"/>
                </a:solidFill>
              </a:rPr>
              <a:t>your </a:t>
            </a:r>
            <a:r>
              <a:rPr lang="en-US" sz="2800" dirty="0" smtClean="0">
                <a:solidFill>
                  <a:srgbClr val="56C5FF"/>
                </a:solidFill>
              </a:rPr>
              <a:t>customers </a:t>
            </a:r>
            <a:r>
              <a:rPr lang="en-US" sz="2800" dirty="0">
                <a:solidFill>
                  <a:srgbClr val="56C5FF"/>
                </a:solidFill>
              </a:rPr>
              <a:t>to be part of the </a:t>
            </a:r>
            <a:r>
              <a:rPr lang="en-US" sz="2800" dirty="0" smtClean="0">
                <a:solidFill>
                  <a:srgbClr val="56C5FF"/>
                </a:solidFill>
              </a:rPr>
              <a:t>story</a:t>
            </a:r>
            <a:endParaRPr lang="en-US" sz="2800" dirty="0">
              <a:solidFill>
                <a:srgbClr val="56C5FF"/>
              </a:solidFill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2800" dirty="0">
                <a:solidFill>
                  <a:srgbClr val="56C5FF"/>
                </a:solidFill>
              </a:rPr>
              <a:t>Keep </a:t>
            </a:r>
            <a:r>
              <a:rPr lang="en-US" sz="2800" dirty="0" smtClean="0">
                <a:solidFill>
                  <a:srgbClr val="56C5FF"/>
                </a:solidFill>
              </a:rPr>
              <a:t>your customers </a:t>
            </a:r>
            <a:r>
              <a:rPr lang="en-US" sz="2800" dirty="0">
                <a:solidFill>
                  <a:srgbClr val="56C5FF"/>
                </a:solidFill>
              </a:rPr>
              <a:t>engaged on </a:t>
            </a:r>
            <a:r>
              <a:rPr lang="en-US" sz="2800" dirty="0" smtClean="0">
                <a:solidFill>
                  <a:srgbClr val="56C5FF"/>
                </a:solidFill>
              </a:rPr>
              <a:t>social media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56C5FF"/>
                </a:solidFill>
              </a:rPr>
              <a:t>Push the story to other pages</a:t>
            </a:r>
            <a:endParaRPr lang="en-US" sz="2800" dirty="0">
              <a:solidFill>
                <a:srgbClr val="56C5FF"/>
              </a:solidFill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2800" dirty="0">
                <a:solidFill>
                  <a:srgbClr val="56C5FF"/>
                </a:solidFill>
              </a:rPr>
              <a:t>Fun </a:t>
            </a:r>
            <a:r>
              <a:rPr lang="en-US" sz="2800" dirty="0" smtClean="0">
                <a:solidFill>
                  <a:srgbClr val="56C5FF"/>
                </a:solidFill>
              </a:rPr>
              <a:t>sells </a:t>
            </a:r>
            <a:r>
              <a:rPr lang="en-US" sz="2800" dirty="0">
                <a:solidFill>
                  <a:srgbClr val="56C5FF"/>
                </a:solidFill>
              </a:rPr>
              <a:t>&amp; e</a:t>
            </a:r>
            <a:r>
              <a:rPr lang="en-US" sz="2800" dirty="0" smtClean="0">
                <a:solidFill>
                  <a:srgbClr val="56C5FF"/>
                </a:solidFill>
              </a:rPr>
              <a:t>motion </a:t>
            </a:r>
            <a:r>
              <a:rPr lang="en-US" sz="2800" dirty="0">
                <a:solidFill>
                  <a:srgbClr val="56C5FF"/>
                </a:solidFill>
              </a:rPr>
              <a:t>connects community 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56C5FF"/>
                </a:solidFill>
              </a:rPr>
              <a:t>Updated </a:t>
            </a:r>
            <a:r>
              <a:rPr lang="en-US" sz="2800" dirty="0">
                <a:solidFill>
                  <a:srgbClr val="56C5FF"/>
                </a:solidFill>
              </a:rPr>
              <a:t>product knowledge makes customers return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2800" dirty="0">
                <a:solidFill>
                  <a:srgbClr val="ECB25E"/>
                </a:solidFill>
              </a:rPr>
              <a:t>Playing music is why we are here.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2800" dirty="0">
                <a:solidFill>
                  <a:srgbClr val="56C5FF"/>
                </a:solidFill>
              </a:rPr>
              <a:t>Good </a:t>
            </a:r>
            <a:r>
              <a:rPr lang="en-US" sz="2800" dirty="0" smtClean="0">
                <a:solidFill>
                  <a:srgbClr val="56C5FF"/>
                </a:solidFill>
              </a:rPr>
              <a:t>blogging </a:t>
            </a:r>
            <a:r>
              <a:rPr lang="en-US" sz="2800" dirty="0">
                <a:solidFill>
                  <a:srgbClr val="56C5FF"/>
                </a:solidFill>
              </a:rPr>
              <a:t>will position your brand as an industry leader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2800" dirty="0">
                <a:solidFill>
                  <a:srgbClr val="56C5FF"/>
                </a:solidFill>
              </a:rPr>
              <a:t>Stay </a:t>
            </a:r>
            <a:r>
              <a:rPr lang="en-US" sz="2800" dirty="0" smtClean="0">
                <a:solidFill>
                  <a:srgbClr val="56C5FF"/>
                </a:solidFill>
              </a:rPr>
              <a:t>connected</a:t>
            </a:r>
            <a:endParaRPr lang="en-US" sz="2800" dirty="0">
              <a:solidFill>
                <a:srgbClr val="56C5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6C5FF"/>
                </a:solidFill>
              </a:rPr>
              <a:t>Be the source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5812" y="616803"/>
            <a:ext cx="6857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ECB25E"/>
                </a:solidFill>
                <a:latin typeface="Castellar" panose="020A0402060406010301" pitchFamily="18" charset="0"/>
              </a:rPr>
              <a:t>Takeaways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09591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65212" y="76200"/>
            <a:ext cx="9448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8A966"/>
                </a:solidFill>
                <a:latin typeface="Castellar" panose="020A0402060406010301" pitchFamily="18" charset="0"/>
              </a:rPr>
              <a:t>    </a:t>
            </a:r>
            <a:r>
              <a:rPr lang="en-US" sz="4400" dirty="0" smtClean="0">
                <a:solidFill>
                  <a:srgbClr val="69AEF0"/>
                </a:solidFill>
                <a:latin typeface="Castellar" panose="020A0402060406010301" pitchFamily="18" charset="0"/>
              </a:rPr>
              <a:t>On Facebook….</a:t>
            </a:r>
          </a:p>
          <a:p>
            <a:pPr algn="ctr"/>
            <a:r>
              <a:rPr lang="en-US" sz="4400" dirty="0" smtClean="0">
                <a:solidFill>
                  <a:srgbClr val="F8A966"/>
                </a:solidFill>
                <a:latin typeface="Castellar" panose="020A0402060406010301" pitchFamily="18" charset="0"/>
              </a:rPr>
              <a:t>The Carters </a:t>
            </a:r>
          </a:p>
          <a:p>
            <a:pPr algn="ctr"/>
            <a:r>
              <a:rPr lang="en-US" sz="4400" dirty="0" smtClean="0">
                <a:solidFill>
                  <a:srgbClr val="B45D42"/>
                </a:solidFill>
                <a:latin typeface="Castellar" panose="020A0402060406010301" pitchFamily="18" charset="0"/>
              </a:rPr>
              <a:t>Tell the best story, and then</a:t>
            </a:r>
            <a:r>
              <a:rPr lang="en-US" sz="4400" dirty="0" smtClean="0">
                <a:solidFill>
                  <a:srgbClr val="EE882E"/>
                </a:solidFill>
                <a:latin typeface="Castellar" panose="020A0402060406010301" pitchFamily="18" charset="0"/>
              </a:rPr>
              <a:t>…</a:t>
            </a:r>
            <a:r>
              <a:rPr lang="en-US" sz="4400" dirty="0" smtClean="0">
                <a:solidFill>
                  <a:srgbClr val="974D37"/>
                </a:solidFill>
                <a:latin typeface="Castellar" panose="020A0402060406010301" pitchFamily="18" charset="0"/>
              </a:rPr>
              <a:t> </a:t>
            </a:r>
            <a:endParaRPr lang="en-US" sz="4400" dirty="0">
              <a:solidFill>
                <a:srgbClr val="974D37"/>
              </a:solidFill>
              <a:latin typeface="Castellar" panose="020A0402060406010301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2" y="3048000"/>
            <a:ext cx="11049000" cy="37321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79" y="0"/>
            <a:ext cx="2749583" cy="1066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59050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38" y="81391"/>
            <a:ext cx="3875472" cy="16609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73" y="51097"/>
            <a:ext cx="3873372" cy="1502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608012" y="2896566"/>
            <a:ext cx="10261815" cy="1202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F2D1"/>
                </a:solidFill>
                <a:latin typeface="Castellar" panose="020A0402060406010301" pitchFamily="18" charset="0"/>
              </a:rPr>
              <a:t>Effective </a:t>
            </a:r>
            <a:r>
              <a:rPr lang="en-US" sz="3600" dirty="0" smtClean="0">
                <a:solidFill>
                  <a:srgbClr val="D07F30"/>
                </a:solidFill>
                <a:latin typeface="Castellar" panose="020A0402060406010301" pitchFamily="18" charset="0"/>
              </a:rPr>
              <a:t>Online</a:t>
            </a:r>
            <a:r>
              <a:rPr lang="en-US" sz="3600" dirty="0" smtClean="0">
                <a:solidFill>
                  <a:srgbClr val="FFF2D1"/>
                </a:solidFill>
                <a:latin typeface="Castellar" panose="020A0402060406010301" pitchFamily="18" charset="0"/>
              </a:rPr>
              <a:t> </a:t>
            </a:r>
            <a:endParaRPr lang="en-US" sz="3600" dirty="0">
              <a:solidFill>
                <a:srgbClr val="FFF2D1"/>
              </a:solidFill>
              <a:latin typeface="Castellar" panose="020A0402060406010301" pitchFamily="18" charset="0"/>
            </a:endParaRPr>
          </a:p>
          <a:p>
            <a:pPr algn="ctr"/>
            <a:r>
              <a:rPr lang="en-US" sz="3600" dirty="0">
                <a:solidFill>
                  <a:srgbClr val="FFF2D1"/>
                </a:solidFill>
                <a:latin typeface="Castellar" panose="020A0402060406010301" pitchFamily="18" charset="0"/>
              </a:rPr>
              <a:t>Marketing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7" y="4885268"/>
            <a:ext cx="3023638" cy="1874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648" y="4320200"/>
            <a:ext cx="2263601" cy="22636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237888" y="4105415"/>
            <a:ext cx="47811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5E6C3"/>
                </a:solidFill>
                <a:latin typeface="Castellar" panose="020A0402060406010301" pitchFamily="18" charset="0"/>
              </a:rPr>
              <a:t>&amp; The </a:t>
            </a:r>
            <a:r>
              <a:rPr lang="en-US" dirty="0">
                <a:solidFill>
                  <a:srgbClr val="F5E6C3"/>
                </a:solidFill>
                <a:latin typeface="Castellar" panose="020A0402060406010301" pitchFamily="18" charset="0"/>
              </a:rPr>
              <a:t>art </a:t>
            </a:r>
            <a:r>
              <a:rPr lang="en-US" dirty="0" smtClean="0">
                <a:solidFill>
                  <a:srgbClr val="F5E6C3"/>
                </a:solidFill>
                <a:latin typeface="Castellar" panose="020A0402060406010301" pitchFamily="18" charset="0"/>
              </a:rPr>
              <a:t>of lifestyle  </a:t>
            </a:r>
            <a:r>
              <a:rPr lang="en-US" sz="3200" dirty="0">
                <a:solidFill>
                  <a:srgbClr val="CA554A"/>
                </a:solidFill>
                <a:latin typeface="Castellar" panose="020A0402060406010301" pitchFamily="18" charset="0"/>
              </a:rPr>
              <a:t>Branding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768" y="26383"/>
            <a:ext cx="4618343" cy="25050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97980" y="1600325"/>
            <a:ext cx="3027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ECB25E"/>
                </a:solidFill>
              </a:rPr>
              <a:t>Menzie Pittman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285412" y="3215494"/>
            <a:ext cx="2260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ECB25E"/>
                </a:solidFill>
              </a:rPr>
              <a:t>Christie Carter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09012" y="6490002"/>
            <a:ext cx="2529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ECB25E"/>
                </a:solidFill>
              </a:rPr>
              <a:t>Paul Decker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19058" y="1547860"/>
            <a:ext cx="1905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ECB25E"/>
                </a:solidFill>
              </a:rPr>
              <a:t>Walter Carter </a:t>
            </a:r>
            <a:endParaRPr lang="en-US" sz="2000" dirty="0">
              <a:solidFill>
                <a:srgbClr val="ECB25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032" y="1584111"/>
            <a:ext cx="2690670" cy="1853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458" y="4099032"/>
            <a:ext cx="1748962" cy="2305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" y="1903360"/>
            <a:ext cx="1811808" cy="2710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959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65612" y="128945"/>
            <a:ext cx="3810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D79366"/>
                </a:solidFill>
                <a:latin typeface="Castellar" panose="020A0402060406010301" pitchFamily="18" charset="0"/>
              </a:rPr>
              <a:t>…Invite their customers to be part of the story.</a:t>
            </a:r>
            <a:endParaRPr lang="en-US" sz="3200" dirty="0">
              <a:solidFill>
                <a:srgbClr val="D79366"/>
              </a:solidFill>
              <a:latin typeface="Castellar" panose="020A0402060406010301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9600"/>
            <a:ext cx="3485960" cy="44264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397" y="2191048"/>
            <a:ext cx="3200400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499" y="312821"/>
            <a:ext cx="3448050" cy="3448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8207564" y="3816854"/>
            <a:ext cx="37542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0A065"/>
                </a:solidFill>
                <a:latin typeface="Castellar" panose="020A0402060406010301" pitchFamily="18" charset="0"/>
              </a:rPr>
              <a:t> Enabling everyone to cross sell </a:t>
            </a:r>
            <a:r>
              <a:rPr lang="en-US" sz="3600" dirty="0" smtClean="0">
                <a:solidFill>
                  <a:srgbClr val="69AEF0"/>
                </a:solidFill>
                <a:latin typeface="Castellar" panose="020A0402060406010301" pitchFamily="18" charset="0"/>
              </a:rPr>
              <a:t>on social media! </a:t>
            </a:r>
            <a:endParaRPr lang="en-US" sz="3600" dirty="0">
              <a:solidFill>
                <a:srgbClr val="69AEF0"/>
              </a:solidFill>
              <a:latin typeface="Castellar" panose="020A0402060406010301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38" y="3962400"/>
            <a:ext cx="4257484" cy="2819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646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25" y="228600"/>
            <a:ext cx="11859086" cy="3371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924" y="228600"/>
            <a:ext cx="120098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652200"/>
                </a:solidFill>
                <a:latin typeface="Castellar" panose="020A0402060406010301" pitchFamily="18" charset="0"/>
              </a:rPr>
              <a:t>Carter sells a lifestyle brand no different than </a:t>
            </a:r>
          </a:p>
          <a:p>
            <a:pPr algn="ctr"/>
            <a:r>
              <a:rPr lang="en-U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stellar" panose="020A0402060406010301" pitchFamily="18" charset="0"/>
              </a:rPr>
              <a:t>Harley Davidson </a:t>
            </a:r>
            <a:endParaRPr lang="en-US" sz="2800" b="1" dirty="0">
              <a:solidFill>
                <a:schemeClr val="bg1"/>
              </a:solidFill>
              <a:latin typeface="Castellar" panose="020A0402060406010301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6" y="3733799"/>
            <a:ext cx="3781886" cy="28322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997" y="3733799"/>
            <a:ext cx="4267200" cy="28322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84612" y="3810000"/>
            <a:ext cx="3886200" cy="2123658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…and no different than you and I </a:t>
            </a:r>
            <a:endParaRPr lang="en-U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692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4812" y="914400"/>
            <a:ext cx="1036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304" y="0"/>
            <a:ext cx="4708074" cy="18266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174" y="149498"/>
            <a:ext cx="2637814" cy="33885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718" y="3742833"/>
            <a:ext cx="1428912" cy="21650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6" y="108512"/>
            <a:ext cx="2341594" cy="3015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21" y="3352800"/>
            <a:ext cx="2611737" cy="33169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1" name="TextBox 10"/>
          <p:cNvSpPr txBox="1"/>
          <p:nvPr/>
        </p:nvSpPr>
        <p:spPr>
          <a:xfrm>
            <a:off x="3656012" y="4429715"/>
            <a:ext cx="4452271" cy="2239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6E8C5"/>
                </a:solidFill>
              </a:rPr>
              <a:t>Walter Carter </a:t>
            </a:r>
            <a:endParaRPr lang="en-US" sz="3000" dirty="0" smtClean="0">
              <a:solidFill>
                <a:srgbClr val="F6E8C5"/>
              </a:solidFill>
            </a:endParaRPr>
          </a:p>
          <a:p>
            <a:pPr algn="ctr"/>
            <a:r>
              <a:rPr lang="en-US" sz="2200" dirty="0" smtClean="0"/>
              <a:t>is </a:t>
            </a:r>
            <a:r>
              <a:rPr lang="en-US" sz="2200" dirty="0"/>
              <a:t>the former historian for Gibson Guitar Corporation and the author of ten books on guitars, including Gibson Guitars: 100 Years of an American </a:t>
            </a:r>
            <a:r>
              <a:rPr lang="en-US" sz="2200" dirty="0" smtClean="0"/>
              <a:t>Icon. </a:t>
            </a:r>
            <a:endParaRPr lang="en-US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2747934" y="2346393"/>
            <a:ext cx="6106842" cy="1563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DBAE39"/>
                </a:solidFill>
                <a:latin typeface="Castellar" panose="020A0402060406010301" pitchFamily="18" charset="0"/>
              </a:rPr>
              <a:t>Walter Carter’s history </a:t>
            </a:r>
          </a:p>
          <a:p>
            <a:pPr algn="ctr"/>
            <a:r>
              <a:rPr lang="en-US" sz="2400" dirty="0">
                <a:solidFill>
                  <a:srgbClr val="DBAE39"/>
                </a:solidFill>
                <a:latin typeface="Castellar" panose="020A0402060406010301" pitchFamily="18" charset="0"/>
              </a:rPr>
              <a:t>i</a:t>
            </a:r>
            <a:r>
              <a:rPr lang="en-US" sz="2400" dirty="0" smtClean="0">
                <a:solidFill>
                  <a:srgbClr val="DBAE39"/>
                </a:solidFill>
                <a:latin typeface="Castellar" panose="020A0402060406010301" pitchFamily="18" charset="0"/>
              </a:rPr>
              <a:t>n the music business </a:t>
            </a:r>
          </a:p>
          <a:p>
            <a:pPr algn="ctr"/>
            <a:r>
              <a:rPr lang="en-US" sz="2400" dirty="0" smtClean="0">
                <a:solidFill>
                  <a:srgbClr val="DBAE39"/>
                </a:solidFill>
                <a:latin typeface="Castellar" panose="020A0402060406010301" pitchFamily="18" charset="0"/>
              </a:rPr>
              <a:t>makes Carter Vintage Guitars </a:t>
            </a:r>
          </a:p>
          <a:p>
            <a:pPr algn="ctr"/>
            <a:r>
              <a:rPr lang="en-US" sz="2400" dirty="0" smtClean="0">
                <a:solidFill>
                  <a:srgbClr val="DBAE39"/>
                </a:solidFill>
                <a:latin typeface="Castellar" panose="020A0402060406010301" pitchFamily="18" charset="0"/>
              </a:rPr>
              <a:t>“a trusted source</a:t>
            </a:r>
            <a:r>
              <a:rPr lang="en-US" sz="2200" dirty="0" smtClean="0">
                <a:solidFill>
                  <a:srgbClr val="DBAE39"/>
                </a:solidFill>
                <a:latin typeface="Castellar" panose="020A0402060406010301" pitchFamily="18" charset="0"/>
              </a:rPr>
              <a:t>” </a:t>
            </a:r>
            <a:endParaRPr lang="en-US" sz="2200" dirty="0">
              <a:solidFill>
                <a:srgbClr val="DBAE39"/>
              </a:solidFill>
              <a:latin typeface="Castellar" panose="020A0402060406010301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12" y="3653728"/>
            <a:ext cx="2246613" cy="31786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862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-76200"/>
            <a:ext cx="9640840" cy="251811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5C77C4"/>
                </a:solidFill>
                <a:latin typeface="Castellar" panose="020A0402060406010301" pitchFamily="18" charset="0"/>
              </a:rPr>
              <a:t/>
            </a:r>
            <a:br>
              <a:rPr lang="en-US" dirty="0" smtClean="0">
                <a:solidFill>
                  <a:srgbClr val="5C77C4"/>
                </a:solidFill>
                <a:latin typeface="Castellar" panose="020A0402060406010301" pitchFamily="18" charset="0"/>
              </a:rPr>
            </a:br>
            <a:r>
              <a:rPr lang="en-US" sz="3100" dirty="0" smtClean="0">
                <a:solidFill>
                  <a:srgbClr val="CA554A"/>
                </a:solidFill>
                <a:latin typeface="Castellar" panose="020A0402060406010301" pitchFamily="18" charset="0"/>
              </a:rPr>
              <a:t>Carter</a:t>
            </a:r>
            <a:r>
              <a:rPr lang="en-US" sz="3100" dirty="0" smtClean="0">
                <a:solidFill>
                  <a:srgbClr val="5C77C4"/>
                </a:solidFill>
                <a:latin typeface="Castellar" panose="020A0402060406010301" pitchFamily="18" charset="0"/>
              </a:rPr>
              <a:t> </a:t>
            </a:r>
            <a:r>
              <a:rPr lang="en-US" sz="3100" dirty="0" smtClean="0">
                <a:solidFill>
                  <a:srgbClr val="00B0F0"/>
                </a:solidFill>
                <a:latin typeface="Castellar" panose="020A0402060406010301" pitchFamily="18" charset="0"/>
              </a:rPr>
              <a:t>displays that trust </a:t>
            </a:r>
            <a:br>
              <a:rPr lang="en-US" sz="3100" dirty="0" smtClean="0">
                <a:solidFill>
                  <a:srgbClr val="00B0F0"/>
                </a:solidFill>
                <a:latin typeface="Castellar" panose="020A0402060406010301" pitchFamily="18" charset="0"/>
              </a:rPr>
            </a:br>
            <a:r>
              <a:rPr lang="en-US" sz="3100" dirty="0" smtClean="0">
                <a:solidFill>
                  <a:srgbClr val="00B0F0"/>
                </a:solidFill>
                <a:latin typeface="Castellar" panose="020A0402060406010301" pitchFamily="18" charset="0"/>
              </a:rPr>
              <a:t>on </a:t>
            </a:r>
            <a:r>
              <a:rPr lang="en-US" sz="3100" dirty="0">
                <a:solidFill>
                  <a:srgbClr val="29C7FF"/>
                </a:solidFill>
                <a:latin typeface="Castellar" panose="020A0402060406010301" pitchFamily="18" charset="0"/>
              </a:rPr>
              <a:t>s</a:t>
            </a:r>
            <a:r>
              <a:rPr lang="en-US" sz="3100" dirty="0" smtClean="0">
                <a:solidFill>
                  <a:srgbClr val="29C7FF"/>
                </a:solidFill>
                <a:latin typeface="Castellar" panose="020A0402060406010301" pitchFamily="18" charset="0"/>
              </a:rPr>
              <a:t>ocial media </a:t>
            </a:r>
            <a:r>
              <a:rPr lang="en-US" sz="3100" dirty="0" smtClean="0">
                <a:solidFill>
                  <a:srgbClr val="00B0F0"/>
                </a:solidFill>
                <a:latin typeface="Castellar" panose="020A0402060406010301" pitchFamily="18" charset="0"/>
              </a:rPr>
              <a:t>and engages fans all over the world</a:t>
            </a:r>
            <a:r>
              <a:rPr lang="en-US" sz="3100" dirty="0" smtClean="0">
                <a:solidFill>
                  <a:srgbClr val="5C77C4"/>
                </a:solidFill>
                <a:latin typeface="Castellar" panose="020A0402060406010301" pitchFamily="18" charset="0"/>
              </a:rPr>
              <a:t/>
            </a:r>
            <a:br>
              <a:rPr lang="en-US" sz="3100" dirty="0" smtClean="0">
                <a:solidFill>
                  <a:srgbClr val="5C77C4"/>
                </a:solidFill>
                <a:latin typeface="Castellar" panose="020A0402060406010301" pitchFamily="18" charset="0"/>
              </a:rPr>
            </a:br>
            <a:r>
              <a:rPr lang="en-US" dirty="0" smtClean="0">
                <a:solidFill>
                  <a:srgbClr val="5C77C4"/>
                </a:solidFill>
                <a:latin typeface="Castellar" panose="020A0402060406010301" pitchFamily="18" charset="0"/>
              </a:rPr>
              <a:t/>
            </a:r>
            <a:br>
              <a:rPr lang="en-US" dirty="0" smtClean="0">
                <a:solidFill>
                  <a:srgbClr val="5C77C4"/>
                </a:solidFill>
                <a:latin typeface="Castellar" panose="020A0402060406010301" pitchFamily="18" charset="0"/>
              </a:rPr>
            </a:br>
            <a:r>
              <a:rPr lang="en-US" dirty="0">
                <a:latin typeface="Castellar" panose="020A0402060406010301" pitchFamily="18" charset="0"/>
              </a:rPr>
              <a:t/>
            </a:r>
            <a:br>
              <a:rPr lang="en-US" dirty="0">
                <a:latin typeface="Castellar" panose="020A0402060406010301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6" y="1241404"/>
            <a:ext cx="3482373" cy="23061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219" y="1482130"/>
            <a:ext cx="4121088" cy="28389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213" y="1043694"/>
            <a:ext cx="3107967" cy="3101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0" y="3953467"/>
            <a:ext cx="3400639" cy="26552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087" y="4321102"/>
            <a:ext cx="3802217" cy="25368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28" y="4419600"/>
            <a:ext cx="4438650" cy="30528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872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140" y="0"/>
            <a:ext cx="12029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2FA4FF"/>
                </a:solidFill>
                <a:latin typeface="Castellar" panose="020A0402060406010301" pitchFamily="18" charset="0"/>
              </a:rPr>
              <a:t>Facebook enables your customers to share in the   </a:t>
            </a:r>
          </a:p>
          <a:p>
            <a:pPr algn="ctr"/>
            <a:r>
              <a:rPr lang="en-US" sz="3600" dirty="0">
                <a:solidFill>
                  <a:srgbClr val="2FA4FF"/>
                </a:solidFill>
                <a:latin typeface="Castellar" panose="020A0402060406010301" pitchFamily="18" charset="0"/>
              </a:rPr>
              <a:t>f</a:t>
            </a:r>
            <a:r>
              <a:rPr lang="en-US" sz="3600" dirty="0" smtClean="0">
                <a:solidFill>
                  <a:srgbClr val="2FA4FF"/>
                </a:solidFill>
                <a:latin typeface="Castellar" panose="020A0402060406010301" pitchFamily="18" charset="0"/>
              </a:rPr>
              <a:t>un…And</a:t>
            </a:r>
            <a:endParaRPr lang="en-US" sz="3600" dirty="0">
              <a:solidFill>
                <a:srgbClr val="2FA4FF"/>
              </a:solidFill>
              <a:latin typeface="Castellar" panose="020A0402060406010301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886" y="1701809"/>
            <a:ext cx="3276586" cy="43687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034" y="609600"/>
            <a:ext cx="3124200" cy="3124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9121" y="5943600"/>
            <a:ext cx="3351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D6D0AA"/>
                </a:solidFill>
                <a:latin typeface="Castellar" panose="020A0402060406010301" pitchFamily="18" charset="0"/>
              </a:rPr>
              <a:t>The News</a:t>
            </a:r>
            <a:endParaRPr lang="en-US" sz="4400" dirty="0">
              <a:solidFill>
                <a:srgbClr val="D6D0AA"/>
              </a:solidFill>
              <a:latin typeface="Castellar" panose="020A0402060406010301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0" y="3594922"/>
            <a:ext cx="3932209" cy="3118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93" y="609600"/>
            <a:ext cx="3807700" cy="28557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009" y="3886200"/>
            <a:ext cx="3652456" cy="33108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48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2149" y="123332"/>
            <a:ext cx="9144001" cy="63866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Castellar" panose="020A0402060406010301" pitchFamily="18" charset="0"/>
              </a:rPr>
              <a:t>on </a:t>
            </a:r>
            <a:r>
              <a:rPr lang="en-US" dirty="0" smtClean="0">
                <a:solidFill>
                  <a:srgbClr val="3988B8"/>
                </a:solidFill>
                <a:latin typeface="Castellar" panose="020A0402060406010301" pitchFamily="18" charset="0"/>
              </a:rPr>
              <a:t>Facebook</a:t>
            </a:r>
            <a:r>
              <a:rPr lang="en-US" dirty="0" smtClean="0">
                <a:latin typeface="Castellar" panose="020A0402060406010301" pitchFamily="18" charset="0"/>
              </a:rPr>
              <a:t> post the </a:t>
            </a:r>
            <a:r>
              <a:rPr lang="en-US" dirty="0" smtClean="0">
                <a:solidFill>
                  <a:srgbClr val="9787A3"/>
                </a:solidFill>
                <a:latin typeface="Castellar" panose="020A0402060406010301" pitchFamily="18" charset="0"/>
              </a:rPr>
              <a:t>heart</a:t>
            </a:r>
            <a:r>
              <a:rPr lang="en-US" dirty="0" smtClean="0">
                <a:latin typeface="Castellar" panose="020A0402060406010301" pitchFamily="18" charset="0"/>
              </a:rPr>
              <a:t> in your story </a:t>
            </a:r>
            <a:endParaRPr lang="en-US" dirty="0">
              <a:latin typeface="Castellar" panose="020A0402060406010301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327" y="1617189"/>
            <a:ext cx="4400609" cy="396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898"/>
            <a:ext cx="4189412" cy="278712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TextBox 2"/>
          <p:cNvSpPr txBox="1"/>
          <p:nvPr/>
        </p:nvSpPr>
        <p:spPr>
          <a:xfrm>
            <a:off x="3686233" y="5867400"/>
            <a:ext cx="49989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9787A3"/>
                </a:solidFill>
                <a:latin typeface="Castellar" panose="020A0402060406010301" pitchFamily="18" charset="0"/>
              </a:rPr>
              <a:t>Emotion connects community </a:t>
            </a:r>
            <a:endParaRPr lang="en-US" sz="2800" dirty="0">
              <a:solidFill>
                <a:srgbClr val="9787A3"/>
              </a:solidFill>
              <a:latin typeface="Castellar" panose="020A0402060406010301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985" y="4017489"/>
            <a:ext cx="2232710" cy="29769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012" y="778907"/>
            <a:ext cx="3289527" cy="32895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77" y="4017489"/>
            <a:ext cx="3124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7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30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Digital Blue Tunnel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4228E6B-D70C-44BB-A81F-A245495F612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Business digital blue tunnel presentation (widescreen)</Template>
  <TotalTime>0</TotalTime>
  <Words>702</Words>
  <Application>Microsoft Macintosh PowerPoint</Application>
  <PresentationFormat>Custom</PresentationFormat>
  <Paragraphs>147</Paragraphs>
  <Slides>30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Digital Blue Tunnel 16x9</vt:lpstr>
      <vt:lpstr>Effective  Online Marketing Ideas</vt:lpstr>
      <vt:lpstr>PowerPoint Presentation</vt:lpstr>
      <vt:lpstr> </vt:lpstr>
      <vt:lpstr>PowerPoint Presentation</vt:lpstr>
      <vt:lpstr>PowerPoint Presentation</vt:lpstr>
      <vt:lpstr>PowerPoint Presentation</vt:lpstr>
      <vt:lpstr> Carter displays that trust  on social media and engages fans all over the world   </vt:lpstr>
      <vt:lpstr>PowerPoint Presentation</vt:lpstr>
      <vt:lpstr>on Facebook post the heart in your story </vt:lpstr>
      <vt:lpstr>PowerPoint Presentation</vt:lpstr>
      <vt:lpstr>With social media  CMC Reinforces  our relationships… At every opportunity! </vt:lpstr>
      <vt:lpstr>Carter Vintage Guitars uses multiple mediums to connect their message   </vt:lpstr>
      <vt:lpstr>Engages, educates,  legitimizes,  cross sells!  </vt:lpstr>
      <vt:lpstr>PowerPoint Presentation</vt:lpstr>
      <vt:lpstr>PowerPoint Presentation</vt:lpstr>
      <vt:lpstr>  by providing them a platform…  </vt:lpstr>
      <vt:lpstr>Music Villa gives their customers plenty of access with two web pages</vt:lpstr>
      <vt:lpstr>and multiple Twitter Pages  </vt:lpstr>
      <vt:lpstr>Contemporary Music Center has made Education &amp; Performance its lifestyle brand </vt:lpstr>
      <vt:lpstr>PowerPoint Presentation</vt:lpstr>
      <vt:lpstr>For CMC, this is where E-blast, Twitter &amp; Instagram come into play!  </vt:lpstr>
      <vt:lpstr>Instagram and Twitter are good platforms for CMC &amp; @4410</vt:lpstr>
      <vt:lpstr>Different mediums net different results   </vt:lpstr>
      <vt:lpstr>All three of our businesses use Instagram &amp; Twitter</vt:lpstr>
      <vt:lpstr>Blogging   </vt:lpstr>
      <vt:lpstr>PowerPoint Presentation</vt:lpstr>
      <vt:lpstr>Remember: When it works for the community, it works for you!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2015-06-13T19:06:54Z</dcterms:created>
  <dcterms:modified xsi:type="dcterms:W3CDTF">2015-07-01T21:46:11Z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TC028952619991</vt:lpwstr>
  </property>
  <property fmtid="{D5CDD505-2E9C-101B-9397-08002B2CF9AE}" pid="3" name="ArticulateGUID">
    <vt:lpwstr>59E492A1-9585-43C6-8F78-B35E472A334C</vt:lpwstr>
  </property>
  <property fmtid="{D5CDD505-2E9C-101B-9397-08002B2CF9AE}" pid="4" name="ArticulatePath">
    <vt:lpwstr>NAMM Power Point Idea Center Summer 2015.pptx Final</vt:lpwstr>
  </property>
</Properties>
</file>