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72" r:id="rId4"/>
    <p:sldId id="273" r:id="rId5"/>
    <p:sldId id="274" r:id="rId6"/>
    <p:sldId id="277" r:id="rId7"/>
    <p:sldId id="275" r:id="rId8"/>
    <p:sldId id="278" r:id="rId9"/>
    <p:sldId id="259" r:id="rId10"/>
    <p:sldId id="270" r:id="rId11"/>
    <p:sldId id="276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-664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6A40A-9953-3649-8A31-DA8BEB86E756}" type="datetimeFigureOut">
              <a:rPr lang="en-US" smtClean="0"/>
              <a:t>6/29/15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C1B3F-F3DE-C84C-A28B-B14AC5319A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277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99A35-4F38-784E-9EEA-5CE334A48CD9}" type="datetimeFigureOut">
              <a:rPr lang="en-US" smtClean="0"/>
              <a:t>6/29/15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72DD8-2E17-FA4A-96F9-3B18BE4B59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59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72DD8-2E17-FA4A-96F9-3B18BE4B593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34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87468"/>
            <a:ext cx="7315200" cy="194626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74898"/>
            <a:ext cx="7315200" cy="85847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6/29/15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1" y="1370032"/>
            <a:ext cx="1492499" cy="336334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370032"/>
            <a:ext cx="5241476" cy="336334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3179"/>
            <a:ext cx="7315200" cy="970194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898823"/>
            <a:ext cx="7315200" cy="8238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057400"/>
            <a:ext cx="3566160" cy="26951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057401"/>
            <a:ext cx="3566160" cy="26967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057400"/>
            <a:ext cx="336499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057400"/>
            <a:ext cx="336206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6/29/15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2537460"/>
            <a:ext cx="3566160" cy="22151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2537460"/>
            <a:ext cx="3566160" cy="22151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6/29/15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6/29/15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69022"/>
            <a:ext cx="2950936" cy="162976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370032"/>
            <a:ext cx="4207848" cy="3357461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5822"/>
            <a:ext cx="2950936" cy="1684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2953512" cy="1632204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714500"/>
            <a:ext cx="4038600" cy="25146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4952"/>
            <a:ext cx="2953512" cy="16870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430355"/>
            <a:ext cx="86236" cy="429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430355"/>
            <a:ext cx="576072" cy="429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77375"/>
            <a:ext cx="7315200" cy="2654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411597"/>
            <a:ext cx="1189132" cy="223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6/29/15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6" y="411598"/>
            <a:ext cx="941203" cy="226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9" y="641968"/>
            <a:ext cx="2246489" cy="225920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-sun.com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nfo@mad-sun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-13203"/>
            <a:ext cx="7755467" cy="1946269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8600"/>
                </a:solidFill>
              </a:rPr>
              <a:t>12 PR </a:t>
            </a:r>
            <a:r>
              <a:rPr lang="en-US" sz="4000" dirty="0" smtClean="0">
                <a:solidFill>
                  <a:srgbClr val="FF8600"/>
                </a:solidFill>
              </a:rPr>
              <a:t>Tips for Musicians, </a:t>
            </a:r>
            <a:r>
              <a:rPr lang="en-US" sz="4000" dirty="0" smtClean="0">
                <a:solidFill>
                  <a:srgbClr val="FF8600"/>
                </a:solidFill>
              </a:rPr>
              <a:t>Music Businesses </a:t>
            </a:r>
            <a:r>
              <a:rPr lang="en-US" sz="4000" dirty="0" smtClean="0">
                <a:solidFill>
                  <a:srgbClr val="FF8600"/>
                </a:solidFill>
              </a:rPr>
              <a:t>and Everyone </a:t>
            </a:r>
            <a:r>
              <a:rPr lang="en-US" sz="4000" dirty="0" smtClean="0">
                <a:solidFill>
                  <a:srgbClr val="FF8600"/>
                </a:solidFill>
              </a:rPr>
              <a:t>Else</a:t>
            </a:r>
            <a:endParaRPr lang="en-US" sz="4000" dirty="0">
              <a:solidFill>
                <a:srgbClr val="FF86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3055"/>
            <a:ext cx="7298267" cy="161077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Presented by Laura B. Whitmore and Pauline France </a:t>
            </a:r>
            <a:br>
              <a:rPr lang="en-US" dirty="0" smtClean="0"/>
            </a:br>
            <a:r>
              <a:rPr lang="en-US" dirty="0" smtClean="0"/>
              <a:t>of Mad Sun Marketing </a:t>
            </a:r>
          </a:p>
          <a:p>
            <a:endParaRPr lang="en-US" dirty="0"/>
          </a:p>
          <a:p>
            <a:r>
              <a:rPr lang="en-US" dirty="0"/>
              <a:t>Download this presentation at http://</a:t>
            </a:r>
            <a:r>
              <a:rPr lang="en-US" dirty="0" err="1"/>
              <a:t>www.slideshare.net</a:t>
            </a:r>
            <a:r>
              <a:rPr lang="en-US" dirty="0"/>
              <a:t>/</a:t>
            </a:r>
            <a:r>
              <a:rPr lang="en-US" dirty="0" err="1"/>
              <a:t>madsun</a:t>
            </a:r>
            <a:r>
              <a:rPr lang="en-US" dirty="0"/>
              <a:t>/presentations</a:t>
            </a:r>
          </a:p>
          <a:p>
            <a:endParaRPr lang="en-US" dirty="0" smtClean="0"/>
          </a:p>
        </p:txBody>
      </p:sp>
      <p:pic>
        <p:nvPicPr>
          <p:cNvPr id="4" name="Picture 3" descr="mad sun on black s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47" y="3940678"/>
            <a:ext cx="2522714" cy="809566"/>
          </a:xfrm>
          <a:prstGeom prst="rect">
            <a:avLst/>
          </a:prstGeom>
        </p:spPr>
      </p:pic>
      <p:pic>
        <p:nvPicPr>
          <p:cNvPr id="5" name="Picture 4" descr="Guitar World Log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205" y="3940678"/>
            <a:ext cx="2309256" cy="81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7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5080"/>
            <a:ext cx="7315200" cy="865573"/>
          </a:xfrm>
        </p:spPr>
        <p:txBody>
          <a:bodyPr/>
          <a:lstStyle/>
          <a:p>
            <a:r>
              <a:rPr lang="en-US" dirty="0" smtClean="0"/>
              <a:t>More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10927"/>
            <a:ext cx="4139595" cy="342109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sz="1500" dirty="0" smtClean="0"/>
              <a:t>Forums: Share your music, comment, participate. Include your </a:t>
            </a:r>
            <a:r>
              <a:rPr lang="en-US" sz="1500" dirty="0" smtClean="0"/>
              <a:t>Web </a:t>
            </a:r>
            <a:r>
              <a:rPr lang="en-US" sz="1500" dirty="0" smtClean="0"/>
              <a:t>link.</a:t>
            </a:r>
          </a:p>
          <a:p>
            <a:pPr>
              <a:buFont typeface="Wingdings" charset="2"/>
              <a:buChar char="ü"/>
            </a:pPr>
            <a:r>
              <a:rPr lang="en-US" sz="1500" dirty="0" smtClean="0"/>
              <a:t>Blogs: Comment on posts. Include </a:t>
            </a:r>
            <a:r>
              <a:rPr lang="en-US" sz="1500" dirty="0" smtClean="0"/>
              <a:t>your Web </a:t>
            </a:r>
            <a:r>
              <a:rPr lang="en-US" sz="1500" dirty="0" smtClean="0"/>
              <a:t>link.</a:t>
            </a:r>
          </a:p>
          <a:p>
            <a:pPr>
              <a:buFont typeface="Wingdings" charset="2"/>
              <a:buChar char="ü"/>
            </a:pPr>
            <a:r>
              <a:rPr lang="en-US" sz="1500" dirty="0" smtClean="0"/>
              <a:t>Groups: Yahoo, Linked In, more. Comment on discussions. Include your </a:t>
            </a:r>
            <a:r>
              <a:rPr lang="en-US" sz="1500" dirty="0" smtClean="0"/>
              <a:t>Web </a:t>
            </a:r>
            <a:r>
              <a:rPr lang="en-US" sz="1500" dirty="0" smtClean="0"/>
              <a:t>link.</a:t>
            </a:r>
          </a:p>
          <a:p>
            <a:pPr>
              <a:buFont typeface="Wingdings" charset="2"/>
              <a:buChar char="ü"/>
            </a:pPr>
            <a:r>
              <a:rPr lang="en-US" sz="1500" dirty="0" smtClean="0"/>
              <a:t>Media outlets: Share articles,</a:t>
            </a:r>
            <a:r>
              <a:rPr lang="en-US" sz="1500" dirty="0"/>
              <a:t> </a:t>
            </a:r>
            <a:r>
              <a:rPr lang="en-US" sz="1500" dirty="0" smtClean="0"/>
              <a:t>comment, </a:t>
            </a:r>
            <a:r>
              <a:rPr lang="en-US" sz="1500" dirty="0"/>
              <a:t/>
            </a:r>
            <a:br>
              <a:rPr lang="en-US" sz="1500" dirty="0"/>
            </a:br>
            <a:r>
              <a:rPr lang="en-US" sz="1500" dirty="0" smtClean="0"/>
              <a:t>vote. Include your </a:t>
            </a:r>
            <a:r>
              <a:rPr lang="en-US" sz="1500" dirty="0" smtClean="0"/>
              <a:t>Web </a:t>
            </a:r>
            <a:r>
              <a:rPr lang="en-US" sz="1500" dirty="0" smtClean="0"/>
              <a:t>link </a:t>
            </a:r>
          </a:p>
          <a:p>
            <a:pPr>
              <a:buFont typeface="Wingdings" charset="2"/>
              <a:buChar char="ü"/>
            </a:pPr>
            <a:r>
              <a:rPr lang="en-US" sz="1500" dirty="0" smtClean="0"/>
              <a:t>Curate content, shine a light on others, engage with your audience and use visuals</a:t>
            </a:r>
          </a:p>
          <a:p>
            <a:pPr>
              <a:buFont typeface="Wingdings" charset="2"/>
              <a:buChar char="ü"/>
            </a:pPr>
            <a:r>
              <a:rPr lang="en-US" sz="1500" dirty="0" smtClean="0"/>
              <a:t>Join and understand Twitter – make it your best friend	</a:t>
            </a:r>
          </a:p>
        </p:txBody>
      </p:sp>
      <p:pic>
        <p:nvPicPr>
          <p:cNvPr id="4" name="Picture 3" descr="Screen Shot 2012-07-14 at 9.49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046" y="1310927"/>
            <a:ext cx="3046554" cy="1817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867" y="4667172"/>
            <a:ext cx="8331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Follow us on Twitter                                                      @</a:t>
            </a:r>
            <a:r>
              <a:rPr lang="en-US" sz="1500" dirty="0" err="1" smtClean="0"/>
              <a:t>laurabwhitmore</a:t>
            </a:r>
            <a:r>
              <a:rPr lang="en-US" sz="1500" dirty="0" smtClean="0"/>
              <a:t>    @</a:t>
            </a:r>
            <a:r>
              <a:rPr lang="en-US" sz="1500" dirty="0" err="1" smtClean="0"/>
              <a:t>pauline_france</a:t>
            </a:r>
            <a:r>
              <a:rPr lang="en-US" sz="1500" dirty="0" smtClean="0"/>
              <a:t> 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95037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Contact: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Laura B. Whitmore                                      Pauline France</a:t>
            </a:r>
          </a:p>
          <a:p>
            <a:pPr marL="0" indent="0">
              <a:buNone/>
            </a:pPr>
            <a:r>
              <a:rPr lang="en-US" dirty="0" smtClean="0"/>
              <a:t>Mad Sun </a:t>
            </a:r>
            <a:r>
              <a:rPr lang="en-US" dirty="0"/>
              <a:t>Marketing			Mad Sun Marketing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@</a:t>
            </a:r>
            <a:r>
              <a:rPr lang="en-US" dirty="0" err="1" smtClean="0"/>
              <a:t>laurabwhitmore</a:t>
            </a:r>
            <a:r>
              <a:rPr lang="en-US" dirty="0" smtClean="0"/>
              <a:t>                                        @</a:t>
            </a:r>
            <a:r>
              <a:rPr lang="en-US" dirty="0" err="1" smtClean="0"/>
              <a:t>pauline_france</a:t>
            </a:r>
            <a:endParaRPr lang="en-US" dirty="0"/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info@mad-sun.com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www.mad-sun.com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Download </a:t>
            </a:r>
            <a:r>
              <a:rPr lang="en-US" dirty="0"/>
              <a:t>this presentation at http://</a:t>
            </a:r>
            <a:r>
              <a:rPr lang="en-US" dirty="0" err="1"/>
              <a:t>www.slideshare.net</a:t>
            </a:r>
            <a:r>
              <a:rPr lang="en-US" dirty="0"/>
              <a:t>/</a:t>
            </a:r>
            <a:r>
              <a:rPr lang="en-US" dirty="0" err="1"/>
              <a:t>madsun</a:t>
            </a:r>
            <a:r>
              <a:rPr lang="en-US" dirty="0"/>
              <a:t>/presentations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400" y="288023"/>
            <a:ext cx="3238500" cy="100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71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111668"/>
            <a:ext cx="7315200" cy="8655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Effective Public Relations Equals: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41867" y="1182849"/>
            <a:ext cx="4512128" cy="3157023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ü"/>
            </a:pPr>
            <a:r>
              <a:rPr lang="en-US" sz="1500" dirty="0" smtClean="0">
                <a:solidFill>
                  <a:srgbClr val="FFFFFF"/>
                </a:solidFill>
              </a:rPr>
              <a:t>Influencing the conversation and perceptions about your brand or product through relationships with media </a:t>
            </a:r>
            <a:endParaRPr lang="en-US" sz="1500" dirty="0">
              <a:solidFill>
                <a:srgbClr val="FFFFFF"/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1500" dirty="0">
                <a:solidFill>
                  <a:srgbClr val="FFFFFF"/>
                </a:solidFill>
              </a:rPr>
              <a:t>C</a:t>
            </a:r>
            <a:r>
              <a:rPr lang="en-US" sz="1500" dirty="0" smtClean="0">
                <a:solidFill>
                  <a:srgbClr val="FFFFFF"/>
                </a:solidFill>
              </a:rPr>
              <a:t>reating exposure opportunities to expand visibility, presence and top of mind</a:t>
            </a:r>
          </a:p>
          <a:p>
            <a:pPr>
              <a:buFont typeface="Wingdings" charset="2"/>
              <a:buChar char="ü"/>
            </a:pPr>
            <a:r>
              <a:rPr lang="en-US" sz="1500" dirty="0" smtClean="0">
                <a:solidFill>
                  <a:srgbClr val="FFFFFF"/>
                </a:solidFill>
              </a:rPr>
              <a:t>Establishing and maintaining mutually beneficial relationships between your brand and the public through controlled messaging</a:t>
            </a:r>
          </a:p>
          <a:p>
            <a:pPr>
              <a:buFont typeface="Wingdings" charset="2"/>
              <a:buChar char="ü"/>
            </a:pPr>
            <a:r>
              <a:rPr lang="en-US" sz="1500" dirty="0" smtClean="0">
                <a:solidFill>
                  <a:srgbClr val="FFFFFF"/>
                </a:solidFill>
              </a:rPr>
              <a:t>Two-way communication between your brand and the public</a:t>
            </a:r>
          </a:p>
          <a:p>
            <a:pPr>
              <a:buFont typeface="Wingdings" charset="2"/>
              <a:buChar char="ü"/>
            </a:pPr>
            <a:r>
              <a:rPr lang="en-US" sz="1500" dirty="0" smtClean="0">
                <a:solidFill>
                  <a:srgbClr val="FFFFFF"/>
                </a:solidFill>
              </a:rPr>
              <a:t>Transparency</a:t>
            </a:r>
          </a:p>
          <a:p>
            <a:pPr>
              <a:buFont typeface="Wingdings" charset="2"/>
              <a:buChar char="ü"/>
            </a:pPr>
            <a:r>
              <a:rPr lang="en-US" sz="1500" dirty="0" smtClean="0">
                <a:solidFill>
                  <a:srgbClr val="FFFFFF"/>
                </a:solidFill>
              </a:rPr>
              <a:t>Building and maintaining relationships	</a:t>
            </a:r>
          </a:p>
          <a:p>
            <a:pPr>
              <a:buFont typeface="Wingdings" charset="2"/>
              <a:buChar char="ü"/>
            </a:pPr>
            <a:r>
              <a:rPr lang="en-US" sz="1500" dirty="0" smtClean="0">
                <a:solidFill>
                  <a:srgbClr val="FFFFFF"/>
                </a:solidFill>
              </a:rPr>
              <a:t>Planning, strategy and execution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1867" y="4667172"/>
            <a:ext cx="8331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Follow us on Twitter                                                      @</a:t>
            </a:r>
            <a:r>
              <a:rPr lang="en-US" sz="1500" dirty="0" err="1" smtClean="0"/>
              <a:t>laurabwhitmore</a:t>
            </a:r>
            <a:r>
              <a:rPr lang="en-US" sz="1500" dirty="0" smtClean="0"/>
              <a:t>    @</a:t>
            </a:r>
            <a:r>
              <a:rPr lang="en-US" sz="1500" dirty="0" err="1" smtClean="0"/>
              <a:t>pauline_france</a:t>
            </a:r>
            <a:r>
              <a:rPr lang="en-US" sz="1500" dirty="0" smtClean="0"/>
              <a:t>  </a:t>
            </a:r>
            <a:endParaRPr lang="en-US" sz="1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171" y="1129123"/>
            <a:ext cx="3385963" cy="317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64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278548"/>
            <a:ext cx="7315200" cy="710540"/>
          </a:xfrm>
        </p:spPr>
        <p:txBody>
          <a:bodyPr/>
          <a:lstStyle/>
          <a:p>
            <a:r>
              <a:rPr lang="en-US" dirty="0" smtClean="0"/>
              <a:t>PR Elements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1064064"/>
            <a:ext cx="7315200" cy="3541961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ü"/>
            </a:pPr>
            <a:r>
              <a:rPr lang="en-US" sz="2100" dirty="0" smtClean="0">
                <a:solidFill>
                  <a:srgbClr val="FFFFFF"/>
                </a:solidFill>
              </a:rPr>
              <a:t> News releases</a:t>
            </a:r>
          </a:p>
          <a:p>
            <a:pPr>
              <a:buFont typeface="Wingdings" charset="2"/>
              <a:buChar char="ü"/>
            </a:pPr>
            <a:r>
              <a:rPr lang="en-US" sz="2100" dirty="0" smtClean="0">
                <a:solidFill>
                  <a:srgbClr val="FFFFFF"/>
                </a:solidFill>
              </a:rPr>
              <a:t> Media outreach (e.g., interviews)</a:t>
            </a:r>
          </a:p>
          <a:p>
            <a:pPr>
              <a:buFont typeface="Wingdings" charset="2"/>
              <a:buChar char="ü"/>
            </a:pPr>
            <a:r>
              <a:rPr lang="en-US" sz="2100" dirty="0" smtClean="0">
                <a:solidFill>
                  <a:srgbClr val="FFFFFF"/>
                </a:solidFill>
              </a:rPr>
              <a:t> Counseling</a:t>
            </a:r>
          </a:p>
          <a:p>
            <a:pPr>
              <a:buFont typeface="Wingdings" charset="2"/>
              <a:buChar char="ü"/>
            </a:pPr>
            <a:r>
              <a:rPr lang="en-US" sz="2100" dirty="0" smtClean="0">
                <a:solidFill>
                  <a:srgbClr val="FFFFFF"/>
                </a:solidFill>
              </a:rPr>
              <a:t> Media training</a:t>
            </a:r>
          </a:p>
          <a:p>
            <a:pPr>
              <a:buFont typeface="Wingdings" charset="2"/>
              <a:buChar char="ü"/>
            </a:pPr>
            <a:r>
              <a:rPr lang="en-US" sz="2100" dirty="0" smtClean="0">
                <a:solidFill>
                  <a:srgbClr val="FFFFFF"/>
                </a:solidFill>
              </a:rPr>
              <a:t> Speaking engagements</a:t>
            </a:r>
          </a:p>
          <a:p>
            <a:pPr>
              <a:buFont typeface="Wingdings" charset="2"/>
              <a:buChar char="ü"/>
            </a:pPr>
            <a:r>
              <a:rPr lang="en-US" sz="2100" dirty="0" smtClean="0">
                <a:solidFill>
                  <a:srgbClr val="FFFFFF"/>
                </a:solidFill>
              </a:rPr>
              <a:t> Brand stories and features</a:t>
            </a:r>
          </a:p>
          <a:p>
            <a:pPr>
              <a:buFont typeface="Wingdings" charset="2"/>
              <a:buChar char="ü"/>
            </a:pPr>
            <a:r>
              <a:rPr lang="en-US" sz="2100" dirty="0" smtClean="0">
                <a:solidFill>
                  <a:srgbClr val="FFFFFF"/>
                </a:solidFill>
              </a:rPr>
              <a:t> Guest writing</a:t>
            </a:r>
          </a:p>
          <a:p>
            <a:pPr>
              <a:buFont typeface="Wingdings" charset="2"/>
              <a:buChar char="ü"/>
            </a:pPr>
            <a:r>
              <a:rPr lang="en-US" sz="2100" dirty="0" smtClean="0">
                <a:solidFill>
                  <a:srgbClr val="FFFFFF"/>
                </a:solidFill>
              </a:rPr>
              <a:t> Product/song reviews</a:t>
            </a:r>
          </a:p>
          <a:p>
            <a:pPr>
              <a:buFont typeface="Wingdings" charset="2"/>
              <a:buChar char="ü"/>
            </a:pPr>
            <a:r>
              <a:rPr lang="en-US" sz="2100" dirty="0" smtClean="0">
                <a:solidFill>
                  <a:srgbClr val="FFFFFF"/>
                </a:solidFill>
              </a:rPr>
              <a:t> Events and show reviews</a:t>
            </a:r>
          </a:p>
          <a:p>
            <a:pPr>
              <a:buFont typeface="Wingdings" charset="2"/>
              <a:buChar char="ü"/>
            </a:pPr>
            <a:r>
              <a:rPr lang="en-US" sz="2100" dirty="0" smtClean="0">
                <a:solidFill>
                  <a:srgbClr val="FFFFFF"/>
                </a:solidFill>
              </a:rPr>
              <a:t> Charitable participation</a:t>
            </a:r>
          </a:p>
          <a:p>
            <a:pPr>
              <a:buFont typeface="Wingdings" charset="2"/>
              <a:buChar char="ü"/>
            </a:pPr>
            <a:r>
              <a:rPr lang="en-US" sz="2100" dirty="0" smtClean="0">
                <a:solidFill>
                  <a:srgbClr val="FFFFFF"/>
                </a:solidFill>
              </a:rPr>
              <a:t> Participation in unrelated </a:t>
            </a:r>
            <a:r>
              <a:rPr lang="en-US" sz="2100" dirty="0">
                <a:solidFill>
                  <a:srgbClr val="FFFFFF"/>
                </a:solidFill>
              </a:rPr>
              <a:t/>
            </a:r>
            <a:br>
              <a:rPr lang="en-US" sz="2100" dirty="0">
                <a:solidFill>
                  <a:srgbClr val="FFFFFF"/>
                </a:solidFill>
              </a:rPr>
            </a:br>
            <a:r>
              <a:rPr lang="en-US" sz="2100" dirty="0" smtClean="0">
                <a:solidFill>
                  <a:srgbClr val="FFFFFF"/>
                </a:solidFill>
              </a:rPr>
              <a:t> activities</a:t>
            </a:r>
          </a:p>
          <a:p>
            <a:pPr>
              <a:buFont typeface="Wingdings" charset="2"/>
              <a:buChar char="ü"/>
            </a:pPr>
            <a:r>
              <a:rPr lang="en-US" sz="2100" dirty="0" smtClean="0">
                <a:solidFill>
                  <a:srgbClr val="FFFFFF"/>
                </a:solidFill>
              </a:rPr>
              <a:t> Buzz</a:t>
            </a:r>
            <a:r>
              <a:rPr lang="en-US" sz="2100" dirty="0" smtClean="0">
                <a:solidFill>
                  <a:srgbClr val="FFFFFF"/>
                </a:solidFill>
              </a:rPr>
              <a:t>!</a:t>
            </a:r>
            <a:endParaRPr lang="en-US" sz="2100" dirty="0" smtClean="0">
              <a:solidFill>
                <a:srgbClr val="FFFFFF"/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2100" dirty="0" smtClean="0">
                <a:solidFill>
                  <a:srgbClr val="FFFFFF"/>
                </a:solidFill>
              </a:rPr>
              <a:t> Timing — Be </a:t>
            </a:r>
            <a:r>
              <a:rPr lang="en-US" sz="2100" dirty="0">
                <a:solidFill>
                  <a:srgbClr val="FFFFFF"/>
                </a:solidFill>
              </a:rPr>
              <a:t>on the lookout for timely, local and seasonal tie-ins (e.g., holiday gift guides, international guitar month, etc.)</a:t>
            </a:r>
          </a:p>
          <a:p>
            <a:pPr>
              <a:buFont typeface="Wingdings" charset="2"/>
              <a:buChar char="ü"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 descr="Screen Shot 2013-07-09 at 8.58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61" y="1077117"/>
            <a:ext cx="3365783" cy="24053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0425" y="4693356"/>
            <a:ext cx="8331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Follow us on Twitter                                                      @</a:t>
            </a:r>
            <a:r>
              <a:rPr lang="en-US" sz="1500" dirty="0" err="1" smtClean="0"/>
              <a:t>laurabwhitmore</a:t>
            </a:r>
            <a:r>
              <a:rPr lang="en-US" sz="1500" dirty="0" smtClean="0"/>
              <a:t>    @</a:t>
            </a:r>
            <a:r>
              <a:rPr lang="en-US" sz="1500" dirty="0" err="1" smtClean="0"/>
              <a:t>pauline_france</a:t>
            </a:r>
            <a:r>
              <a:rPr lang="en-US" sz="1500" dirty="0" smtClean="0"/>
              <a:t> 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600366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281864"/>
            <a:ext cx="7315200" cy="865573"/>
          </a:xfrm>
        </p:spPr>
        <p:txBody>
          <a:bodyPr/>
          <a:lstStyle/>
          <a:p>
            <a:r>
              <a:rPr lang="en-US" dirty="0" smtClean="0"/>
              <a:t>The Pitch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91067" y="1170321"/>
            <a:ext cx="5283200" cy="350837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charset="2"/>
              <a:buChar char="ü"/>
            </a:pPr>
            <a:r>
              <a:rPr lang="en-US" sz="1800" dirty="0" smtClean="0">
                <a:solidFill>
                  <a:srgbClr val="FFFFFF"/>
                </a:solidFill>
              </a:rPr>
              <a:t>Your customized messaging tailored specifically to entice media contacts to cover your news</a:t>
            </a:r>
          </a:p>
          <a:p>
            <a:pPr>
              <a:buFont typeface="Wingdings" charset="2"/>
              <a:buChar char="ü"/>
            </a:pPr>
            <a:r>
              <a:rPr lang="en-US" sz="1800" dirty="0" smtClean="0">
                <a:solidFill>
                  <a:srgbClr val="FFFFFF"/>
                </a:solidFill>
              </a:rPr>
              <a:t>There’s no such thing as an effective blanket pitch</a:t>
            </a:r>
            <a:r>
              <a:rPr lang="en-US" sz="1800" dirty="0">
                <a:solidFill>
                  <a:srgbClr val="FFFFFF"/>
                </a:solidFill>
              </a:rPr>
              <a:t>;</a:t>
            </a:r>
            <a:r>
              <a:rPr lang="en-US" sz="1800" dirty="0" smtClean="0">
                <a:solidFill>
                  <a:srgbClr val="FFFFFF"/>
                </a:solidFill>
              </a:rPr>
              <a:t> you must research and personalize each communication</a:t>
            </a:r>
          </a:p>
          <a:p>
            <a:pPr>
              <a:buFont typeface="Wingdings" charset="2"/>
              <a:buChar char="ü"/>
            </a:pPr>
            <a:r>
              <a:rPr lang="en-US" sz="1800" dirty="0" smtClean="0">
                <a:solidFill>
                  <a:srgbClr val="FFFFFF"/>
                </a:solidFill>
              </a:rPr>
              <a:t>The pitch is one of the most essential elements for PR success </a:t>
            </a:r>
          </a:p>
          <a:p>
            <a:pPr>
              <a:buFont typeface="Wingdings" charset="2"/>
              <a:buChar char="ü"/>
            </a:pPr>
            <a:r>
              <a:rPr lang="en-US" sz="1800" dirty="0" smtClean="0">
                <a:solidFill>
                  <a:srgbClr val="FFFFFF"/>
                </a:solidFill>
              </a:rPr>
              <a:t>Effective public relations takes time</a:t>
            </a:r>
          </a:p>
          <a:p>
            <a:pPr>
              <a:buFont typeface="Wingdings" charset="2"/>
              <a:buChar char="ü"/>
            </a:pPr>
            <a:r>
              <a:rPr lang="en-US" sz="1800" dirty="0" smtClean="0">
                <a:solidFill>
                  <a:srgbClr val="FFFFFF"/>
                </a:solidFill>
              </a:rPr>
              <a:t>A good pitch is concise, to the point, and news worthy with elements that are of direct interest to the recipient</a:t>
            </a:r>
          </a:p>
          <a:p>
            <a:pPr>
              <a:buFont typeface="Wingdings" charset="2"/>
              <a:buChar char="ü"/>
            </a:pPr>
            <a:r>
              <a:rPr lang="en-US" sz="1800" dirty="0" smtClean="0">
                <a:solidFill>
                  <a:srgbClr val="FFFFFF"/>
                </a:solidFill>
              </a:rPr>
              <a:t>Have an excellent subject line</a:t>
            </a:r>
          </a:p>
          <a:p>
            <a:pPr>
              <a:buFont typeface="Wingdings" charset="2"/>
              <a:buChar char="ü"/>
            </a:pPr>
            <a:r>
              <a:rPr lang="en-US" sz="1800" dirty="0" smtClean="0">
                <a:solidFill>
                  <a:srgbClr val="FFFFFF"/>
                </a:solidFill>
              </a:rPr>
              <a:t>Sometimes silence does not mean no. Pitching can take good follow up and perseverance</a:t>
            </a:r>
          </a:p>
          <a:p>
            <a:pPr>
              <a:buFont typeface="Wingdings" charset="2"/>
              <a:buChar char="ü"/>
            </a:pPr>
            <a:r>
              <a:rPr lang="en-US" sz="1800" dirty="0" smtClean="0">
                <a:solidFill>
                  <a:srgbClr val="FFFFFF"/>
                </a:solidFill>
              </a:rPr>
              <a:t>Quality over quantity </a:t>
            </a:r>
            <a:r>
              <a:rPr lang="en-US" dirty="0" smtClean="0">
                <a:solidFill>
                  <a:srgbClr val="FFFFFF"/>
                </a:solidFill>
              </a:rPr>
              <a:t>	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121" y="1184093"/>
            <a:ext cx="2673332" cy="3143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867" y="4667172"/>
            <a:ext cx="8331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Follow us on Twitter                                                      @</a:t>
            </a:r>
            <a:r>
              <a:rPr lang="en-US" sz="1500" dirty="0" err="1" smtClean="0"/>
              <a:t>laurabwhitmore</a:t>
            </a:r>
            <a:r>
              <a:rPr lang="en-US" sz="1500" dirty="0" smtClean="0"/>
              <a:t>    @</a:t>
            </a:r>
            <a:r>
              <a:rPr lang="en-US" sz="1500" dirty="0" err="1" smtClean="0"/>
              <a:t>pauline_france</a:t>
            </a:r>
            <a:r>
              <a:rPr lang="en-US" sz="1500" dirty="0" smtClean="0"/>
              <a:t> 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061657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111668"/>
            <a:ext cx="7315200" cy="865573"/>
          </a:xfrm>
        </p:spPr>
        <p:txBody>
          <a:bodyPr/>
          <a:lstStyle/>
          <a:p>
            <a:r>
              <a:rPr lang="en-US" dirty="0" smtClean="0"/>
              <a:t>The News Release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1330725"/>
            <a:ext cx="5606040" cy="375478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sz="1500" dirty="0" smtClean="0">
                <a:solidFill>
                  <a:srgbClr val="FFFFFF"/>
                </a:solidFill>
              </a:rPr>
              <a:t>Written in the third person — always!</a:t>
            </a:r>
            <a:endParaRPr lang="en-US" sz="1500" dirty="0">
              <a:solidFill>
                <a:srgbClr val="FFFFFF"/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1500" dirty="0" smtClean="0">
                <a:solidFill>
                  <a:srgbClr val="FFFFFF"/>
                </a:solidFill>
              </a:rPr>
              <a:t>Concise, factual headline with short expanded subhead which lures editors into wanting to learn more</a:t>
            </a:r>
          </a:p>
          <a:p>
            <a:pPr>
              <a:buFont typeface="Wingdings" charset="2"/>
              <a:buChar char="ü"/>
            </a:pPr>
            <a:r>
              <a:rPr lang="en-US" sz="1500" dirty="0" smtClean="0">
                <a:solidFill>
                  <a:srgbClr val="FFFFFF"/>
                </a:solidFill>
              </a:rPr>
              <a:t>Have an excellent subject line</a:t>
            </a:r>
          </a:p>
          <a:p>
            <a:pPr>
              <a:buFont typeface="Wingdings" charset="2"/>
              <a:buChar char="ü"/>
            </a:pPr>
            <a:r>
              <a:rPr lang="en-US" sz="1500" dirty="0" smtClean="0">
                <a:solidFill>
                  <a:srgbClr val="FFFFFF"/>
                </a:solidFill>
              </a:rPr>
              <a:t>A date and city of origin gives editors context</a:t>
            </a:r>
          </a:p>
          <a:p>
            <a:pPr>
              <a:buFont typeface="Wingdings" charset="2"/>
              <a:buChar char="ü"/>
            </a:pPr>
            <a:r>
              <a:rPr lang="en-US" sz="1500" dirty="0" smtClean="0">
                <a:solidFill>
                  <a:srgbClr val="FFFFFF"/>
                </a:solidFill>
              </a:rPr>
              <a:t>Clearly state For Immediate Release or Embargoed Until Date so that editors know if they can post right away</a:t>
            </a:r>
          </a:p>
          <a:p>
            <a:pPr>
              <a:buFont typeface="Wingdings" charset="2"/>
              <a:buChar char="ü"/>
            </a:pPr>
            <a:r>
              <a:rPr lang="en-US" sz="1500" dirty="0" smtClean="0">
                <a:solidFill>
                  <a:srgbClr val="FFFFFF"/>
                </a:solidFill>
              </a:rPr>
              <a:t>Critical info of who, what, when, where, why should be in the first paragraph. This includes </a:t>
            </a:r>
            <a:r>
              <a:rPr lang="en-US" sz="1500" dirty="0" smtClean="0">
                <a:solidFill>
                  <a:srgbClr val="FFFFFF"/>
                </a:solidFill>
              </a:rPr>
              <a:t>items, such as dates</a:t>
            </a:r>
            <a:r>
              <a:rPr lang="en-US" sz="1500" dirty="0" smtClean="0">
                <a:solidFill>
                  <a:srgbClr val="FFFFFF"/>
                </a:solidFill>
              </a:rPr>
              <a:t>, times, location, company name, product name and </a:t>
            </a:r>
            <a:r>
              <a:rPr lang="en-US" sz="1500" dirty="0" smtClean="0">
                <a:solidFill>
                  <a:srgbClr val="FFFFFF"/>
                </a:solidFill>
              </a:rPr>
              <a:t>category</a:t>
            </a:r>
            <a:endParaRPr lang="en-US" sz="1500" dirty="0" smtClean="0">
              <a:solidFill>
                <a:srgbClr val="FFFFFF"/>
              </a:solidFill>
            </a:endParaRPr>
          </a:p>
        </p:txBody>
      </p:sp>
      <p:pic>
        <p:nvPicPr>
          <p:cNvPr id="4" name="Picture 3" descr="press-release-image-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915" y="1324553"/>
            <a:ext cx="2528058" cy="16735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8053" y="4601712"/>
            <a:ext cx="8331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Follow us on Twitter                                                      @</a:t>
            </a:r>
            <a:r>
              <a:rPr lang="en-US" sz="1500" dirty="0" err="1" smtClean="0"/>
              <a:t>laurabwhitmore</a:t>
            </a:r>
            <a:r>
              <a:rPr lang="en-US" sz="1500" dirty="0" smtClean="0"/>
              <a:t>    @</a:t>
            </a:r>
            <a:r>
              <a:rPr lang="en-US" sz="1500" dirty="0" err="1" smtClean="0"/>
              <a:t>pauline_france</a:t>
            </a:r>
            <a:r>
              <a:rPr lang="en-US" sz="1500" dirty="0" smtClean="0"/>
              <a:t> 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686804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111668"/>
            <a:ext cx="7315200" cy="865573"/>
          </a:xfrm>
        </p:spPr>
        <p:txBody>
          <a:bodyPr/>
          <a:lstStyle/>
          <a:p>
            <a:r>
              <a:rPr lang="en-US" dirty="0" smtClean="0"/>
              <a:t>The News Release Part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1186713"/>
            <a:ext cx="5553667" cy="375478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sz="1500" dirty="0">
                <a:solidFill>
                  <a:srgbClr val="FFFFFF"/>
                </a:solidFill>
              </a:rPr>
              <a:t>Sentences should be concise, factual and readable</a:t>
            </a:r>
          </a:p>
          <a:p>
            <a:pPr>
              <a:buFont typeface="Wingdings" charset="2"/>
              <a:buChar char="ü"/>
            </a:pPr>
            <a:r>
              <a:rPr lang="en-US" sz="1500" dirty="0">
                <a:solidFill>
                  <a:srgbClr val="FFFFFF"/>
                </a:solidFill>
              </a:rPr>
              <a:t>Quotes enhance and add substance</a:t>
            </a:r>
          </a:p>
          <a:p>
            <a:pPr>
              <a:buFont typeface="Wingdings" charset="2"/>
              <a:buChar char="ü"/>
            </a:pPr>
            <a:r>
              <a:rPr lang="en-US" sz="1500" dirty="0">
                <a:solidFill>
                  <a:srgbClr val="FFFFFF"/>
                </a:solidFill>
              </a:rPr>
              <a:t>A URL or contact info to find out more is essential</a:t>
            </a:r>
          </a:p>
          <a:p>
            <a:pPr>
              <a:buFont typeface="Wingdings" charset="2"/>
              <a:buChar char="ü"/>
            </a:pPr>
            <a:r>
              <a:rPr lang="en-US" sz="1500" dirty="0">
                <a:solidFill>
                  <a:srgbClr val="FFFFFF"/>
                </a:solidFill>
              </a:rPr>
              <a:t>Boilerplate at the bottom gives info about the company sending </a:t>
            </a:r>
            <a:r>
              <a:rPr lang="en-US" sz="1500" dirty="0" smtClean="0">
                <a:solidFill>
                  <a:srgbClr val="FFFFFF"/>
                </a:solidFill>
              </a:rPr>
              <a:t>the release</a:t>
            </a:r>
            <a:endParaRPr lang="en-US" sz="1500" dirty="0">
              <a:solidFill>
                <a:srgbClr val="FFFFFF"/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1500" dirty="0">
                <a:solidFill>
                  <a:srgbClr val="FFFFFF"/>
                </a:solidFill>
              </a:rPr>
              <a:t>Images are essential. Many sites </a:t>
            </a:r>
            <a:r>
              <a:rPr lang="en-US" sz="1500" dirty="0" smtClean="0">
                <a:solidFill>
                  <a:srgbClr val="FFFFFF"/>
                </a:solidFill>
              </a:rPr>
              <a:t>cannot </a:t>
            </a:r>
            <a:r>
              <a:rPr lang="en-US" sz="1500" dirty="0">
                <a:solidFill>
                  <a:srgbClr val="FFFFFF"/>
                </a:solidFill>
              </a:rPr>
              <a:t>post without an image</a:t>
            </a:r>
          </a:p>
          <a:p>
            <a:pPr>
              <a:buFont typeface="Wingdings" charset="2"/>
              <a:buChar char="ü"/>
            </a:pPr>
            <a:r>
              <a:rPr lang="en-US" sz="1500" dirty="0">
                <a:solidFill>
                  <a:srgbClr val="FFFFFF"/>
                </a:solidFill>
              </a:rPr>
              <a:t>Other </a:t>
            </a:r>
            <a:r>
              <a:rPr lang="en-US" sz="1500" dirty="0" smtClean="0">
                <a:solidFill>
                  <a:srgbClr val="FFFFFF"/>
                </a:solidFill>
              </a:rPr>
              <a:t>elements, such as video </a:t>
            </a:r>
            <a:r>
              <a:rPr lang="en-US" sz="1500" dirty="0">
                <a:solidFill>
                  <a:srgbClr val="FFFFFF"/>
                </a:solidFill>
              </a:rPr>
              <a:t>links and </a:t>
            </a:r>
            <a:r>
              <a:rPr lang="en-US" sz="1500" dirty="0" smtClean="0">
                <a:solidFill>
                  <a:srgbClr val="FFFFFF"/>
                </a:solidFill>
              </a:rPr>
              <a:t>embeds, </a:t>
            </a:r>
            <a:r>
              <a:rPr lang="en-US" sz="1500" dirty="0">
                <a:solidFill>
                  <a:srgbClr val="FFFFFF"/>
                </a:solidFill>
              </a:rPr>
              <a:t>can help tell your story</a:t>
            </a:r>
          </a:p>
          <a:p>
            <a:pPr>
              <a:buFont typeface="Wingdings" charset="2"/>
              <a:buChar char="ü"/>
            </a:pPr>
            <a:r>
              <a:rPr lang="en-US" sz="1500" dirty="0">
                <a:solidFill>
                  <a:srgbClr val="FFFFFF"/>
                </a:solidFill>
              </a:rPr>
              <a:t>Make sure media contact information is clearly available but not part of the body of the news </a:t>
            </a:r>
            <a:r>
              <a:rPr lang="en-US" sz="1500" dirty="0" smtClean="0">
                <a:solidFill>
                  <a:srgbClr val="FFFFFF"/>
                </a:solidFill>
              </a:rPr>
              <a:t>release</a:t>
            </a:r>
            <a:endParaRPr lang="en-US" sz="1500" dirty="0">
              <a:solidFill>
                <a:srgbClr val="FFFFFF"/>
              </a:solidFill>
            </a:endParaRPr>
          </a:p>
        </p:txBody>
      </p:sp>
      <p:pic>
        <p:nvPicPr>
          <p:cNvPr id="2" name="Picture 1" descr="press_release_graph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612" y="1315229"/>
            <a:ext cx="1904762" cy="25015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867" y="4667172"/>
            <a:ext cx="8331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Follow us on Twitter                                                      @</a:t>
            </a:r>
            <a:r>
              <a:rPr lang="en-US" sz="1500" dirty="0" err="1" smtClean="0"/>
              <a:t>laurabwhitmore</a:t>
            </a:r>
            <a:r>
              <a:rPr lang="en-US" sz="1500" dirty="0" smtClean="0"/>
              <a:t>    @</a:t>
            </a:r>
            <a:r>
              <a:rPr lang="en-US" sz="1500" dirty="0" err="1" smtClean="0"/>
              <a:t>pauline_france</a:t>
            </a:r>
            <a:r>
              <a:rPr lang="en-US" sz="1500" dirty="0" smtClean="0"/>
              <a:t> 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572568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111668"/>
            <a:ext cx="7315200" cy="865573"/>
          </a:xfrm>
        </p:spPr>
        <p:txBody>
          <a:bodyPr/>
          <a:lstStyle/>
          <a:p>
            <a:r>
              <a:rPr lang="en-US" dirty="0" smtClean="0"/>
              <a:t>What Editors Love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41867" y="1278537"/>
            <a:ext cx="4577596" cy="3453484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ü"/>
            </a:pPr>
            <a:r>
              <a:rPr lang="en-US" sz="1500" dirty="0" smtClean="0">
                <a:solidFill>
                  <a:srgbClr val="FFFFFF"/>
                </a:solidFill>
              </a:rPr>
              <a:t>Clear, concise news </a:t>
            </a:r>
            <a:r>
              <a:rPr lang="en-US" sz="1500" dirty="0" smtClean="0">
                <a:solidFill>
                  <a:srgbClr val="FFFFFF"/>
                </a:solidFill>
              </a:rPr>
              <a:t>releases </a:t>
            </a:r>
            <a:r>
              <a:rPr lang="en-US" sz="1500" dirty="0" smtClean="0">
                <a:solidFill>
                  <a:srgbClr val="FFFFFF"/>
                </a:solidFill>
              </a:rPr>
              <a:t>that really are </a:t>
            </a:r>
            <a:r>
              <a:rPr lang="en-US" sz="1500" dirty="0" smtClean="0">
                <a:solidFill>
                  <a:srgbClr val="FFFFFF"/>
                </a:solidFill>
              </a:rPr>
              <a:t>newsworthy</a:t>
            </a:r>
            <a:endParaRPr lang="en-US" sz="1500" dirty="0" smtClean="0">
              <a:solidFill>
                <a:srgbClr val="FFFFFF"/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1500" dirty="0" smtClean="0">
                <a:solidFill>
                  <a:srgbClr val="FFFFFF"/>
                </a:solidFill>
              </a:rPr>
              <a:t>Pitches that take into account their publication and their beat</a:t>
            </a:r>
          </a:p>
          <a:p>
            <a:pPr>
              <a:buFont typeface="Wingdings" charset="2"/>
              <a:buChar char="ü"/>
            </a:pPr>
            <a:r>
              <a:rPr lang="en-US" sz="1500" dirty="0" smtClean="0">
                <a:solidFill>
                  <a:srgbClr val="FFFFFF"/>
                </a:solidFill>
              </a:rPr>
              <a:t>Properly formatted releases </a:t>
            </a:r>
            <a:r>
              <a:rPr lang="en-US" sz="1500" dirty="0" smtClean="0">
                <a:solidFill>
                  <a:srgbClr val="FFFFFF"/>
                </a:solidFill>
              </a:rPr>
              <a:t>that don’t </a:t>
            </a:r>
            <a:r>
              <a:rPr lang="en-US" sz="1500" dirty="0" smtClean="0">
                <a:solidFill>
                  <a:srgbClr val="FFFFFF"/>
                </a:solidFill>
              </a:rPr>
              <a:t>include double spacing and are easily editable (e.g., Word or Text documents)</a:t>
            </a:r>
          </a:p>
          <a:p>
            <a:pPr>
              <a:buFont typeface="Wingdings" charset="2"/>
              <a:buChar char="ü"/>
            </a:pPr>
            <a:r>
              <a:rPr lang="en-US" sz="1500" dirty="0" smtClean="0">
                <a:solidFill>
                  <a:srgbClr val="FFFFFF"/>
                </a:solidFill>
              </a:rPr>
              <a:t>Files sent to their email that are not large. But links to download </a:t>
            </a:r>
            <a:r>
              <a:rPr lang="en-US" sz="1500" dirty="0" smtClean="0">
                <a:solidFill>
                  <a:srgbClr val="FFFFFF"/>
                </a:solidFill>
              </a:rPr>
              <a:t>high-res </a:t>
            </a:r>
            <a:r>
              <a:rPr lang="en-US" sz="1500" dirty="0" smtClean="0">
                <a:solidFill>
                  <a:srgbClr val="FFFFFF"/>
                </a:solidFill>
              </a:rPr>
              <a:t>images should be included</a:t>
            </a:r>
            <a:endParaRPr lang="en-US" sz="15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267" y="1388769"/>
            <a:ext cx="3480025" cy="27613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867" y="4680264"/>
            <a:ext cx="8331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Follow us on Twitter                                                      @</a:t>
            </a:r>
            <a:r>
              <a:rPr lang="en-US" sz="1500" dirty="0" err="1" smtClean="0"/>
              <a:t>laurabwhitmore</a:t>
            </a:r>
            <a:r>
              <a:rPr lang="en-US" sz="1500" dirty="0" smtClean="0"/>
              <a:t>    @</a:t>
            </a:r>
            <a:r>
              <a:rPr lang="en-US" sz="1500" dirty="0" err="1" smtClean="0"/>
              <a:t>pauline_france</a:t>
            </a:r>
            <a:r>
              <a:rPr lang="en-US" sz="1500" dirty="0" smtClean="0"/>
              <a:t> 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934321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111668"/>
            <a:ext cx="7315200" cy="865573"/>
          </a:xfrm>
        </p:spPr>
        <p:txBody>
          <a:bodyPr/>
          <a:lstStyle/>
          <a:p>
            <a:r>
              <a:rPr lang="en-US" dirty="0" smtClean="0"/>
              <a:t>What Editors Love Part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52504" y="1213688"/>
            <a:ext cx="4577596" cy="3453484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ü"/>
            </a:pPr>
            <a:endParaRPr lang="en-US" sz="1500" dirty="0">
              <a:solidFill>
                <a:srgbClr val="FFFFFF"/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1500" dirty="0">
                <a:solidFill>
                  <a:srgbClr val="FFFFFF"/>
                </a:solidFill>
              </a:rPr>
              <a:t>Font sizes that are not tiny</a:t>
            </a:r>
          </a:p>
          <a:p>
            <a:pPr>
              <a:buFont typeface="Wingdings" charset="2"/>
              <a:buChar char="ü"/>
            </a:pPr>
            <a:r>
              <a:rPr lang="en-US" sz="1500" dirty="0">
                <a:solidFill>
                  <a:srgbClr val="FFFFFF"/>
                </a:solidFill>
              </a:rPr>
              <a:t>Excellent grammar, punctuation and spelling (bad grammar severely affects credibility)</a:t>
            </a:r>
          </a:p>
          <a:p>
            <a:pPr>
              <a:buFont typeface="Wingdings" charset="2"/>
              <a:buChar char="ü"/>
            </a:pPr>
            <a:r>
              <a:rPr lang="en-US" sz="1500" dirty="0">
                <a:solidFill>
                  <a:srgbClr val="FFFFFF"/>
                </a:solidFill>
              </a:rPr>
              <a:t>Captions for photos</a:t>
            </a:r>
          </a:p>
          <a:p>
            <a:pPr>
              <a:buFont typeface="Wingdings" charset="2"/>
              <a:buChar char="ü"/>
            </a:pPr>
            <a:r>
              <a:rPr lang="en-US" sz="1500" dirty="0">
                <a:solidFill>
                  <a:srgbClr val="FFFFFF"/>
                </a:solidFill>
              </a:rPr>
              <a:t>URLs to find out more must be included</a:t>
            </a:r>
          </a:p>
          <a:p>
            <a:pPr>
              <a:buFont typeface="Wingdings" charset="2"/>
              <a:buChar char="ü"/>
            </a:pPr>
            <a:r>
              <a:rPr lang="en-US" sz="1500" dirty="0">
                <a:solidFill>
                  <a:srgbClr val="FFFFFF"/>
                </a:solidFill>
              </a:rPr>
              <a:t>Quick response when they ask for items so they can make deadlines</a:t>
            </a:r>
          </a:p>
          <a:p>
            <a:pPr>
              <a:buFont typeface="Wingdings" charset="2"/>
              <a:buChar char="ü"/>
            </a:pPr>
            <a:r>
              <a:rPr lang="en-US" sz="1500" dirty="0">
                <a:solidFill>
                  <a:srgbClr val="FFFFFF"/>
                </a:solidFill>
              </a:rPr>
              <a:t>Help them out with story ideas through HARO – Help a Reporter Out. http://</a:t>
            </a:r>
            <a:r>
              <a:rPr lang="en-US" sz="1500" dirty="0" err="1">
                <a:solidFill>
                  <a:srgbClr val="FFFFFF"/>
                </a:solidFill>
              </a:rPr>
              <a:t>go.helpareporterout.com</a:t>
            </a:r>
            <a:r>
              <a:rPr lang="en-US" sz="1500" dirty="0">
                <a:solidFill>
                  <a:srgbClr val="FFFFFF"/>
                </a:solidFill>
              </a:rPr>
              <a:t> 	</a:t>
            </a:r>
          </a:p>
          <a:p>
            <a:pPr>
              <a:buFont typeface="Wingdings" charset="2"/>
              <a:buChar char="ü"/>
            </a:pPr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867" y="4667172"/>
            <a:ext cx="8331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Follow us on Twitter                                                      @</a:t>
            </a:r>
            <a:r>
              <a:rPr lang="en-US" sz="1500" dirty="0" err="1" smtClean="0"/>
              <a:t>laurabwhitmore</a:t>
            </a:r>
            <a:r>
              <a:rPr lang="en-US" sz="1500" dirty="0" smtClean="0"/>
              <a:t>    @</a:t>
            </a:r>
            <a:r>
              <a:rPr lang="en-US" sz="1500" dirty="0" err="1" smtClean="0"/>
              <a:t>pauline_france</a:t>
            </a:r>
            <a:r>
              <a:rPr lang="en-US" sz="1500" dirty="0" smtClean="0"/>
              <a:t> 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722784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21099"/>
            <a:ext cx="7315200" cy="865573"/>
          </a:xfrm>
        </p:spPr>
        <p:txBody>
          <a:bodyPr/>
          <a:lstStyle/>
          <a:p>
            <a:r>
              <a:rPr lang="en-US" dirty="0" smtClean="0"/>
              <a:t>PR Distribution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291583"/>
            <a:ext cx="7315200" cy="3440438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ü"/>
            </a:pPr>
            <a:r>
              <a:rPr lang="en-US" sz="1500" dirty="0" smtClean="0"/>
              <a:t> Fit your pitch to the recipient</a:t>
            </a:r>
          </a:p>
          <a:p>
            <a:pPr>
              <a:buFont typeface="Wingdings" charset="2"/>
              <a:buChar char="ü"/>
            </a:pPr>
            <a:r>
              <a:rPr lang="en-US" sz="1500" dirty="0" smtClean="0"/>
              <a:t> Free wire services and paid wire services</a:t>
            </a:r>
          </a:p>
          <a:p>
            <a:pPr>
              <a:buFont typeface="Wingdings" charset="2"/>
              <a:buChar char="ü"/>
            </a:pPr>
            <a:r>
              <a:rPr lang="en-US" sz="1500" dirty="0" smtClean="0"/>
              <a:t> Build your own list – reviewers, local press, national  </a:t>
            </a:r>
          </a:p>
          <a:p>
            <a:pPr marL="45720" indent="0">
              <a:buNone/>
            </a:pPr>
            <a:r>
              <a:rPr lang="en-US" sz="1500" dirty="0"/>
              <a:t> </a:t>
            </a:r>
            <a:r>
              <a:rPr lang="en-US" sz="1500" dirty="0" smtClean="0"/>
              <a:t>   reviewers, etc., and make sure you send to the right people</a:t>
            </a:r>
          </a:p>
          <a:p>
            <a:pPr>
              <a:buFont typeface="Wingdings" charset="2"/>
              <a:buChar char="ü"/>
            </a:pPr>
            <a:r>
              <a:rPr lang="en-US" sz="1500" dirty="0" smtClean="0"/>
              <a:t> Sites that have news submission </a:t>
            </a:r>
            <a:br>
              <a:rPr lang="en-US" sz="1500" dirty="0" smtClean="0"/>
            </a:br>
            <a:r>
              <a:rPr lang="en-US" sz="1500" dirty="0" smtClean="0"/>
              <a:t> forms – Blabbermouth, </a:t>
            </a:r>
            <a:r>
              <a:rPr lang="en-US" sz="1500" dirty="0" err="1" smtClean="0"/>
              <a:t>KVRaudio.com</a:t>
            </a:r>
            <a:r>
              <a:rPr lang="en-US" sz="1500" dirty="0" smtClean="0"/>
              <a:t>, Mi2N.com, more</a:t>
            </a:r>
          </a:p>
          <a:p>
            <a:pPr>
              <a:buFont typeface="Wingdings" charset="2"/>
              <a:buChar char="ü"/>
            </a:pPr>
            <a:r>
              <a:rPr lang="en-US" sz="1500" dirty="0" smtClean="0"/>
              <a:t> Do not distribute on Fridays or weekends or late in the </a:t>
            </a:r>
            <a:r>
              <a:rPr lang="en-US" sz="1500" dirty="0" smtClean="0"/>
              <a:t>evening</a:t>
            </a:r>
            <a:endParaRPr lang="en-US" sz="1500" dirty="0" smtClean="0"/>
          </a:p>
          <a:p>
            <a:pPr>
              <a:buFont typeface="Wingdings" charset="2"/>
              <a:buChar char="ü"/>
            </a:pPr>
            <a:r>
              <a:rPr lang="en-US" sz="1500" dirty="0" smtClean="0"/>
              <a:t> Hire a publicist – make sure they are the right fit. </a:t>
            </a:r>
            <a:br>
              <a:rPr lang="en-US" sz="1500" dirty="0" smtClean="0"/>
            </a:br>
            <a:r>
              <a:rPr lang="en-US" sz="1500" dirty="0" smtClean="0"/>
              <a:t>  And be a squeaky </a:t>
            </a:r>
            <a:r>
              <a:rPr lang="en-US" sz="1500" dirty="0" smtClean="0"/>
              <a:t>wheel</a:t>
            </a:r>
            <a:endParaRPr lang="en-US" sz="1500" dirty="0" smtClean="0"/>
          </a:p>
          <a:p>
            <a:pPr marL="45720" indent="0">
              <a:buNone/>
            </a:pPr>
            <a:endParaRPr lang="en-US" sz="1500" dirty="0" smtClean="0"/>
          </a:p>
          <a:p>
            <a:pPr marL="45720" indent="0" algn="ctr">
              <a:buNone/>
            </a:pPr>
            <a:r>
              <a:rPr lang="en-US" sz="1500" dirty="0">
                <a:solidFill>
                  <a:srgbClr val="FFFFFF"/>
                </a:solidFill>
              </a:rPr>
              <a:t>“</a:t>
            </a:r>
            <a:r>
              <a:rPr lang="en-US" sz="1500" dirty="0"/>
              <a:t>Some are born great, some achieve greatness, and some hire public </a:t>
            </a:r>
            <a:r>
              <a:rPr lang="en-US" sz="1500" dirty="0">
                <a:solidFill>
                  <a:srgbClr val="FFFFFF"/>
                </a:solidFill>
              </a:rPr>
              <a:t>relations officers.</a:t>
            </a:r>
            <a:r>
              <a:rPr lang="en-US" sz="1500" dirty="0" smtClean="0">
                <a:solidFill>
                  <a:srgbClr val="FFFFFF"/>
                </a:solidFill>
              </a:rPr>
              <a:t>” – Bill Gates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3817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3701</TotalTime>
  <Words>718</Words>
  <Application>Microsoft Macintosh PowerPoint</Application>
  <PresentationFormat>On-screen Show (16:9)</PresentationFormat>
  <Paragraphs>98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Perspective</vt:lpstr>
      <vt:lpstr>12 PR Tips for Musicians, Music Businesses and Everyone Else</vt:lpstr>
      <vt:lpstr>Effective Public Relations Equals:</vt:lpstr>
      <vt:lpstr>PR Elements</vt:lpstr>
      <vt:lpstr>The Pitch</vt:lpstr>
      <vt:lpstr>The News Release</vt:lpstr>
      <vt:lpstr>The News Release Part 2</vt:lpstr>
      <vt:lpstr>What Editors Love</vt:lpstr>
      <vt:lpstr>What Editors Love Part 2</vt:lpstr>
      <vt:lpstr>PR Distribution</vt:lpstr>
      <vt:lpstr>More Exposure</vt:lpstr>
      <vt:lpstr>Questions? Contact:</vt:lpstr>
    </vt:vector>
  </TitlesOfParts>
  <Company>Mad Sun Marketing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Essential Marketing Strategies for Musicians</dc:title>
  <dc:creator>Laura Whitmore</dc:creator>
  <cp:lastModifiedBy>Zach Phillips</cp:lastModifiedBy>
  <cp:revision>82</cp:revision>
  <cp:lastPrinted>2012-07-12T05:16:54Z</cp:lastPrinted>
  <dcterms:created xsi:type="dcterms:W3CDTF">2012-07-09T17:46:11Z</dcterms:created>
  <dcterms:modified xsi:type="dcterms:W3CDTF">2015-06-30T01:59:44Z</dcterms:modified>
</cp:coreProperties>
</file>