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57" r:id="rId4"/>
    <p:sldId id="262" r:id="rId5"/>
    <p:sldId id="263" r:id="rId6"/>
    <p:sldId id="264" r:id="rId7"/>
    <p:sldId id="265" r:id="rId8"/>
    <p:sldId id="270" r:id="rId9"/>
    <p:sldId id="266" r:id="rId10"/>
    <p:sldId id="267" r:id="rId11"/>
    <p:sldId id="268"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58" autoAdjust="0"/>
  </p:normalViewPr>
  <p:slideViewPr>
    <p:cSldViewPr snapToObjects="1">
      <p:cViewPr>
        <p:scale>
          <a:sx n="154" d="100"/>
          <a:sy n="154" d="100"/>
        </p:scale>
        <p:origin x="-384" y="19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49"/>
            <a:ext cx="8229600" cy="31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84984B-348A-C048-AEDC-69A181C538E5}" type="datetimeFigureOut">
              <a:rPr lang="en-US" smtClean="0"/>
              <a:pPr/>
              <a:t>6/13/2012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D0DB4-3633-8F48-B453-9CC66058C4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NojMeZAti7r1LjhznIhw2YUwUylmVDOxzNHjqn-j2qI/edi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admin@easymusiccente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09IdeacenterBrandedcs.jpg"/>
          <p:cNvPicPr>
            <a:picLocks noChangeAspect="1"/>
          </p:cNvPicPr>
          <p:nvPr/>
        </p:nvPicPr>
        <p:blipFill>
          <a:blip r:embed="rId2"/>
          <a:stretch>
            <a:fillRect/>
          </a:stretch>
        </p:blipFill>
        <p:spPr>
          <a:xfrm>
            <a:off x="4060" y="0"/>
            <a:ext cx="9135879" cy="5143500"/>
          </a:xfrm>
          <a:prstGeom prst="rect">
            <a:avLst/>
          </a:prstGeom>
        </p:spPr>
      </p:pic>
      <p:pic>
        <p:nvPicPr>
          <p:cNvPr id="4" name="Picture 3" descr="emc-logo-white.png"/>
          <p:cNvPicPr>
            <a:picLocks noChangeAspect="1"/>
          </p:cNvPicPr>
          <p:nvPr/>
        </p:nvPicPr>
        <p:blipFill>
          <a:blip r:embed="rId3"/>
          <a:stretch>
            <a:fillRect/>
          </a:stretch>
        </p:blipFill>
        <p:spPr>
          <a:xfrm>
            <a:off x="533400" y="2419350"/>
            <a:ext cx="4267200" cy="2395855"/>
          </a:xfrm>
          <a:prstGeom prst="rect">
            <a:avLst/>
          </a:prstGeom>
          <a:effectLst>
            <a:outerShdw blurRad="50800" dist="38100" dir="2700000" algn="tl" rotWithShape="0">
              <a:srgbClr val="000000">
                <a:alpha val="5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37338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5200" b="1" dirty="0" smtClean="0">
                <a:solidFill>
                  <a:schemeClr val="bg1"/>
                </a:solidFill>
                <a:latin typeface="Century Gothic"/>
                <a:cs typeface="Century Gothic"/>
              </a:rPr>
              <a:t>C List</a:t>
            </a:r>
            <a:endParaRPr lang="en-US" sz="5200" b="1" dirty="0">
              <a:solidFill>
                <a:schemeClr val="bg1"/>
              </a:solidFill>
              <a:latin typeface="Century Gothic"/>
              <a:cs typeface="Century Gothic"/>
            </a:endParaRPr>
          </a:p>
        </p:txBody>
      </p:sp>
      <p:sp>
        <p:nvSpPr>
          <p:cNvPr id="5" name="Content Placeholder 2"/>
          <p:cNvSpPr txBox="1">
            <a:spLocks/>
          </p:cNvSpPr>
          <p:nvPr/>
        </p:nvSpPr>
        <p:spPr>
          <a:xfrm>
            <a:off x="609600" y="1463277"/>
            <a:ext cx="8229600" cy="31658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latin typeface="Century Gothic"/>
                <a:cs typeface="Century Gothic"/>
              </a:rPr>
              <a:t>Engaged Vs. Disengaged Employees </a:t>
            </a:r>
          </a:p>
          <a:p>
            <a:pPr marL="514350" indent="-514350">
              <a:buFont typeface="Arial"/>
              <a:buAutoNum type="arabicPeriod"/>
            </a:pPr>
            <a:r>
              <a:rPr lang="en-US" dirty="0" smtClean="0">
                <a:latin typeface="Century Gothic"/>
                <a:cs typeface="Century Gothic"/>
              </a:rPr>
              <a:t>Tracking and continually reviewing amongst management</a:t>
            </a:r>
          </a:p>
          <a:p>
            <a:pPr marL="514350" indent="-514350">
              <a:buFont typeface="Arial"/>
              <a:buAutoNum type="arabicPeriod"/>
            </a:pPr>
            <a:r>
              <a:rPr lang="en-US" dirty="0" smtClean="0">
                <a:latin typeface="Century Gothic"/>
                <a:cs typeface="Century Gothic"/>
              </a:rPr>
              <a:t>Employee is well aware they are on this list</a:t>
            </a:r>
          </a:p>
          <a:p>
            <a:pPr marL="514350" indent="-514350">
              <a:buFont typeface="Arial"/>
              <a:buAutoNum type="arabicPeriod"/>
            </a:pPr>
            <a:r>
              <a:rPr lang="en-US" dirty="0" smtClean="0">
                <a:latin typeface="Century Gothic"/>
                <a:cs typeface="Century Gothic"/>
              </a:rPr>
              <a:t>Determining C list protocol</a:t>
            </a:r>
          </a:p>
          <a:p>
            <a:pPr marL="514350" indent="-514350">
              <a:buFont typeface="Arial"/>
              <a:buAutoNum type="arabicPeriod"/>
            </a:pPr>
            <a:endParaRPr lang="en-US" dirty="0" smtClean="0">
              <a:latin typeface="Century Gothic"/>
              <a:cs typeface="Century Gothic"/>
            </a:endParaRPr>
          </a:p>
          <a:p>
            <a:pPr marL="514350" indent="-514350">
              <a:buFont typeface="Arial"/>
              <a:buAutoNum type="arabicPeriod"/>
            </a:pPr>
            <a:endParaRPr lang="en-US" dirty="0" smtClean="0">
              <a:latin typeface="Century Gothic"/>
              <a:cs typeface="Century Gothic"/>
            </a:endParaRPr>
          </a:p>
          <a:p>
            <a:pPr>
              <a:buFont typeface="Arial"/>
              <a:buNone/>
            </a:pPr>
            <a:endParaRPr lang="en-US" b="1" dirty="0" smtClean="0">
              <a:latin typeface="Century Gothic"/>
              <a:cs typeface="Century Gothic"/>
            </a:endParaRPr>
          </a:p>
          <a:p>
            <a:pPr>
              <a:buFont typeface="Arial"/>
              <a:buNone/>
            </a:pPr>
            <a:endParaRPr lang="en-US" b="1" dirty="0" smtClean="0">
              <a:latin typeface="Century Gothic"/>
              <a:cs typeface="Century Gothic"/>
            </a:endParaRPr>
          </a:p>
        </p:txBody>
      </p:sp>
      <p:pic>
        <p:nvPicPr>
          <p:cNvPr id="6" name="Picture 5" descr="emc-logo-white.png"/>
          <p:cNvPicPr>
            <a:picLocks noChangeAspect="1"/>
          </p:cNvPicPr>
          <p:nvPr/>
        </p:nvPicPr>
        <p:blipFill>
          <a:blip r:embed="rId3"/>
          <a:stretch>
            <a:fillRect/>
          </a:stretch>
        </p:blipFill>
        <p:spPr>
          <a:xfrm>
            <a:off x="152400" y="-19050"/>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406769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32766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5200" b="1" dirty="0">
                <a:solidFill>
                  <a:schemeClr val="bg1"/>
                </a:solidFill>
                <a:latin typeface="Century Gothic"/>
                <a:cs typeface="Century Gothic"/>
              </a:rPr>
              <a:t>Firing process</a:t>
            </a:r>
          </a:p>
        </p:txBody>
      </p:sp>
      <p:sp>
        <p:nvSpPr>
          <p:cNvPr id="5" name="Content Placeholder 2"/>
          <p:cNvSpPr txBox="1">
            <a:spLocks/>
          </p:cNvSpPr>
          <p:nvPr/>
        </p:nvSpPr>
        <p:spPr>
          <a:xfrm>
            <a:off x="609600" y="1463277"/>
            <a:ext cx="8229600" cy="31658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latin typeface="Century Gothic"/>
                <a:cs typeface="Century Gothic"/>
              </a:rPr>
              <a:t>DOCUMENT AND SIGN!!! ALWAYS!!!</a:t>
            </a:r>
          </a:p>
          <a:p>
            <a:pPr marL="514350" indent="-514350">
              <a:buFont typeface="Arial"/>
              <a:buAutoNum type="arabicPeriod"/>
            </a:pPr>
            <a:r>
              <a:rPr lang="en-US" dirty="0" smtClean="0">
                <a:latin typeface="Century Gothic"/>
                <a:cs typeface="Century Gothic"/>
              </a:rPr>
              <a:t>Have employee files</a:t>
            </a:r>
          </a:p>
          <a:p>
            <a:pPr marL="514350" indent="-514350">
              <a:buFont typeface="Arial"/>
              <a:buAutoNum type="arabicPeriod"/>
            </a:pPr>
            <a:r>
              <a:rPr lang="en-US" dirty="0" smtClean="0">
                <a:latin typeface="Century Gothic"/>
                <a:cs typeface="Century Gothic"/>
              </a:rPr>
              <a:t>The steps towards a contract</a:t>
            </a:r>
          </a:p>
          <a:p>
            <a:pPr marL="514350" indent="-514350">
              <a:buFont typeface="Arial"/>
              <a:buAutoNum type="arabicPeriod"/>
            </a:pPr>
            <a:r>
              <a:rPr lang="en-US" dirty="0" smtClean="0">
                <a:latin typeface="Century Gothic"/>
                <a:cs typeface="Century Gothic"/>
              </a:rPr>
              <a:t>The CONTRACT</a:t>
            </a:r>
          </a:p>
          <a:p>
            <a:pPr marL="514350" indent="-514350">
              <a:buFont typeface="Arial"/>
              <a:buAutoNum type="arabicPeriod"/>
            </a:pPr>
            <a:r>
              <a:rPr lang="en-US" dirty="0" smtClean="0">
                <a:latin typeface="Century Gothic"/>
                <a:cs typeface="Century Gothic"/>
              </a:rPr>
              <a:t>Saying goodbye</a:t>
            </a:r>
          </a:p>
          <a:p>
            <a:pPr marL="514350" indent="-514350">
              <a:buFont typeface="Arial"/>
              <a:buAutoNum type="arabicPeriod"/>
            </a:pPr>
            <a:endParaRPr lang="en-US" dirty="0" smtClean="0">
              <a:latin typeface="Century Gothic"/>
              <a:cs typeface="Century Gothic"/>
            </a:endParaRPr>
          </a:p>
          <a:p>
            <a:pPr>
              <a:buFont typeface="Arial"/>
              <a:buNone/>
            </a:pPr>
            <a:endParaRPr lang="en-US" b="1" dirty="0" smtClean="0">
              <a:latin typeface="Century Gothic"/>
              <a:cs typeface="Century Gothic"/>
            </a:endParaRPr>
          </a:p>
          <a:p>
            <a:pPr>
              <a:buFont typeface="Arial"/>
              <a:buNone/>
            </a:pPr>
            <a:endParaRPr lang="en-US" b="1" dirty="0" smtClean="0">
              <a:latin typeface="Century Gothic"/>
              <a:cs typeface="Century Gothic"/>
            </a:endParaRPr>
          </a:p>
        </p:txBody>
      </p:sp>
      <p:pic>
        <p:nvPicPr>
          <p:cNvPr id="6" name="Picture 5"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173086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29718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5200" b="1" dirty="0">
                <a:solidFill>
                  <a:schemeClr val="bg1"/>
                </a:solidFill>
                <a:latin typeface="Century Gothic"/>
                <a:cs typeface="Century Gothic"/>
              </a:rPr>
              <a:t>Having fun yet?</a:t>
            </a:r>
          </a:p>
        </p:txBody>
      </p:sp>
      <p:sp>
        <p:nvSpPr>
          <p:cNvPr id="5" name="Content Placeholder 2"/>
          <p:cNvSpPr txBox="1">
            <a:spLocks/>
          </p:cNvSpPr>
          <p:nvPr/>
        </p:nvSpPr>
        <p:spPr>
          <a:xfrm>
            <a:off x="609600" y="1463277"/>
            <a:ext cx="8229600" cy="171807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latin typeface="Century Gothic"/>
                <a:cs typeface="Century Gothic"/>
              </a:rPr>
              <a:t>Your sales floor is a window to your world</a:t>
            </a:r>
          </a:p>
          <a:p>
            <a:pPr marL="514350" indent="-514350">
              <a:buFont typeface="Arial"/>
              <a:buAutoNum type="arabicPeriod"/>
            </a:pPr>
            <a:r>
              <a:rPr lang="en-US" dirty="0" smtClean="0">
                <a:latin typeface="Century Gothic"/>
                <a:cs typeface="Century Gothic"/>
              </a:rPr>
              <a:t>Vibe is everything (story from WNAMM 2012)…’How do I hire good people?”</a:t>
            </a:r>
          </a:p>
          <a:p>
            <a:pPr marL="0" indent="0">
              <a:buNone/>
            </a:pPr>
            <a:endParaRPr lang="en-US" dirty="0">
              <a:latin typeface="Century Gothic"/>
              <a:cs typeface="Century Gothic"/>
            </a:endParaRPr>
          </a:p>
          <a:p>
            <a:pPr marL="0" indent="0">
              <a:buNone/>
            </a:pPr>
            <a:endParaRPr lang="en-US" sz="2400" dirty="0" smtClean="0">
              <a:latin typeface="Century Gothic"/>
              <a:cs typeface="Century Gothic"/>
            </a:endParaRPr>
          </a:p>
          <a:p>
            <a:pPr>
              <a:buFont typeface="Arial"/>
              <a:buNone/>
            </a:pPr>
            <a:endParaRPr lang="en-US" b="1" dirty="0" smtClean="0">
              <a:latin typeface="Century Gothic"/>
              <a:cs typeface="Century Gothic"/>
            </a:endParaRPr>
          </a:p>
          <a:p>
            <a:pPr>
              <a:buFont typeface="Arial"/>
              <a:buNone/>
            </a:pPr>
            <a:endParaRPr lang="en-US" b="1" dirty="0" smtClean="0">
              <a:latin typeface="Century Gothic"/>
              <a:cs typeface="Century Gothic"/>
            </a:endParaRPr>
          </a:p>
        </p:txBody>
      </p:sp>
      <p:sp>
        <p:nvSpPr>
          <p:cNvPr id="6" name="Content Placeholder 2"/>
          <p:cNvSpPr txBox="1">
            <a:spLocks/>
          </p:cNvSpPr>
          <p:nvPr/>
        </p:nvSpPr>
        <p:spPr>
          <a:xfrm>
            <a:off x="762000" y="2952750"/>
            <a:ext cx="8229600" cy="171807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Century Gothic"/>
              <a:cs typeface="Century Gothic"/>
            </a:endParaRPr>
          </a:p>
          <a:p>
            <a:pPr marL="0" indent="0">
              <a:buNone/>
            </a:pPr>
            <a:endParaRPr lang="en-US" sz="2400" dirty="0" smtClean="0">
              <a:latin typeface="Century Gothic"/>
              <a:cs typeface="Century Gothic"/>
            </a:endParaRPr>
          </a:p>
          <a:p>
            <a:pPr>
              <a:buFont typeface="Arial"/>
              <a:buNone/>
            </a:pPr>
            <a:r>
              <a:rPr lang="en-US" dirty="0" smtClean="0">
                <a:latin typeface="Century Gothic"/>
                <a:cs typeface="Century Gothic"/>
              </a:rPr>
              <a:t>	It is pretty simple.  Customers buy when they are happy.  Employees have the best chance of making the customer happy if they are also happy.  If your vibe is right, you will attract the right people and retain them. Check me out at WNAMM 2013.  I will be doing a session on creating the right Vibe.</a:t>
            </a:r>
          </a:p>
        </p:txBody>
      </p:sp>
      <p:pic>
        <p:nvPicPr>
          <p:cNvPr id="7" name="Picture 6"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1091582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09IdeacenterBrandedintro.jpg"/>
          <p:cNvPicPr>
            <a:picLocks noChangeAspect="1"/>
          </p:cNvPicPr>
          <p:nvPr/>
        </p:nvPicPr>
        <p:blipFill>
          <a:blip r:embed="rId2"/>
          <a:stretch>
            <a:fillRect/>
          </a:stretch>
        </p:blipFill>
        <p:spPr>
          <a:xfrm>
            <a:off x="0" y="0"/>
            <a:ext cx="9135879" cy="5143500"/>
          </a:xfrm>
          <a:prstGeom prst="rect">
            <a:avLst/>
          </a:prstGeom>
        </p:spPr>
      </p:pic>
      <p:sp>
        <p:nvSpPr>
          <p:cNvPr id="3" name="Content Placeholder 2"/>
          <p:cNvSpPr txBox="1">
            <a:spLocks/>
          </p:cNvSpPr>
          <p:nvPr/>
        </p:nvSpPr>
        <p:spPr>
          <a:xfrm>
            <a:off x="838200" y="1581150"/>
            <a:ext cx="7772400" cy="3429000"/>
          </a:xfrm>
          <a:prstGeom prst="rect">
            <a:avLst/>
          </a:prstGeom>
        </p:spPr>
        <p:txBody>
          <a:bodyPr vert="horz" lIns="91440" tIns="45720" rIns="91440" bIns="45720" rtlCol="0">
            <a:normAutofit/>
          </a:bodyPr>
          <a:lstStyle/>
          <a:p>
            <a:pPr algn="ctr"/>
            <a:r>
              <a:rPr lang="en-US" sz="2800" b="1" dirty="0" smtClean="0">
                <a:solidFill>
                  <a:schemeClr val="bg1"/>
                </a:solidFill>
                <a:latin typeface="Century Gothic"/>
                <a:cs typeface="Century Gothic"/>
              </a:rPr>
              <a:t>From </a:t>
            </a:r>
            <a:r>
              <a:rPr lang="en-US" sz="2800" b="1" dirty="0">
                <a:solidFill>
                  <a:schemeClr val="bg1"/>
                </a:solidFill>
                <a:latin typeface="Century Gothic"/>
                <a:cs typeface="Century Gothic"/>
              </a:rPr>
              <a:t>Hire to </a:t>
            </a:r>
            <a:r>
              <a:rPr lang="en-US" sz="2800" b="1" dirty="0" smtClean="0">
                <a:solidFill>
                  <a:schemeClr val="bg1"/>
                </a:solidFill>
                <a:latin typeface="Century Gothic"/>
                <a:cs typeface="Century Gothic"/>
              </a:rPr>
              <a:t>Fire</a:t>
            </a:r>
            <a:r>
              <a:rPr lang="en-US" sz="2800" b="1" dirty="0">
                <a:solidFill>
                  <a:schemeClr val="bg1"/>
                </a:solidFill>
                <a:latin typeface="Century Gothic"/>
                <a:cs typeface="Century Gothic"/>
              </a:rPr>
              <a:t> </a:t>
            </a:r>
            <a:r>
              <a:rPr lang="en-US" sz="2800" b="1" dirty="0" smtClean="0">
                <a:solidFill>
                  <a:schemeClr val="bg1"/>
                </a:solidFill>
                <a:latin typeface="Century Gothic"/>
                <a:cs typeface="Century Gothic"/>
              </a:rPr>
              <a:t>- Keys </a:t>
            </a:r>
            <a:r>
              <a:rPr lang="en-US" sz="2800" b="1" dirty="0">
                <a:solidFill>
                  <a:schemeClr val="bg1"/>
                </a:solidFill>
                <a:latin typeface="Century Gothic"/>
                <a:cs typeface="Century Gothic"/>
              </a:rPr>
              <a:t>to </a:t>
            </a:r>
            <a:r>
              <a:rPr lang="en-US" sz="2800" b="1" dirty="0" smtClean="0">
                <a:solidFill>
                  <a:schemeClr val="bg1"/>
                </a:solidFill>
                <a:latin typeface="Century Gothic"/>
                <a:cs typeface="Century Gothic"/>
              </a:rPr>
              <a:t>Creating</a:t>
            </a:r>
          </a:p>
          <a:p>
            <a:pPr algn="ctr"/>
            <a:r>
              <a:rPr lang="en-US" sz="2800" b="1" dirty="0" smtClean="0">
                <a:solidFill>
                  <a:schemeClr val="bg1"/>
                </a:solidFill>
                <a:latin typeface="Century Gothic"/>
                <a:cs typeface="Century Gothic"/>
              </a:rPr>
              <a:t>a Dream Team</a:t>
            </a:r>
            <a:endParaRPr lang="en-US" sz="2800" b="1" dirty="0">
              <a:solidFill>
                <a:schemeClr val="bg1"/>
              </a:solidFill>
              <a:latin typeface="Century Gothic"/>
              <a:cs typeface="Century Gothic"/>
            </a:endParaRPr>
          </a:p>
          <a:p>
            <a:r>
              <a:rPr lang="en-US" sz="2400" b="1" dirty="0" smtClean="0">
                <a:solidFill>
                  <a:schemeClr val="bg1"/>
                </a:solidFill>
                <a:latin typeface="Century Gothic"/>
                <a:cs typeface="Century Gothic"/>
              </a:rPr>
              <a:t>Peter </a:t>
            </a:r>
            <a:r>
              <a:rPr lang="en-US" sz="2400" b="1" dirty="0">
                <a:solidFill>
                  <a:schemeClr val="bg1"/>
                </a:solidFill>
                <a:latin typeface="Century Gothic"/>
                <a:cs typeface="Century Gothic"/>
              </a:rPr>
              <a:t>Dods </a:t>
            </a:r>
          </a:p>
          <a:p>
            <a:r>
              <a:rPr lang="en-US" sz="2400" b="1" dirty="0">
                <a:solidFill>
                  <a:schemeClr val="bg1"/>
                </a:solidFill>
                <a:latin typeface="Century Gothic"/>
                <a:cs typeface="Century Gothic"/>
              </a:rPr>
              <a:t>President </a:t>
            </a:r>
            <a:endParaRPr lang="en-US" sz="2400" b="1" dirty="0" smtClean="0">
              <a:solidFill>
                <a:schemeClr val="bg1"/>
              </a:solidFill>
              <a:latin typeface="Century Gothic"/>
              <a:cs typeface="Century Gothic"/>
            </a:endParaRPr>
          </a:p>
          <a:p>
            <a:r>
              <a:rPr lang="en-US" sz="2400" b="1" dirty="0" smtClean="0">
                <a:solidFill>
                  <a:schemeClr val="bg1"/>
                </a:solidFill>
                <a:latin typeface="Century Gothic"/>
                <a:cs typeface="Century Gothic"/>
              </a:rPr>
              <a:t>Easy </a:t>
            </a:r>
            <a:r>
              <a:rPr lang="en-US" sz="2400" b="1" dirty="0">
                <a:solidFill>
                  <a:schemeClr val="bg1"/>
                </a:solidFill>
                <a:latin typeface="Century Gothic"/>
                <a:cs typeface="Century Gothic"/>
              </a:rPr>
              <a:t>Music Investments Inc.</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chemeClr val="bg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p:txBody>
      </p:sp>
      <p:pic>
        <p:nvPicPr>
          <p:cNvPr id="5" name="Picture 4" descr="emc-logo-white.png"/>
          <p:cNvPicPr>
            <a:picLocks noChangeAspect="1"/>
          </p:cNvPicPr>
          <p:nvPr/>
        </p:nvPicPr>
        <p:blipFill>
          <a:blip r:embed="rId3"/>
          <a:stretch>
            <a:fillRect/>
          </a:stretch>
        </p:blipFill>
        <p:spPr>
          <a:xfrm>
            <a:off x="838200" y="3581399"/>
            <a:ext cx="2286000" cy="1283494"/>
          </a:xfrm>
          <a:prstGeom prst="rect">
            <a:avLst/>
          </a:prstGeom>
          <a:effectLst>
            <a:outerShdw blurRad="50800" dist="38100" dir="2700000" algn="tl" rotWithShape="0">
              <a:srgbClr val="000000">
                <a:alpha val="5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76200" y="-10464"/>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lgn="ctr">
              <a:buNone/>
            </a:pPr>
            <a:r>
              <a:rPr lang="en-US" sz="4000" b="1" dirty="0" smtClean="0">
                <a:latin typeface="Century Gothic"/>
                <a:cs typeface="Century Gothic"/>
              </a:rPr>
              <a:t>As retailers, we have learned to discount ….</a:t>
            </a:r>
            <a:endParaRPr lang="en-US" sz="4000" dirty="0" smtClean="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pic>
        <p:nvPicPr>
          <p:cNvPr id="4" name="Picture 3"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4060"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lnSpcReduction="10000"/>
          </a:bodyPr>
          <a:lstStyle/>
          <a:p>
            <a:pPr algn="ctr">
              <a:buNone/>
            </a:pPr>
            <a:r>
              <a:rPr lang="en-US" sz="4000" b="1" dirty="0" smtClean="0">
                <a:latin typeface="Century Gothic"/>
                <a:cs typeface="Century Gothic"/>
              </a:rPr>
              <a:t>DON’T DISCOUNT YOUR STAFF!!  </a:t>
            </a:r>
            <a:r>
              <a:rPr lang="en-US" dirty="0" smtClean="0">
                <a:latin typeface="Century Gothic"/>
                <a:cs typeface="Century Gothic"/>
              </a:rPr>
              <a:t>Nothing will determine your success in this business more than how you choose and retain great employees.</a:t>
            </a:r>
          </a:p>
          <a:p>
            <a:pPr algn="ctr">
              <a:buNone/>
            </a:pPr>
            <a:endParaRPr lang="en-US" dirty="0">
              <a:latin typeface="Century Gothic"/>
              <a:cs typeface="Century Gothic"/>
            </a:endParaRPr>
          </a:p>
          <a:p>
            <a:pPr algn="ctr">
              <a:buNone/>
            </a:pPr>
            <a:r>
              <a:rPr lang="en-US" sz="1600" dirty="0" smtClean="0">
                <a:latin typeface="Century Gothic"/>
                <a:cs typeface="Century Gothic"/>
              </a:rPr>
              <a:t>Snagajob: </a:t>
            </a:r>
            <a:r>
              <a:rPr lang="en-US" sz="1600" dirty="0" smtClean="0"/>
              <a:t>Employees </a:t>
            </a:r>
            <a:r>
              <a:rPr lang="en-US" sz="1600" dirty="0"/>
              <a:t>determine 90 percent of a company’s profitability, so cutting back on the number of sub-par employees you hire is the discount to be making.</a:t>
            </a:r>
            <a:endParaRPr lang="en-US" sz="1600" dirty="0" smtClean="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pic>
        <p:nvPicPr>
          <p:cNvPr id="4" name="Picture 3"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385203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4060"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lgn="ctr">
              <a:buNone/>
            </a:pPr>
            <a:r>
              <a:rPr lang="en-US" sz="4000" b="1" dirty="0" smtClean="0">
                <a:latin typeface="Century Gothic"/>
                <a:cs typeface="Century Gothic"/>
              </a:rPr>
              <a:t>Hiring Process Winter NAMM 2012 Notes:</a:t>
            </a:r>
          </a:p>
          <a:p>
            <a:pPr algn="ctr">
              <a:buNone/>
            </a:pPr>
            <a:r>
              <a:rPr lang="en-US" sz="1900" b="1" dirty="0">
                <a:latin typeface="Century Gothic"/>
                <a:cs typeface="Century Gothic"/>
                <a:hlinkClick r:id="rId3"/>
              </a:rPr>
              <a:t>https://</a:t>
            </a:r>
            <a:r>
              <a:rPr lang="en-US" sz="1900" b="1" dirty="0" smtClean="0">
                <a:latin typeface="Century Gothic"/>
                <a:cs typeface="Century Gothic"/>
                <a:hlinkClick r:id="rId3"/>
              </a:rPr>
              <a:t>docs.google.com/document/d/1NojMeZAti7r1LjhznIhw2YUwUylmVDOxzNHjqn-j2qI/edit</a:t>
            </a:r>
            <a:endParaRPr lang="en-US" sz="1900" b="1" dirty="0" smtClean="0">
              <a:latin typeface="Century Gothic"/>
              <a:cs typeface="Century Gothic"/>
            </a:endParaRPr>
          </a:p>
          <a:p>
            <a:pPr algn="ctr">
              <a:buNone/>
            </a:pPr>
            <a:r>
              <a:rPr lang="en-US" sz="2400" b="1" dirty="0" smtClean="0">
                <a:latin typeface="Century Gothic"/>
                <a:cs typeface="Century Gothic"/>
              </a:rPr>
              <a:t>So….that is the hiring/choosing part covered before….</a:t>
            </a:r>
          </a:p>
          <a:p>
            <a:pPr algn="ctr">
              <a:buNone/>
            </a:pPr>
            <a:r>
              <a:rPr lang="en-US" sz="2400" b="1" dirty="0" smtClean="0">
                <a:latin typeface="Century Gothic"/>
                <a:cs typeface="Century Gothic"/>
              </a:rPr>
              <a:t>Email me: </a:t>
            </a:r>
            <a:r>
              <a:rPr lang="en-US" sz="2400" b="1" dirty="0" smtClean="0">
                <a:latin typeface="Century Gothic"/>
                <a:cs typeface="Century Gothic"/>
                <a:hlinkClick r:id="rId4"/>
              </a:rPr>
              <a:t>admin@easymusiccenter.com</a:t>
            </a:r>
            <a:r>
              <a:rPr lang="en-US" sz="2400" b="1" dirty="0" smtClean="0">
                <a:latin typeface="Century Gothic"/>
                <a:cs typeface="Century Gothic"/>
              </a:rPr>
              <a:t> for the link…</a:t>
            </a:r>
            <a:endParaRPr lang="en-US" sz="2400" dirty="0" smtClean="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pic>
        <p:nvPicPr>
          <p:cNvPr id="4" name="Picture 3" descr="emc-logo-white.png"/>
          <p:cNvPicPr>
            <a:picLocks noChangeAspect="1"/>
          </p:cNvPicPr>
          <p:nvPr/>
        </p:nvPicPr>
        <p:blipFill>
          <a:blip r:embed="rId5"/>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2368591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2209800" y="1428749"/>
            <a:ext cx="6477000" cy="3165873"/>
          </a:xfrm>
        </p:spPr>
        <p:txBody>
          <a:bodyPr>
            <a:normAutofit fontScale="85000" lnSpcReduction="20000"/>
          </a:bodyPr>
          <a:lstStyle/>
          <a:p>
            <a:pPr marL="742950" indent="-742950">
              <a:buAutoNum type="arabicPeriod"/>
            </a:pPr>
            <a:r>
              <a:rPr lang="en-US" sz="4000" dirty="0" smtClean="0">
                <a:latin typeface="Century Gothic"/>
                <a:cs typeface="Century Gothic"/>
              </a:rPr>
              <a:t>Indoctrination</a:t>
            </a:r>
          </a:p>
          <a:p>
            <a:pPr marL="742950" indent="-742950">
              <a:buAutoNum type="arabicPeriod"/>
            </a:pPr>
            <a:r>
              <a:rPr lang="en-US" sz="4000" dirty="0" smtClean="0">
                <a:latin typeface="Century Gothic"/>
                <a:cs typeface="Century Gothic"/>
              </a:rPr>
              <a:t>Development</a:t>
            </a:r>
            <a:endParaRPr lang="en-US" sz="4000" dirty="0">
              <a:latin typeface="Century Gothic"/>
              <a:cs typeface="Century Gothic"/>
            </a:endParaRPr>
          </a:p>
          <a:p>
            <a:pPr marL="742950" indent="-742950">
              <a:buFont typeface="+mj-lt"/>
              <a:buAutoNum type="arabicPeriod"/>
            </a:pPr>
            <a:r>
              <a:rPr lang="en-US" sz="4000" dirty="0" smtClean="0">
                <a:latin typeface="Century Gothic"/>
                <a:cs typeface="Century Gothic"/>
              </a:rPr>
              <a:t>Review Process</a:t>
            </a:r>
          </a:p>
          <a:p>
            <a:pPr marL="742950" indent="-742950">
              <a:buAutoNum type="arabicPeriod" startAt="4"/>
            </a:pPr>
            <a:r>
              <a:rPr lang="en-US" sz="4000" dirty="0" smtClean="0">
                <a:latin typeface="Century Gothic"/>
                <a:cs typeface="Century Gothic"/>
              </a:rPr>
              <a:t>C </a:t>
            </a:r>
            <a:r>
              <a:rPr lang="en-US" sz="4000" dirty="0">
                <a:latin typeface="Century Gothic"/>
                <a:cs typeface="Century Gothic"/>
              </a:rPr>
              <a:t>list</a:t>
            </a:r>
            <a:r>
              <a:rPr lang="en-US" sz="4000" dirty="0" smtClean="0">
                <a:latin typeface="Century Gothic"/>
                <a:cs typeface="Century Gothic"/>
              </a:rPr>
              <a:t>…</a:t>
            </a:r>
          </a:p>
          <a:p>
            <a:pPr marL="742950" indent="-742950">
              <a:buAutoNum type="arabicPeriod" startAt="5"/>
            </a:pPr>
            <a:r>
              <a:rPr lang="en-US" sz="4000" dirty="0" smtClean="0">
                <a:latin typeface="Century Gothic"/>
                <a:cs typeface="Century Gothic"/>
              </a:rPr>
              <a:t>Firing process</a:t>
            </a:r>
          </a:p>
          <a:p>
            <a:pPr marL="742950" indent="-742950">
              <a:buNone/>
            </a:pPr>
            <a:r>
              <a:rPr lang="en-US" sz="4000" dirty="0" smtClean="0">
                <a:latin typeface="Century Gothic"/>
                <a:cs typeface="Century Gothic"/>
              </a:rPr>
              <a:t>6.	Having fun yet?</a:t>
            </a: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33528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5200" b="1" dirty="0" smtClean="0">
                <a:solidFill>
                  <a:schemeClr val="bg1"/>
                </a:solidFill>
                <a:latin typeface="Century Gothic"/>
                <a:cs typeface="Century Gothic"/>
              </a:rPr>
              <a:t>The Plan…</a:t>
            </a:r>
            <a:endParaRPr lang="en-US" sz="2000" b="1" dirty="0" smtClean="0">
              <a:solidFill>
                <a:schemeClr val="bg1"/>
              </a:solidFill>
              <a:latin typeface="Century Gothic"/>
              <a:cs typeface="Century Gothic"/>
            </a:endParaRPr>
          </a:p>
        </p:txBody>
      </p:sp>
      <p:pic>
        <p:nvPicPr>
          <p:cNvPr id="5" name="Picture 4"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1067496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fontScale="92500"/>
          </a:bodyPr>
          <a:lstStyle/>
          <a:p>
            <a:pPr marL="914400" lvl="1" indent="-514350">
              <a:buAutoNum type="arabicPeriod"/>
            </a:pPr>
            <a:r>
              <a:rPr lang="en-US" dirty="0" smtClean="0">
                <a:latin typeface="Century Gothic"/>
                <a:cs typeface="Century Gothic"/>
              </a:rPr>
              <a:t>What </a:t>
            </a:r>
            <a:r>
              <a:rPr lang="en-US" dirty="0" smtClean="0">
                <a:latin typeface="Century Gothic"/>
                <a:cs typeface="Century Gothic"/>
              </a:rPr>
              <a:t>a good employee is</a:t>
            </a:r>
          </a:p>
          <a:p>
            <a:pPr marL="914400" lvl="1" indent="-514350">
              <a:buAutoNum type="arabicPeriod"/>
            </a:pPr>
            <a:r>
              <a:rPr lang="en-US" dirty="0" smtClean="0">
                <a:latin typeface="Century Gothic"/>
                <a:cs typeface="Century Gothic"/>
              </a:rPr>
              <a:t>What a great employee is</a:t>
            </a:r>
          </a:p>
          <a:p>
            <a:pPr marL="914400" lvl="1" indent="-514350">
              <a:buAutoNum type="arabicPeriod"/>
            </a:pPr>
            <a:r>
              <a:rPr lang="en-US" dirty="0" smtClean="0">
                <a:latin typeface="Century Gothic"/>
                <a:cs typeface="Century Gothic"/>
              </a:rPr>
              <a:t>Self Reliance</a:t>
            </a:r>
          </a:p>
          <a:p>
            <a:pPr marL="914400" lvl="1" indent="-514350">
              <a:buAutoNum type="arabicPeriod"/>
            </a:pPr>
            <a:r>
              <a:rPr lang="en-US" dirty="0" smtClean="0">
                <a:latin typeface="Century Gothic"/>
                <a:cs typeface="Century Gothic"/>
              </a:rPr>
              <a:t>Harmony</a:t>
            </a:r>
          </a:p>
          <a:p>
            <a:pPr marL="914400" lvl="1" indent="-514350">
              <a:buAutoNum type="arabicPeriod"/>
            </a:pPr>
            <a:r>
              <a:rPr lang="en-US" dirty="0" smtClean="0">
                <a:latin typeface="Century Gothic"/>
                <a:cs typeface="Century Gothic"/>
              </a:rPr>
              <a:t>Engaged Vs. Disengaged Behavior</a:t>
            </a:r>
          </a:p>
          <a:p>
            <a:pPr marL="914400" lvl="1" indent="-514350">
              <a:buAutoNum type="arabicPeriod"/>
            </a:pPr>
            <a:r>
              <a:rPr lang="en-US" dirty="0" smtClean="0">
                <a:latin typeface="Century Gothic"/>
                <a:cs typeface="Century Gothic"/>
              </a:rPr>
              <a:t>Housekeeping: Health care protocol etc…</a:t>
            </a:r>
            <a:endParaRPr lang="en-US" dirty="0">
              <a:latin typeface="Century Gothic"/>
              <a:cs typeface="Century Gothic"/>
            </a:endParaRPr>
          </a:p>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29718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5200" b="1" dirty="0">
                <a:solidFill>
                  <a:schemeClr val="bg1"/>
                </a:solidFill>
                <a:latin typeface="Century Gothic"/>
                <a:cs typeface="Century Gothic"/>
              </a:rPr>
              <a:t>Indoctrination</a:t>
            </a:r>
            <a:endParaRPr lang="en-US" sz="2000" b="1" dirty="0" smtClean="0">
              <a:solidFill>
                <a:schemeClr val="bg1"/>
              </a:solidFill>
              <a:latin typeface="Century Gothic"/>
              <a:cs typeface="Century Gothic"/>
            </a:endParaRPr>
          </a:p>
        </p:txBody>
      </p:sp>
      <p:pic>
        <p:nvPicPr>
          <p:cNvPr id="5" name="Picture 4"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281042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fontScale="85000" lnSpcReduction="20000"/>
          </a:bodyPr>
          <a:lstStyle/>
          <a:p>
            <a:pPr marL="514350" indent="-514350">
              <a:buAutoNum type="arabicPeriod"/>
            </a:pPr>
            <a:r>
              <a:rPr lang="en-US" dirty="0" smtClean="0">
                <a:latin typeface="Century Gothic"/>
                <a:cs typeface="Century Gothic"/>
              </a:rPr>
              <a:t>Development from the top down…Vision?</a:t>
            </a:r>
          </a:p>
          <a:p>
            <a:pPr marL="514350" indent="-514350">
              <a:buAutoNum type="arabicPeriod"/>
            </a:pPr>
            <a:r>
              <a:rPr lang="en-US" dirty="0" smtClean="0">
                <a:latin typeface="Century Gothic"/>
                <a:cs typeface="Century Gothic"/>
              </a:rPr>
              <a:t>Training</a:t>
            </a:r>
          </a:p>
          <a:p>
            <a:pPr marL="514350" indent="-514350">
              <a:buAutoNum type="arabicPeriod"/>
            </a:pPr>
            <a:r>
              <a:rPr lang="en-US" dirty="0" smtClean="0">
                <a:latin typeface="Century Gothic"/>
                <a:cs typeface="Century Gothic"/>
              </a:rPr>
              <a:t>Mt. View Luthier School</a:t>
            </a:r>
          </a:p>
          <a:p>
            <a:pPr marL="514350" indent="-514350">
              <a:buAutoNum type="arabicPeriod"/>
            </a:pPr>
            <a:r>
              <a:rPr lang="en-US" dirty="0" smtClean="0">
                <a:latin typeface="Century Gothic"/>
                <a:cs typeface="Century Gothic"/>
              </a:rPr>
              <a:t>Books</a:t>
            </a:r>
          </a:p>
          <a:p>
            <a:pPr marL="514350" indent="-514350">
              <a:buAutoNum type="arabicPeriod"/>
            </a:pPr>
            <a:r>
              <a:rPr lang="en-US" dirty="0" smtClean="0">
                <a:latin typeface="Century Gothic"/>
                <a:cs typeface="Century Gothic"/>
              </a:rPr>
              <a:t>20 Min </a:t>
            </a:r>
            <a:r>
              <a:rPr lang="en-US" dirty="0" err="1" smtClean="0">
                <a:latin typeface="Century Gothic"/>
                <a:cs typeface="Century Gothic"/>
              </a:rPr>
              <a:t>Edu</a:t>
            </a:r>
            <a:endParaRPr lang="en-US" dirty="0" smtClean="0">
              <a:latin typeface="Century Gothic"/>
              <a:cs typeface="Century Gothic"/>
            </a:endParaRPr>
          </a:p>
          <a:p>
            <a:pPr marL="514350" indent="-514350">
              <a:buAutoNum type="arabicPeriod"/>
            </a:pPr>
            <a:r>
              <a:rPr lang="en-US" dirty="0" smtClean="0">
                <a:latin typeface="Century Gothic"/>
                <a:cs typeface="Century Gothic"/>
              </a:rPr>
              <a:t>You got enough rope yet?</a:t>
            </a:r>
          </a:p>
          <a:p>
            <a:pPr marL="514350" indent="-514350">
              <a:buAutoNum type="arabicPeriod"/>
            </a:pPr>
            <a:r>
              <a:rPr lang="en-US" dirty="0" smtClean="0">
                <a:latin typeface="Century Gothic"/>
                <a:cs typeface="Century Gothic"/>
              </a:rPr>
              <a:t>NAMM show</a:t>
            </a:r>
          </a:p>
          <a:p>
            <a:pPr marL="514350" indent="-514350">
              <a:buAutoNum type="arabicPeriod"/>
            </a:pPr>
            <a:endParaRPr lang="en-US" dirty="0">
              <a:latin typeface="Century Gothic"/>
              <a:cs typeface="Century Gothic"/>
            </a:endParaRPr>
          </a:p>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30480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5200" b="1" dirty="0" smtClean="0">
                <a:solidFill>
                  <a:schemeClr val="bg1"/>
                </a:solidFill>
                <a:latin typeface="Century Gothic"/>
                <a:cs typeface="Century Gothic"/>
              </a:rPr>
              <a:t>Development</a:t>
            </a:r>
            <a:endParaRPr lang="en-US" sz="2000" b="1" dirty="0" smtClean="0">
              <a:solidFill>
                <a:schemeClr val="bg1"/>
              </a:solidFill>
              <a:latin typeface="Century Gothic"/>
              <a:cs typeface="Century Gothic"/>
            </a:endParaRPr>
          </a:p>
        </p:txBody>
      </p:sp>
      <p:pic>
        <p:nvPicPr>
          <p:cNvPr id="5" name="Picture 4" descr="emc-logo-white.png"/>
          <p:cNvPicPr>
            <a:picLocks noChangeAspect="1"/>
          </p:cNvPicPr>
          <p:nvPr/>
        </p:nvPicPr>
        <p:blipFill>
          <a:blip r:embed="rId3"/>
          <a:stretch>
            <a:fillRect/>
          </a:stretch>
        </p:blipFill>
        <p:spPr>
          <a:xfrm>
            <a:off x="152400" y="-19050"/>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84890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18639"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buNone/>
            </a:pPr>
            <a:endParaRPr lang="en-US" sz="4000" dirty="0">
              <a:latin typeface="Century Gothic"/>
              <a:cs typeface="Century Gothic"/>
            </a:endParaRPr>
          </a:p>
          <a:p>
            <a:pPr>
              <a:buNone/>
            </a:pPr>
            <a:endParaRPr lang="en-US" sz="4000" dirty="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
        <p:nvSpPr>
          <p:cNvPr id="4" name="Content Placeholder 2"/>
          <p:cNvSpPr txBox="1">
            <a:spLocks/>
          </p:cNvSpPr>
          <p:nvPr/>
        </p:nvSpPr>
        <p:spPr>
          <a:xfrm>
            <a:off x="2971800" y="361951"/>
            <a:ext cx="8229600" cy="533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5200" b="1" dirty="0">
                <a:solidFill>
                  <a:schemeClr val="bg1"/>
                </a:solidFill>
                <a:latin typeface="Century Gothic"/>
                <a:cs typeface="Century Gothic"/>
              </a:rPr>
              <a:t>Review </a:t>
            </a:r>
            <a:r>
              <a:rPr lang="en-US" sz="5200" b="1" dirty="0" smtClean="0">
                <a:solidFill>
                  <a:schemeClr val="bg1"/>
                </a:solidFill>
                <a:latin typeface="Century Gothic"/>
                <a:cs typeface="Century Gothic"/>
              </a:rPr>
              <a:t>Process</a:t>
            </a:r>
            <a:endParaRPr lang="en-US" sz="5200" b="1" dirty="0">
              <a:solidFill>
                <a:schemeClr val="bg1"/>
              </a:solidFill>
              <a:latin typeface="Century Gothic"/>
              <a:cs typeface="Century Gothic"/>
            </a:endParaRPr>
          </a:p>
        </p:txBody>
      </p:sp>
      <p:sp>
        <p:nvSpPr>
          <p:cNvPr id="5" name="Content Placeholder 2"/>
          <p:cNvSpPr txBox="1">
            <a:spLocks/>
          </p:cNvSpPr>
          <p:nvPr/>
        </p:nvSpPr>
        <p:spPr>
          <a:xfrm>
            <a:off x="609600" y="1581149"/>
            <a:ext cx="8229600" cy="31658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latin typeface="Century Gothic"/>
                <a:cs typeface="Century Gothic"/>
              </a:rPr>
              <a:t>Probationary Peer Review</a:t>
            </a:r>
          </a:p>
          <a:p>
            <a:pPr marL="514350" indent="-514350">
              <a:buFont typeface="Arial"/>
              <a:buAutoNum type="arabicPeriod"/>
            </a:pPr>
            <a:r>
              <a:rPr lang="en-US" dirty="0" smtClean="0">
                <a:latin typeface="Century Gothic"/>
                <a:cs typeface="Century Gothic"/>
              </a:rPr>
              <a:t>Ongoing reviews</a:t>
            </a:r>
          </a:p>
          <a:p>
            <a:pPr marL="514350" indent="-514350">
              <a:buFont typeface="Arial"/>
              <a:buAutoNum type="arabicPeriod"/>
            </a:pPr>
            <a:r>
              <a:rPr lang="en-US" dirty="0" smtClean="0">
                <a:latin typeface="Century Gothic"/>
                <a:cs typeface="Century Gothic"/>
              </a:rPr>
              <a:t>The game as a review – What is your game?</a:t>
            </a:r>
          </a:p>
          <a:p>
            <a:pPr marL="514350" indent="-514350">
              <a:buFont typeface="Arial"/>
              <a:buAutoNum type="arabicPeriod"/>
            </a:pPr>
            <a:r>
              <a:rPr lang="en-US" dirty="0" smtClean="0">
                <a:latin typeface="Century Gothic"/>
                <a:cs typeface="Century Gothic"/>
              </a:rPr>
              <a:t>Promotions</a:t>
            </a:r>
          </a:p>
          <a:p>
            <a:pPr marL="514350" indent="-514350">
              <a:buFont typeface="Arial"/>
              <a:buAutoNum type="arabicPeriod"/>
            </a:pPr>
            <a:endParaRPr lang="en-US" dirty="0" smtClean="0">
              <a:latin typeface="Century Gothic"/>
              <a:cs typeface="Century Gothic"/>
            </a:endParaRPr>
          </a:p>
          <a:p>
            <a:pPr marL="514350" indent="-514350">
              <a:buFont typeface="Arial"/>
              <a:buAutoNum type="arabicPeriod"/>
            </a:pPr>
            <a:endParaRPr lang="en-US" dirty="0" smtClean="0">
              <a:latin typeface="Century Gothic"/>
              <a:cs typeface="Century Gothic"/>
            </a:endParaRPr>
          </a:p>
          <a:p>
            <a:pPr marL="514350" indent="-514350">
              <a:buFont typeface="Arial"/>
              <a:buAutoNum type="arabicPeriod"/>
            </a:pPr>
            <a:endParaRPr lang="en-US" dirty="0" smtClean="0">
              <a:latin typeface="Century Gothic"/>
              <a:cs typeface="Century Gothic"/>
            </a:endParaRPr>
          </a:p>
          <a:p>
            <a:pPr>
              <a:buFont typeface="Arial"/>
              <a:buNone/>
            </a:pPr>
            <a:endParaRPr lang="en-US" b="1" dirty="0" smtClean="0">
              <a:latin typeface="Century Gothic"/>
              <a:cs typeface="Century Gothic"/>
            </a:endParaRPr>
          </a:p>
          <a:p>
            <a:pPr>
              <a:buFont typeface="Arial"/>
              <a:buNone/>
            </a:pPr>
            <a:endParaRPr lang="en-US" b="1" dirty="0" smtClean="0">
              <a:latin typeface="Century Gothic"/>
              <a:cs typeface="Century Gothic"/>
            </a:endParaRPr>
          </a:p>
        </p:txBody>
      </p:sp>
      <p:pic>
        <p:nvPicPr>
          <p:cNvPr id="6" name="Picture 5" descr="emc-logo-white.png"/>
          <p:cNvPicPr>
            <a:picLocks noChangeAspect="1"/>
          </p:cNvPicPr>
          <p:nvPr/>
        </p:nvPicPr>
        <p:blipFill>
          <a:blip r:embed="rId3"/>
          <a:stretch>
            <a:fillRect/>
          </a:stretch>
        </p:blipFill>
        <p:spPr>
          <a:xfrm>
            <a:off x="304800" y="-70466"/>
            <a:ext cx="2286000" cy="1283494"/>
          </a:xfrm>
          <a:prstGeom prst="rect">
            <a:avLst/>
          </a:prstGeom>
          <a:effectLst>
            <a:outerShdw blurRad="50800" dist="38100" dir="2700000" algn="tl" rotWithShape="0">
              <a:srgbClr val="000000">
                <a:alpha val="53000"/>
              </a:srgbClr>
            </a:outerShdw>
          </a:effectLst>
        </p:spPr>
      </p:pic>
    </p:spTree>
    <p:extLst>
      <p:ext uri="{BB962C8B-B14F-4D97-AF65-F5344CB8AC3E}">
        <p14:creationId xmlns:p14="http://schemas.microsoft.com/office/powerpoint/2010/main" val="283016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7975</TotalTime>
  <Words>267</Words>
  <Application>Microsoft Office PowerPoint</Application>
  <PresentationFormat>On-screen Show (16:9)</PresentationFormat>
  <Paragraphs>81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Peter Dods</cp:lastModifiedBy>
  <cp:revision>32</cp:revision>
  <cp:lastPrinted>2009-04-21T21:40:57Z</cp:lastPrinted>
  <dcterms:created xsi:type="dcterms:W3CDTF">2011-04-20T16:54:43Z</dcterms:created>
  <dcterms:modified xsi:type="dcterms:W3CDTF">2012-06-13T22:28:02Z</dcterms:modified>
</cp:coreProperties>
</file>