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1"/>
  </p:notesMasterIdLst>
  <p:handoutMasterIdLst>
    <p:handoutMasterId r:id="rId62"/>
  </p:handoutMasterIdLst>
  <p:sldIdLst>
    <p:sldId id="256" r:id="rId2"/>
    <p:sldId id="449" r:id="rId3"/>
    <p:sldId id="553" r:id="rId4"/>
    <p:sldId id="529" r:id="rId5"/>
    <p:sldId id="530" r:id="rId6"/>
    <p:sldId id="533" r:id="rId7"/>
    <p:sldId id="534" r:id="rId8"/>
    <p:sldId id="535" r:id="rId9"/>
    <p:sldId id="536" r:id="rId10"/>
    <p:sldId id="537" r:id="rId11"/>
    <p:sldId id="538" r:id="rId12"/>
    <p:sldId id="539" r:id="rId13"/>
    <p:sldId id="540" r:id="rId14"/>
    <p:sldId id="541" r:id="rId15"/>
    <p:sldId id="542" r:id="rId16"/>
    <p:sldId id="543" r:id="rId17"/>
    <p:sldId id="544" r:id="rId18"/>
    <p:sldId id="364" r:id="rId19"/>
    <p:sldId id="353" r:id="rId20"/>
    <p:sldId id="375" r:id="rId21"/>
    <p:sldId id="373" r:id="rId22"/>
    <p:sldId id="354" r:id="rId23"/>
    <p:sldId id="367" r:id="rId24"/>
    <p:sldId id="462" r:id="rId25"/>
    <p:sldId id="466" r:id="rId26"/>
    <p:sldId id="368" r:id="rId27"/>
    <p:sldId id="355" r:id="rId28"/>
    <p:sldId id="468" r:id="rId29"/>
    <p:sldId id="467" r:id="rId30"/>
    <p:sldId id="470" r:id="rId31"/>
    <p:sldId id="473" r:id="rId32"/>
    <p:sldId id="478" r:id="rId33"/>
    <p:sldId id="476" r:id="rId34"/>
    <p:sldId id="480" r:id="rId35"/>
    <p:sldId id="481" r:id="rId36"/>
    <p:sldId id="482" r:id="rId37"/>
    <p:sldId id="483" r:id="rId38"/>
    <p:sldId id="502" r:id="rId39"/>
    <p:sldId id="486" r:id="rId40"/>
    <p:sldId id="385" r:id="rId41"/>
    <p:sldId id="380" r:id="rId42"/>
    <p:sldId id="487" r:id="rId43"/>
    <p:sldId id="387" r:id="rId44"/>
    <p:sldId id="386" r:id="rId45"/>
    <p:sldId id="382" r:id="rId46"/>
    <p:sldId id="388" r:id="rId47"/>
    <p:sldId id="499" r:id="rId48"/>
    <p:sldId id="495" r:id="rId49"/>
    <p:sldId id="496" r:id="rId50"/>
    <p:sldId id="498" r:id="rId51"/>
    <p:sldId id="503" r:id="rId52"/>
    <p:sldId id="448" r:id="rId53"/>
    <p:sldId id="500" r:id="rId54"/>
    <p:sldId id="509" r:id="rId55"/>
    <p:sldId id="504" r:id="rId56"/>
    <p:sldId id="505" r:id="rId57"/>
    <p:sldId id="528" r:id="rId58"/>
    <p:sldId id="554" r:id="rId59"/>
    <p:sldId id="501" r:id="rId60"/>
  </p:sldIdLst>
  <p:sldSz cx="9144000" cy="514826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B3B900"/>
    <a:srgbClr val="898F1E"/>
    <a:srgbClr val="C4C12B"/>
    <a:srgbClr val="02457E"/>
    <a:srgbClr val="57187E"/>
    <a:srgbClr val="990000"/>
    <a:srgbClr val="800000"/>
    <a:srgbClr val="EAEAE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93" autoAdjust="0"/>
    <p:restoredTop sz="99860" autoAdjust="0"/>
  </p:normalViewPr>
  <p:slideViewPr>
    <p:cSldViewPr snapToGrid="0">
      <p:cViewPr>
        <p:scale>
          <a:sx n="66" d="100"/>
          <a:sy n="66" d="100"/>
        </p:scale>
        <p:origin x="-1254" y="-504"/>
      </p:cViewPr>
      <p:guideLst>
        <p:guide orient="horz" pos="1622"/>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70" d="100"/>
        <a:sy n="70" d="100"/>
      </p:scale>
      <p:origin x="0" y="0"/>
    </p:cViewPr>
  </p:sorterViewPr>
  <p:notesViewPr>
    <p:cSldViewPr snapToGrid="0">
      <p:cViewPr varScale="1">
        <p:scale>
          <a:sx n="43" d="100"/>
          <a:sy n="43" d="100"/>
        </p:scale>
        <p:origin x="-1428"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3" name="Rectangle 3"/>
          <p:cNvSpPr>
            <a:spLocks noGrp="1" noRot="1" noChangeArrowheads="1" noTextEdit="1"/>
          </p:cNvSpPr>
          <p:nvPr>
            <p:ph type="sldImg" idx="2"/>
          </p:nvPr>
        </p:nvSpPr>
        <p:spPr bwMode="auto">
          <a:xfrm>
            <a:off x="395288" y="692150"/>
            <a:ext cx="6067425" cy="3416300"/>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body" idx="1"/>
          </p:nvPr>
        </p:nvSpPr>
        <p:spPr>
          <a:noFill/>
          <a:ln w="9525"/>
        </p:spPr>
        <p:txBody>
          <a:bodyPr/>
          <a:lstStyle/>
          <a:p>
            <a:endParaRPr lang="en-US" smtClean="0"/>
          </a:p>
        </p:txBody>
      </p:sp>
      <p:sp>
        <p:nvSpPr>
          <p:cNvPr id="18434" name="Rectangle 3"/>
          <p:cNvSpPr>
            <a:spLocks noGrp="1" noRo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rrowheads="1" noTextEdit="1"/>
          </p:cNvSpPr>
          <p:nvPr>
            <p:ph type="sldImg"/>
          </p:nvPr>
        </p:nvSpPr>
        <p:spPr>
          <a:ln/>
        </p:spPr>
      </p:sp>
      <p:sp>
        <p:nvSpPr>
          <p:cNvPr id="17510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rrowheads="1" noTextEdit="1"/>
          </p:cNvSpPr>
          <p:nvPr>
            <p:ph type="sldImg"/>
          </p:nvPr>
        </p:nvSpPr>
        <p:spPr>
          <a:ln/>
        </p:spPr>
      </p:sp>
      <p:sp>
        <p:nvSpPr>
          <p:cNvPr id="17715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body" idx="1"/>
          </p:nvPr>
        </p:nvSpPr>
        <p:spPr>
          <a:noFill/>
          <a:ln w="9525"/>
        </p:spPr>
        <p:txBody>
          <a:bodyPr/>
          <a:lstStyle/>
          <a:p>
            <a:endParaRPr lang="en-US" smtClean="0"/>
          </a:p>
        </p:txBody>
      </p:sp>
      <p:sp>
        <p:nvSpPr>
          <p:cNvPr id="179202" name="Rectangle 3"/>
          <p:cNvSpPr>
            <a:spLocks noGrp="1" noRot="1" noChangeArrowheads="1" noTextEdit="1"/>
          </p:cNvSpPr>
          <p:nvPr>
            <p:ph type="sldImg"/>
          </p:nvPr>
        </p:nvSpPr>
        <p:spPr>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body" idx="1"/>
          </p:nvPr>
        </p:nvSpPr>
        <p:spPr>
          <a:noFill/>
          <a:ln w="9525"/>
        </p:spPr>
        <p:txBody>
          <a:bodyPr/>
          <a:lstStyle/>
          <a:p>
            <a:endParaRPr lang="en-US" smtClean="0"/>
          </a:p>
        </p:txBody>
      </p:sp>
      <p:sp>
        <p:nvSpPr>
          <p:cNvPr id="181250" name="Rectangle 3"/>
          <p:cNvSpPr>
            <a:spLocks noGrp="1" noRot="1" noChangeArrowheads="1" noTextEdit="1"/>
          </p:cNvSpPr>
          <p:nvPr>
            <p:ph type="sldImg"/>
          </p:nvPr>
        </p:nvSpPr>
        <p:spPr>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rrowheads="1" noTextEdit="1"/>
          </p:cNvSpPr>
          <p:nvPr>
            <p:ph type="sldImg"/>
          </p:nvPr>
        </p:nvSpPr>
        <p:spPr>
          <a:ln/>
        </p:spPr>
      </p:sp>
      <p:sp>
        <p:nvSpPr>
          <p:cNvPr id="18329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rrowheads="1" noTextEdit="1"/>
          </p:cNvSpPr>
          <p:nvPr>
            <p:ph type="sldImg"/>
          </p:nvPr>
        </p:nvSpPr>
        <p:spPr>
          <a:ln/>
        </p:spPr>
      </p:sp>
      <p:sp>
        <p:nvSpPr>
          <p:cNvPr id="18534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body" idx="1"/>
          </p:nvPr>
        </p:nvSpPr>
        <p:spPr>
          <a:noFill/>
          <a:ln w="9525"/>
        </p:spPr>
        <p:txBody>
          <a:bodyPr/>
          <a:lstStyle/>
          <a:p>
            <a:endParaRPr lang="en-US" smtClean="0"/>
          </a:p>
        </p:txBody>
      </p:sp>
      <p:sp>
        <p:nvSpPr>
          <p:cNvPr id="187394" name="Rectangle 3"/>
          <p:cNvSpPr>
            <a:spLocks noGrp="1" noRot="1" noChangeArrowheads="1" noTextEdit="1"/>
          </p:cNvSpPr>
          <p:nvPr>
            <p:ph type="sldImg"/>
          </p:nvPr>
        </p:nvSpPr>
        <p:spPr>
          <a:ln cap="fla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rrowheads="1" noTextEdit="1"/>
          </p:cNvSpPr>
          <p:nvPr>
            <p:ph type="sldImg"/>
          </p:nvPr>
        </p:nvSpPr>
        <p:spPr>
          <a:ln/>
        </p:spPr>
      </p:sp>
      <p:sp>
        <p:nvSpPr>
          <p:cNvPr id="18944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body" idx="1"/>
          </p:nvPr>
        </p:nvSpPr>
        <p:spPr>
          <a:noFill/>
          <a:ln w="9525"/>
        </p:spPr>
        <p:txBody>
          <a:bodyPr/>
          <a:lstStyle/>
          <a:p>
            <a:endParaRPr lang="en-US" smtClean="0"/>
          </a:p>
        </p:txBody>
      </p:sp>
      <p:sp>
        <p:nvSpPr>
          <p:cNvPr id="191490" name="Rectangle 3"/>
          <p:cNvSpPr>
            <a:spLocks noGrp="1" noRot="1" noChangeArrowheads="1"/>
          </p:cNvSpPr>
          <p:nvPr>
            <p:ph type="sldImg"/>
          </p:nvPr>
        </p:nvSpPr>
        <p:spPr>
          <a:ln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Rot="1" noChangeArrowheads="1" noTextEdit="1"/>
          </p:cNvSpPr>
          <p:nvPr>
            <p:ph type="sldImg"/>
          </p:nvPr>
        </p:nvSpPr>
        <p:spPr>
          <a:ln/>
        </p:spPr>
      </p:sp>
      <p:sp>
        <p:nvSpPr>
          <p:cNvPr id="19353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rrowheads="1" noTextEdit="1"/>
          </p:cNvSpPr>
          <p:nvPr>
            <p:ph type="sldImg"/>
          </p:nvPr>
        </p:nvSpPr>
        <p:spPr>
          <a:ln/>
        </p:spPr>
      </p:sp>
      <p:sp>
        <p:nvSpPr>
          <p:cNvPr id="2048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rrowheads="1" noTextEdit="1"/>
          </p:cNvSpPr>
          <p:nvPr>
            <p:ph type="sldImg"/>
          </p:nvPr>
        </p:nvSpPr>
        <p:spPr>
          <a:ln/>
        </p:spPr>
      </p:sp>
      <p:sp>
        <p:nvSpPr>
          <p:cNvPr id="19558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rrowheads="1" noTextEdit="1"/>
          </p:cNvSpPr>
          <p:nvPr>
            <p:ph type="sldImg"/>
          </p:nvPr>
        </p:nvSpPr>
        <p:spPr>
          <a:ln/>
        </p:spPr>
      </p:sp>
      <p:sp>
        <p:nvSpPr>
          <p:cNvPr id="19763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rrowheads="1" noTextEdit="1"/>
          </p:cNvSpPr>
          <p:nvPr>
            <p:ph type="sldImg"/>
          </p:nvPr>
        </p:nvSpPr>
        <p:spPr>
          <a:ln/>
        </p:spPr>
      </p:sp>
      <p:sp>
        <p:nvSpPr>
          <p:cNvPr id="19968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Rot="1" noChangeArrowheads="1" noTextEdit="1"/>
          </p:cNvSpPr>
          <p:nvPr>
            <p:ph type="sldImg"/>
          </p:nvPr>
        </p:nvSpPr>
        <p:spPr>
          <a:ln/>
        </p:spPr>
      </p:sp>
      <p:sp>
        <p:nvSpPr>
          <p:cNvPr id="20173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ChangeArrowheads="1"/>
          </p:cNvSpPr>
          <p:nvPr>
            <p:ph type="body" idx="1"/>
          </p:nvPr>
        </p:nvSpPr>
        <p:spPr>
          <a:noFill/>
          <a:ln w="9525"/>
        </p:spPr>
        <p:txBody>
          <a:bodyPr/>
          <a:lstStyle/>
          <a:p>
            <a:endParaRPr lang="en-US" smtClean="0"/>
          </a:p>
        </p:txBody>
      </p:sp>
      <p:sp>
        <p:nvSpPr>
          <p:cNvPr id="204802" name="Rectangle 3"/>
          <p:cNvSpPr>
            <a:spLocks noGrp="1" noRot="1" noChangeArrowheads="1"/>
          </p:cNvSpPr>
          <p:nvPr>
            <p:ph type="sldImg"/>
          </p:nvPr>
        </p:nvSpPr>
        <p:spPr>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rrowheads="1" noTextEdit="1"/>
          </p:cNvSpPr>
          <p:nvPr>
            <p:ph type="sldImg"/>
          </p:nvPr>
        </p:nvSpPr>
        <p:spPr>
          <a:ln/>
        </p:spPr>
      </p:sp>
      <p:sp>
        <p:nvSpPr>
          <p:cNvPr id="20685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Rot="1" noChangeArrowheads="1" noTextEdit="1"/>
          </p:cNvSpPr>
          <p:nvPr>
            <p:ph type="sldImg"/>
          </p:nvPr>
        </p:nvSpPr>
        <p:spPr>
          <a:ln/>
        </p:spPr>
      </p:sp>
      <p:sp>
        <p:nvSpPr>
          <p:cNvPr id="20889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Rot="1" noChangeArrowheads="1" noTextEdit="1"/>
          </p:cNvSpPr>
          <p:nvPr>
            <p:ph type="sldImg"/>
          </p:nvPr>
        </p:nvSpPr>
        <p:spPr>
          <a:ln/>
        </p:spPr>
      </p:sp>
      <p:sp>
        <p:nvSpPr>
          <p:cNvPr id="21094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Rot="1" noChangeArrowheads="1" noTextEdit="1"/>
          </p:cNvSpPr>
          <p:nvPr>
            <p:ph type="sldImg"/>
          </p:nvPr>
        </p:nvSpPr>
        <p:spPr>
          <a:ln/>
        </p:spPr>
      </p:sp>
      <p:sp>
        <p:nvSpPr>
          <p:cNvPr id="21299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Rot="1" noChangeArrowheads="1" noTextEdit="1"/>
          </p:cNvSpPr>
          <p:nvPr>
            <p:ph type="sldImg"/>
          </p:nvPr>
        </p:nvSpPr>
        <p:spPr>
          <a:ln/>
        </p:spPr>
      </p:sp>
      <p:sp>
        <p:nvSpPr>
          <p:cNvPr id="21504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rrowheads="1" noTextEdit="1"/>
          </p:cNvSpPr>
          <p:nvPr>
            <p:ph type="sldImg"/>
          </p:nvPr>
        </p:nvSpPr>
        <p:spPr>
          <a:ln/>
        </p:spPr>
      </p:sp>
      <p:sp>
        <p:nvSpPr>
          <p:cNvPr id="2253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Rot="1" noChangeArrowheads="1" noTextEdit="1"/>
          </p:cNvSpPr>
          <p:nvPr>
            <p:ph type="sldImg"/>
          </p:nvPr>
        </p:nvSpPr>
        <p:spPr>
          <a:ln/>
        </p:spPr>
      </p:sp>
      <p:sp>
        <p:nvSpPr>
          <p:cNvPr id="21709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Rot="1" noChangeArrowheads="1" noTextEdit="1"/>
          </p:cNvSpPr>
          <p:nvPr>
            <p:ph type="sldImg"/>
          </p:nvPr>
        </p:nvSpPr>
        <p:spPr>
          <a:ln/>
        </p:spPr>
      </p:sp>
      <p:sp>
        <p:nvSpPr>
          <p:cNvPr id="21913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body" idx="1"/>
          </p:nvPr>
        </p:nvSpPr>
        <p:spPr>
          <a:noFill/>
          <a:ln w="9525"/>
        </p:spPr>
        <p:txBody>
          <a:bodyPr/>
          <a:lstStyle/>
          <a:p>
            <a:endParaRPr lang="en-US" smtClean="0"/>
          </a:p>
        </p:txBody>
      </p:sp>
      <p:sp>
        <p:nvSpPr>
          <p:cNvPr id="221186" name="Rectangle 3"/>
          <p:cNvSpPr>
            <a:spLocks noGrp="1" noRot="1" noChangeArrowheads="1"/>
          </p:cNvSpPr>
          <p:nvPr>
            <p:ph type="sldImg"/>
          </p:nvPr>
        </p:nvSpPr>
        <p:spPr>
          <a:ln cap="flat"/>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Rot="1" noChangeArrowheads="1" noTextEdit="1"/>
          </p:cNvSpPr>
          <p:nvPr>
            <p:ph type="sldImg"/>
          </p:nvPr>
        </p:nvSpPr>
        <p:spPr>
          <a:ln/>
        </p:spPr>
      </p:sp>
      <p:sp>
        <p:nvSpPr>
          <p:cNvPr id="22323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Rot="1" noChangeArrowheads="1" noTextEdit="1"/>
          </p:cNvSpPr>
          <p:nvPr>
            <p:ph type="sldImg"/>
          </p:nvPr>
        </p:nvSpPr>
        <p:spPr>
          <a:ln/>
        </p:spPr>
      </p:sp>
      <p:sp>
        <p:nvSpPr>
          <p:cNvPr id="22528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Rot="1" noChangeArrowheads="1" noTextEdit="1"/>
          </p:cNvSpPr>
          <p:nvPr>
            <p:ph type="sldImg"/>
          </p:nvPr>
        </p:nvSpPr>
        <p:spPr>
          <a:ln/>
        </p:spPr>
      </p:sp>
      <p:sp>
        <p:nvSpPr>
          <p:cNvPr id="22733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body" idx="1"/>
          </p:nvPr>
        </p:nvSpPr>
        <p:spPr>
          <a:noFill/>
          <a:ln w="9525"/>
        </p:spPr>
        <p:txBody>
          <a:bodyPr/>
          <a:lstStyle/>
          <a:p>
            <a:endParaRPr lang="en-US" smtClean="0"/>
          </a:p>
        </p:txBody>
      </p:sp>
      <p:sp>
        <p:nvSpPr>
          <p:cNvPr id="229378" name="Rectangle 3"/>
          <p:cNvSpPr>
            <a:spLocks noGrp="1" noRot="1" noChangeArrowheads="1" noTextEdit="1"/>
          </p:cNvSpPr>
          <p:nvPr>
            <p:ph type="sldImg"/>
          </p:nvPr>
        </p:nvSpPr>
        <p:spPr>
          <a:ln cap="flat"/>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Rot="1" noChangeArrowheads="1" noTextEdit="1"/>
          </p:cNvSpPr>
          <p:nvPr>
            <p:ph type="sldImg"/>
          </p:nvPr>
        </p:nvSpPr>
        <p:spPr>
          <a:ln/>
        </p:spPr>
      </p:sp>
      <p:sp>
        <p:nvSpPr>
          <p:cNvPr id="23142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Rot="1" noChangeArrowheads="1" noTextEdit="1"/>
          </p:cNvSpPr>
          <p:nvPr>
            <p:ph type="sldImg"/>
          </p:nvPr>
        </p:nvSpPr>
        <p:spPr>
          <a:ln/>
        </p:spPr>
      </p:sp>
      <p:sp>
        <p:nvSpPr>
          <p:cNvPr id="23347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body" idx="1"/>
          </p:nvPr>
        </p:nvSpPr>
        <p:spPr>
          <a:noFill/>
          <a:ln w="9525"/>
        </p:spPr>
        <p:txBody>
          <a:bodyPr/>
          <a:lstStyle/>
          <a:p>
            <a:endParaRPr lang="en-US" smtClean="0"/>
          </a:p>
        </p:txBody>
      </p:sp>
      <p:sp>
        <p:nvSpPr>
          <p:cNvPr id="235522" name="Rectangle 3"/>
          <p:cNvSpPr>
            <a:spLocks noGrp="1" noRo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body" idx="1"/>
          </p:nvPr>
        </p:nvSpPr>
        <p:spPr>
          <a:noFill/>
          <a:ln w="9525"/>
        </p:spPr>
        <p:txBody>
          <a:bodyPr/>
          <a:lstStyle/>
          <a:p>
            <a:endParaRPr lang="en-US" smtClean="0"/>
          </a:p>
        </p:txBody>
      </p:sp>
      <p:sp>
        <p:nvSpPr>
          <p:cNvPr id="38914" name="Rectangle 3"/>
          <p:cNvSpPr>
            <a:spLocks noGrp="1" noRot="1" noChangeArrowheads="1" noTextEdit="1"/>
          </p:cNvSpPr>
          <p:nvPr>
            <p:ph type="sldImg"/>
          </p:nvPr>
        </p:nvSpPr>
        <p:spPr>
          <a:ln cap="flat"/>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noChangeArrowheads="1"/>
          </p:cNvSpPr>
          <p:nvPr>
            <p:ph type="body" idx="1"/>
          </p:nvPr>
        </p:nvSpPr>
        <p:spPr>
          <a:noFill/>
          <a:ln w="9525"/>
        </p:spPr>
        <p:txBody>
          <a:bodyPr/>
          <a:lstStyle/>
          <a:p>
            <a:endParaRPr lang="en-US" smtClean="0"/>
          </a:p>
        </p:txBody>
      </p:sp>
      <p:sp>
        <p:nvSpPr>
          <p:cNvPr id="237570" name="Rectangle 3"/>
          <p:cNvSpPr>
            <a:spLocks noGrp="1" noRot="1" noChangeArrowheads="1" noTextEdit="1"/>
          </p:cNvSpPr>
          <p:nvPr>
            <p:ph type="sldImg"/>
          </p:nvPr>
        </p:nvSpPr>
        <p:spPr>
          <a:ln cap="flat"/>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Rot="1" noChangeArrowheads="1" noTextEdit="1"/>
          </p:cNvSpPr>
          <p:nvPr>
            <p:ph type="sldImg"/>
          </p:nvPr>
        </p:nvSpPr>
        <p:spPr>
          <a:ln/>
        </p:spPr>
      </p:sp>
      <p:sp>
        <p:nvSpPr>
          <p:cNvPr id="23961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rrowheads="1" noTextEdit="1"/>
          </p:cNvSpPr>
          <p:nvPr>
            <p:ph type="sldImg"/>
          </p:nvPr>
        </p:nvSpPr>
        <p:spPr>
          <a:ln/>
        </p:spPr>
      </p:sp>
      <p:sp>
        <p:nvSpPr>
          <p:cNvPr id="24166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body" idx="1"/>
          </p:nvPr>
        </p:nvSpPr>
        <p:spPr>
          <a:noFill/>
          <a:ln w="9525"/>
        </p:spPr>
        <p:txBody>
          <a:bodyPr/>
          <a:lstStyle/>
          <a:p>
            <a:endParaRPr lang="en-US" smtClean="0"/>
          </a:p>
        </p:txBody>
      </p:sp>
      <p:sp>
        <p:nvSpPr>
          <p:cNvPr id="244738" name="Rectangle 3"/>
          <p:cNvSpPr>
            <a:spLocks noGrp="1" noRot="1" noChangeArrowheads="1"/>
          </p:cNvSpPr>
          <p:nvPr>
            <p:ph type="sldImg"/>
          </p:nvPr>
        </p:nvSpPr>
        <p:spPr>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body" idx="1"/>
          </p:nvPr>
        </p:nvSpPr>
        <p:spPr>
          <a:noFill/>
          <a:ln w="9525"/>
        </p:spPr>
        <p:txBody>
          <a:bodyPr/>
          <a:lstStyle/>
          <a:p>
            <a:endParaRPr lang="en-US" smtClean="0"/>
          </a:p>
        </p:txBody>
      </p:sp>
      <p:sp>
        <p:nvSpPr>
          <p:cNvPr id="40962" name="Rectangle 3"/>
          <p:cNvSpPr>
            <a:spLocks noGrp="1" noRot="1" noChangeArrowheads="1" noTextEdit="1"/>
          </p:cNvSpPr>
          <p:nvPr>
            <p:ph type="sldImg"/>
          </p:nvPr>
        </p:nvSpPr>
        <p:spPr>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body" idx="1"/>
          </p:nvPr>
        </p:nvSpPr>
        <p:spPr>
          <a:noFill/>
          <a:ln w="9525"/>
        </p:spPr>
        <p:txBody>
          <a:bodyPr/>
          <a:lstStyle/>
          <a:p>
            <a:endParaRPr lang="en-US" smtClean="0"/>
          </a:p>
        </p:txBody>
      </p:sp>
      <p:sp>
        <p:nvSpPr>
          <p:cNvPr id="166914" name="Rectangle 3"/>
          <p:cNvSpPr>
            <a:spLocks noGrp="1" noRo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body" idx="1"/>
          </p:nvPr>
        </p:nvSpPr>
        <p:spPr>
          <a:noFill/>
          <a:ln w="9525"/>
        </p:spPr>
        <p:txBody>
          <a:bodyPr/>
          <a:lstStyle/>
          <a:p>
            <a:endParaRPr lang="en-US" smtClean="0"/>
          </a:p>
        </p:txBody>
      </p:sp>
      <p:sp>
        <p:nvSpPr>
          <p:cNvPr id="168962" name="Rectangle 3"/>
          <p:cNvSpPr>
            <a:spLocks noGrp="1" noRot="1" noChangeArrowheads="1" noTextEdit="1"/>
          </p:cNvSpPr>
          <p:nvPr>
            <p:ph type="sldImg"/>
          </p:nvPr>
        </p:nvSpPr>
        <p:spPr>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body" idx="1"/>
          </p:nvPr>
        </p:nvSpPr>
        <p:spPr>
          <a:noFill/>
          <a:ln w="9525"/>
        </p:spPr>
        <p:txBody>
          <a:bodyPr/>
          <a:lstStyle/>
          <a:p>
            <a:endParaRPr lang="en-US" smtClean="0"/>
          </a:p>
        </p:txBody>
      </p:sp>
      <p:sp>
        <p:nvSpPr>
          <p:cNvPr id="171010" name="Rectangle 3"/>
          <p:cNvSpPr>
            <a:spLocks noGrp="1" noRot="1" noChangeArrowheads="1" noTextEdit="1"/>
          </p:cNvSpPr>
          <p:nvPr>
            <p:ph type="sldImg"/>
          </p:nvPr>
        </p:nvSpPr>
        <p:spPr>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body" idx="1"/>
          </p:nvPr>
        </p:nvSpPr>
        <p:spPr>
          <a:noFill/>
          <a:ln w="9525"/>
        </p:spPr>
        <p:txBody>
          <a:bodyPr/>
          <a:lstStyle/>
          <a:p>
            <a:endParaRPr lang="en-US" smtClean="0"/>
          </a:p>
        </p:txBody>
      </p:sp>
      <p:sp>
        <p:nvSpPr>
          <p:cNvPr id="173058" name="Rectangle 3"/>
          <p:cNvSpPr>
            <a:spLocks noGrp="1" noRot="1" noChangeArrowheads="1" noTextEdit="1"/>
          </p:cNvSpPr>
          <p:nvPr>
            <p:ph type="sldImg"/>
          </p:nvPr>
        </p:nvSpPr>
        <p:spPr>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7825"/>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9261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92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430338"/>
            <a:ext cx="4038600" cy="316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0338"/>
            <a:ext cx="4038600" cy="316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6375"/>
            <a:ext cx="8229600" cy="439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813"/>
            <a:ext cx="7772400" cy="11255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430338"/>
            <a:ext cx="4038600" cy="3168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0338"/>
            <a:ext cx="4038600" cy="3168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525"/>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2525"/>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3125"/>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94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7913"/>
            <a:ext cx="3008313" cy="3521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9075"/>
            <a:ext cx="5486400" cy="604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SN09IdeacenterBrandedintro2.jpg"/>
          <p:cNvPicPr>
            <a:picLocks noChangeAspect="1"/>
          </p:cNvPicPr>
          <p:nvPr userDrawn="1"/>
        </p:nvPicPr>
        <p:blipFill>
          <a:blip r:embed="rId15"/>
          <a:srcRect/>
          <a:stretch>
            <a:fillRect/>
          </a:stretch>
        </p:blipFill>
        <p:spPr bwMode="auto">
          <a:xfrm>
            <a:off x="4763" y="0"/>
            <a:ext cx="9139237" cy="5148263"/>
          </a:xfrm>
          <a:prstGeom prst="rect">
            <a:avLst/>
          </a:prstGeom>
          <a:noFill/>
          <a:ln w="9525">
            <a:noFill/>
            <a:miter lim="800000"/>
            <a:headEnd/>
            <a:tailEnd/>
          </a:ln>
        </p:spPr>
      </p:pic>
      <p:sp>
        <p:nvSpPr>
          <p:cNvPr id="1027" name="Text Placeholder 2"/>
          <p:cNvSpPr>
            <a:spLocks noGrp="1"/>
          </p:cNvSpPr>
          <p:nvPr>
            <p:ph type="body" idx="1"/>
          </p:nvPr>
        </p:nvSpPr>
        <p:spPr bwMode="auto">
          <a:xfrm>
            <a:off x="457200" y="1430338"/>
            <a:ext cx="8229600" cy="3168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eaLnBrk="0" fontAlgn="base" hangingPunct="0">
        <a:spcBef>
          <a:spcPct val="0"/>
        </a:spcBef>
        <a:spcAft>
          <a:spcPct val="0"/>
        </a:spcAft>
        <a:defRPr sz="4400">
          <a:solidFill>
            <a:schemeClr val="tx1"/>
          </a:solidFill>
          <a:latin typeface="Calibri" pitchFamily="34" charset="0"/>
        </a:defRPr>
      </a:lvl6pPr>
      <a:lvl7pPr marL="914400" algn="ctr" defTabSz="457200" rtl="0" eaLnBrk="0" fontAlgn="base" hangingPunct="0">
        <a:spcBef>
          <a:spcPct val="0"/>
        </a:spcBef>
        <a:spcAft>
          <a:spcPct val="0"/>
        </a:spcAft>
        <a:defRPr sz="4400">
          <a:solidFill>
            <a:schemeClr val="tx1"/>
          </a:solidFill>
          <a:latin typeface="Calibri" pitchFamily="34" charset="0"/>
        </a:defRPr>
      </a:lvl7pPr>
      <a:lvl8pPr marL="1371600" algn="ctr" defTabSz="457200" rtl="0" eaLnBrk="0" fontAlgn="base" hangingPunct="0">
        <a:spcBef>
          <a:spcPct val="0"/>
        </a:spcBef>
        <a:spcAft>
          <a:spcPct val="0"/>
        </a:spcAft>
        <a:defRPr sz="4400">
          <a:solidFill>
            <a:schemeClr val="tx1"/>
          </a:solidFill>
          <a:latin typeface="Calibri" pitchFamily="34" charset="0"/>
        </a:defRPr>
      </a:lvl8pPr>
      <a:lvl9pPr marL="1828800" algn="ctr" defTabSz="457200"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defTabSz="457200"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defTabSz="457200"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defTabSz="457200"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defTabSz="457200"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10" Type="http://schemas.openxmlformats.org/officeDocument/2006/relationships/image" Target="../media/image31.emf"/><Relationship Id="rId4" Type="http://schemas.openxmlformats.org/officeDocument/2006/relationships/image" Target="../media/image25.emf"/><Relationship Id="rId9" Type="http://schemas.openxmlformats.org/officeDocument/2006/relationships/image" Target="../media/image30.emf"/></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4" descr="SN09IdeacenterBrandedcs.jpg"/>
          <p:cNvPicPr>
            <a:picLocks noChangeAspect="1"/>
          </p:cNvPicPr>
          <p:nvPr/>
        </p:nvPicPr>
        <p:blipFill>
          <a:blip r:embed="rId3"/>
          <a:srcRect/>
          <a:stretch>
            <a:fillRect/>
          </a:stretch>
        </p:blipFill>
        <p:spPr bwMode="auto">
          <a:xfrm>
            <a:off x="0" y="0"/>
            <a:ext cx="9139238" cy="5170488"/>
          </a:xfrm>
          <a:prstGeom prst="rect">
            <a:avLst/>
          </a:prstGeom>
          <a:noFill/>
          <a:ln w="9525">
            <a:noFill/>
            <a:miter lim="800000"/>
            <a:headEnd/>
            <a:tailEnd/>
          </a:ln>
        </p:spPr>
      </p:pic>
      <p:sp>
        <p:nvSpPr>
          <p:cNvPr id="17410" name="Rectangle 2"/>
          <p:cNvSpPr>
            <a:spLocks noGrp="1" noChangeArrowheads="1"/>
          </p:cNvSpPr>
          <p:nvPr>
            <p:ph type="ctrTitle"/>
          </p:nvPr>
        </p:nvSpPr>
        <p:spPr bwMode="auto">
          <a:xfrm>
            <a:off x="200025" y="1939925"/>
            <a:ext cx="6450013" cy="1928813"/>
          </a:xfrm>
          <a:ln w="12700">
            <a:miter lim="800000"/>
            <a:headEnd/>
            <a:tailEnd/>
          </a:ln>
        </p:spPr>
        <p:txBody>
          <a:bodyPr vert="horz" wrap="square" lIns="90488" tIns="44450" rIns="90488" bIns="44450" numCol="1" anchor="ctr" anchorCtr="0" compatLnSpc="1">
            <a:prstTxWarp prst="textNoShape">
              <a:avLst/>
            </a:prstTxWarp>
          </a:bodyPr>
          <a:lstStyle/>
          <a:p>
            <a:pPr algn="l">
              <a:defRPr/>
            </a:pPr>
            <a:r>
              <a:rPr lang="en-US" sz="5400" b="1" smtClean="0">
                <a:solidFill>
                  <a:srgbClr val="EAEAEA"/>
                </a:solidFill>
                <a:effectLst>
                  <a:outerShdw blurRad="38100" dist="38100" dir="2700000" algn="tl">
                    <a:srgbClr val="C0C0C0"/>
                  </a:outerShdw>
                </a:effectLst>
              </a:rPr>
              <a:t>“The Basics to</a:t>
            </a:r>
            <a:br>
              <a:rPr lang="en-US" sz="5400" b="1" smtClean="0">
                <a:solidFill>
                  <a:srgbClr val="EAEAEA"/>
                </a:solidFill>
                <a:effectLst>
                  <a:outerShdw blurRad="38100" dist="38100" dir="2700000" algn="tl">
                    <a:srgbClr val="C0C0C0"/>
                  </a:outerShdw>
                </a:effectLst>
              </a:rPr>
            </a:br>
            <a:r>
              <a:rPr lang="en-US" sz="5400" b="1" smtClean="0">
                <a:solidFill>
                  <a:srgbClr val="EAEAEA"/>
                </a:solidFill>
                <a:effectLst>
                  <a:outerShdw blurRad="38100" dist="38100" dir="2700000" algn="tl">
                    <a:srgbClr val="C0C0C0"/>
                  </a:outerShdw>
                </a:effectLst>
              </a:rPr>
              <a:t>Valuing Music Stores”</a:t>
            </a:r>
            <a:endParaRPr lang="en-US" sz="7200" b="1" smtClean="0">
              <a:solidFill>
                <a:srgbClr val="EAEAEA"/>
              </a:solidFill>
              <a:effectLst>
                <a:outerShdw blurRad="38100" dist="38100" dir="2700000" algn="tl">
                  <a:srgbClr val="C0C0C0"/>
                </a:outerShdw>
              </a:effectLst>
              <a:latin typeface="Brush Script MT"/>
            </a:endParaRPr>
          </a:p>
        </p:txBody>
      </p:sp>
      <p:sp>
        <p:nvSpPr>
          <p:cNvPr id="17411" name="Rectangle 3"/>
          <p:cNvSpPr>
            <a:spLocks noChangeArrowheads="1"/>
          </p:cNvSpPr>
          <p:nvPr/>
        </p:nvSpPr>
        <p:spPr bwMode="auto">
          <a:xfrm>
            <a:off x="3033713" y="3963988"/>
            <a:ext cx="3733800" cy="654050"/>
          </a:xfrm>
          <a:prstGeom prst="rect">
            <a:avLst/>
          </a:prstGeom>
          <a:noFill/>
          <a:ln w="12700">
            <a:noFill/>
            <a:miter lim="800000"/>
            <a:headEnd/>
            <a:tailEnd/>
          </a:ln>
        </p:spPr>
        <p:txBody>
          <a:bodyPr lIns="0" tIns="0" rIns="0" bIns="0" anchor="ctr">
            <a:spAutoFit/>
          </a:bodyPr>
          <a:lstStyle/>
          <a:p>
            <a:pPr algn="ctr" eaLnBrk="0" hangingPunct="0"/>
            <a:r>
              <a:rPr lang="en-US" sz="1900" i="1">
                <a:solidFill>
                  <a:schemeClr val="bg1"/>
                </a:solidFill>
                <a:ea typeface="Times New Roman" pitchFamily="18" charset="0"/>
                <a:cs typeface="Arial" charset="0"/>
              </a:rPr>
              <a:t>presented by</a:t>
            </a:r>
            <a:endParaRPr lang="en-US" sz="1000">
              <a:solidFill>
                <a:schemeClr val="bg1"/>
              </a:solidFill>
              <a:latin typeface="Times New Roman" pitchFamily="18" charset="0"/>
              <a:ea typeface="Times New Roman" pitchFamily="18" charset="0"/>
              <a:cs typeface="Arial" charset="0"/>
            </a:endParaRPr>
          </a:p>
          <a:p>
            <a:pPr algn="ctr" eaLnBrk="0" hangingPunct="0"/>
            <a:r>
              <a:rPr lang="en-US" sz="2400" b="1">
                <a:solidFill>
                  <a:schemeClr val="bg1"/>
                </a:solidFill>
                <a:ea typeface="Times New Roman" pitchFamily="18" charset="0"/>
                <a:cs typeface="Arial" charset="0"/>
              </a:rPr>
              <a:t>Alan M. Friedman, CPA</a:t>
            </a:r>
            <a:endParaRPr lang="en-US" sz="2400">
              <a:solidFill>
                <a:schemeClr val="bg1"/>
              </a:solidFill>
              <a:latin typeface="Times New Roman" pitchFamily="18" charset="0"/>
              <a:ea typeface="Times New Roman" pitchFamily="18" charset="0"/>
              <a:cs typeface="Arial" charset="0"/>
            </a:endParaRPr>
          </a:p>
        </p:txBody>
      </p:sp>
      <p:sp>
        <p:nvSpPr>
          <p:cNvPr id="17412" name="Rectangle 6"/>
          <p:cNvSpPr>
            <a:spLocks noChangeArrowheads="1"/>
          </p:cNvSpPr>
          <p:nvPr/>
        </p:nvSpPr>
        <p:spPr bwMode="auto">
          <a:xfrm>
            <a:off x="2466975" y="4621213"/>
            <a:ext cx="5130800" cy="304800"/>
          </a:xfrm>
          <a:prstGeom prst="rect">
            <a:avLst/>
          </a:prstGeom>
          <a:noFill/>
          <a:ln w="12700">
            <a:noFill/>
            <a:miter lim="800000"/>
            <a:headEnd/>
            <a:tailEnd/>
          </a:ln>
        </p:spPr>
        <p:txBody>
          <a:bodyPr lIns="0" tIns="0" rIns="0" bIns="0" anchor="ctr">
            <a:spAutoFit/>
          </a:bodyPr>
          <a:lstStyle/>
          <a:p>
            <a:pPr algn="ctr" eaLnBrk="0" hangingPunct="0"/>
            <a:r>
              <a:rPr lang="en-US" sz="2000">
                <a:solidFill>
                  <a:schemeClr val="bg1"/>
                </a:solidFill>
                <a:ea typeface="Times New Roman" pitchFamily="18" charset="0"/>
                <a:cs typeface="Arial" charset="0"/>
              </a:rPr>
              <a:t>Friedman, Kannenberg &amp; Company, P.C.</a:t>
            </a:r>
            <a:endParaRPr lang="en-US" sz="2000">
              <a:solidFill>
                <a:schemeClr val="bg1"/>
              </a:solidFill>
              <a:latin typeface="Times New Roman" pitchFamily="18" charset="0"/>
              <a:ea typeface="Times New Roman" pitchFamily="18" charset="0"/>
              <a:cs typeface="Arial" charset="0"/>
            </a:endParaRPr>
          </a:p>
        </p:txBody>
      </p:sp>
      <p:pic>
        <p:nvPicPr>
          <p:cNvPr id="17413" name="Picture 6" descr="FK-logo-small"/>
          <p:cNvPicPr>
            <a:picLocks noChangeAspect="1" noChangeArrowheads="1"/>
          </p:cNvPicPr>
          <p:nvPr/>
        </p:nvPicPr>
        <p:blipFill>
          <a:blip r:embed="rId4"/>
          <a:srcRect/>
          <a:stretch>
            <a:fillRect/>
          </a:stretch>
        </p:blipFill>
        <p:spPr bwMode="auto">
          <a:xfrm>
            <a:off x="600075" y="4019550"/>
            <a:ext cx="990600" cy="912813"/>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3027" name="Rectangle 3"/>
          <p:cNvSpPr>
            <a:spLocks noGrp="1"/>
          </p:cNvSpPr>
          <p:nvPr>
            <p:ph type="body" idx="1"/>
          </p:nvPr>
        </p:nvSpPr>
        <p:spPr>
          <a:xfrm>
            <a:off x="0" y="1144588"/>
            <a:ext cx="9144000" cy="4003675"/>
          </a:xfrm>
        </p:spPr>
        <p:txBody>
          <a:bodyPr lIns="90488" tIns="44450" rIns="90488" bIns="44450"/>
          <a:lstStyle/>
          <a:p>
            <a:pPr>
              <a:buFont typeface="Webdings" pitchFamily="18" charset="2"/>
              <a:buChar char="="/>
            </a:pPr>
            <a:r>
              <a:rPr lang="en-US" sz="3100" b="1" smtClean="0"/>
              <a:t>Past Perfect Piano  </a:t>
            </a:r>
            <a:r>
              <a:rPr lang="en-US" sz="2000" b="1" smtClean="0"/>
              <a:t>(Valley Village, CA)</a:t>
            </a:r>
          </a:p>
          <a:p>
            <a:pPr>
              <a:buFont typeface="Webdings" pitchFamily="18" charset="2"/>
              <a:buChar char="="/>
            </a:pPr>
            <a:r>
              <a:rPr lang="en-US" sz="3100" b="1" smtClean="0"/>
              <a:t>Mesa / Boogie Amps  </a:t>
            </a:r>
            <a:r>
              <a:rPr lang="en-US" sz="2000" b="1" smtClean="0"/>
              <a:t>(Petaluma, CA)</a:t>
            </a:r>
          </a:p>
          <a:p>
            <a:pPr>
              <a:buFont typeface="Webdings" pitchFamily="18" charset="2"/>
              <a:buChar char="="/>
            </a:pPr>
            <a:r>
              <a:rPr lang="en-US" sz="3100" b="1" smtClean="0"/>
              <a:t>Gasparick Music Svc.  </a:t>
            </a:r>
            <a:r>
              <a:rPr lang="en-US" sz="2000" b="1" smtClean="0"/>
              <a:t>(Ironwood, MI)</a:t>
            </a:r>
          </a:p>
          <a:p>
            <a:pPr>
              <a:buFont typeface="Webdings" pitchFamily="18" charset="2"/>
              <a:buChar char="="/>
            </a:pPr>
            <a:r>
              <a:rPr lang="en-US" sz="3100" b="1" smtClean="0"/>
              <a:t>Picker’s Delight  </a:t>
            </a:r>
            <a:r>
              <a:rPr lang="en-US" sz="2000" b="1" smtClean="0"/>
              <a:t>(Smithville, TN)</a:t>
            </a:r>
          </a:p>
          <a:p>
            <a:pPr algn="ctr">
              <a:buFont typeface="Webdings" pitchFamily="18" charset="2"/>
              <a:buNone/>
            </a:pPr>
            <a:r>
              <a:rPr lang="en-US" sz="4400" b="1" smtClean="0">
                <a:solidFill>
                  <a:srgbClr val="800000"/>
                </a:solidFill>
              </a:rPr>
              <a:t>“</a:t>
            </a:r>
            <a:r>
              <a:rPr lang="en-US" sz="4400" b="1" smtClean="0">
                <a:solidFill>
                  <a:srgbClr val="800000"/>
                </a:solidFill>
                <a:latin typeface="Arial" charset="0"/>
              </a:rPr>
              <a:t>Past Gas Boogie Pickers</a:t>
            </a:r>
            <a:r>
              <a:rPr lang="en-US" sz="4400" b="1" smtClean="0">
                <a:solidFill>
                  <a:srgbClr val="800000"/>
                </a:solidFill>
              </a:rPr>
              <a:t>”</a:t>
            </a:r>
            <a:r>
              <a:rPr lang="en-US" sz="4400" b="1" smtClean="0">
                <a:solidFill>
                  <a:srgbClr val="800000"/>
                </a:solidFill>
                <a:latin typeface="Arial" charset="0"/>
              </a:rPr>
              <a:t> Music</a:t>
            </a:r>
          </a:p>
        </p:txBody>
      </p:sp>
      <p:sp>
        <p:nvSpPr>
          <p:cNvPr id="29698" name="Rectangle 4"/>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Merger #4</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3027">
                                            <p:txEl>
                                              <p:pRg st="0" end="0"/>
                                            </p:txEl>
                                          </p:spTgt>
                                        </p:tgtEl>
                                        <p:attrNameLst>
                                          <p:attrName>style.visibility</p:attrName>
                                        </p:attrNameLst>
                                      </p:cBhvr>
                                      <p:to>
                                        <p:strVal val="visible"/>
                                      </p:to>
                                    </p:set>
                                    <p:anim calcmode="lin" valueType="num">
                                      <p:cBhvr additive="base">
                                        <p:cTn id="7" dur="500" fill="hold"/>
                                        <p:tgtEl>
                                          <p:spTgt spid="5130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30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13027">
                                            <p:txEl>
                                              <p:pRg st="1" end="1"/>
                                            </p:txEl>
                                          </p:spTgt>
                                        </p:tgtEl>
                                        <p:attrNameLst>
                                          <p:attrName>style.visibility</p:attrName>
                                        </p:attrNameLst>
                                      </p:cBhvr>
                                      <p:to>
                                        <p:strVal val="visible"/>
                                      </p:to>
                                    </p:set>
                                    <p:anim calcmode="lin" valueType="num">
                                      <p:cBhvr additive="base">
                                        <p:cTn id="13" dur="500" fill="hold"/>
                                        <p:tgtEl>
                                          <p:spTgt spid="51302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30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3027">
                                            <p:txEl>
                                              <p:pRg st="2" end="2"/>
                                            </p:txEl>
                                          </p:spTgt>
                                        </p:tgtEl>
                                        <p:attrNameLst>
                                          <p:attrName>style.visibility</p:attrName>
                                        </p:attrNameLst>
                                      </p:cBhvr>
                                      <p:to>
                                        <p:strVal val="visible"/>
                                      </p:to>
                                    </p:set>
                                    <p:anim calcmode="lin" valueType="num">
                                      <p:cBhvr additive="base">
                                        <p:cTn id="19" dur="500" fill="hold"/>
                                        <p:tgtEl>
                                          <p:spTgt spid="5130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30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3027">
                                            <p:txEl>
                                              <p:pRg st="3" end="3"/>
                                            </p:txEl>
                                          </p:spTgt>
                                        </p:tgtEl>
                                        <p:attrNameLst>
                                          <p:attrName>style.visibility</p:attrName>
                                        </p:attrNameLst>
                                      </p:cBhvr>
                                      <p:to>
                                        <p:strVal val="visible"/>
                                      </p:to>
                                    </p:set>
                                    <p:anim calcmode="lin" valueType="num">
                                      <p:cBhvr additive="base">
                                        <p:cTn id="25" dur="500" fill="hold"/>
                                        <p:tgtEl>
                                          <p:spTgt spid="5130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30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513027">
                                            <p:txEl>
                                              <p:pRg st="4" end="4"/>
                                            </p:txEl>
                                          </p:spTgt>
                                        </p:tgtEl>
                                        <p:attrNameLst>
                                          <p:attrName>style.visibility</p:attrName>
                                        </p:attrNameLst>
                                      </p:cBhvr>
                                      <p:to>
                                        <p:strVal val="visible"/>
                                      </p:to>
                                    </p:set>
                                    <p:anim calcmode="lin" valueType="num">
                                      <p:cBhvr>
                                        <p:cTn id="31" dur="500" fill="hold"/>
                                        <p:tgtEl>
                                          <p:spTgt spid="5130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1302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51" name="Rectangle 3"/>
          <p:cNvSpPr>
            <a:spLocks noGrp="1"/>
          </p:cNvSpPr>
          <p:nvPr>
            <p:ph type="body" idx="1"/>
          </p:nvPr>
        </p:nvSpPr>
        <p:spPr>
          <a:xfrm>
            <a:off x="0" y="1304925"/>
            <a:ext cx="9144000" cy="2938463"/>
          </a:xfrm>
        </p:spPr>
        <p:txBody>
          <a:bodyPr lIns="90488" tIns="44450" rIns="90488" bIns="44450"/>
          <a:lstStyle/>
          <a:p>
            <a:pPr>
              <a:buFont typeface="Webdings" pitchFamily="18" charset="2"/>
              <a:buChar char="="/>
            </a:pPr>
            <a:r>
              <a:rPr lang="en-US" sz="3500" b="1" smtClean="0"/>
              <a:t>Middle C Music</a:t>
            </a:r>
            <a:r>
              <a:rPr lang="en-US" sz="3100" b="1" smtClean="0"/>
              <a:t>  </a:t>
            </a:r>
            <a:r>
              <a:rPr lang="en-US" sz="2000" b="1" smtClean="0"/>
              <a:t>(Washington, DC)</a:t>
            </a:r>
          </a:p>
          <a:p>
            <a:pPr>
              <a:buFont typeface="Webdings" pitchFamily="18" charset="2"/>
              <a:buChar char="="/>
            </a:pPr>
            <a:r>
              <a:rPr lang="en-US" sz="3500" b="1" smtClean="0"/>
              <a:t>FingerWeight Music Corp.</a:t>
            </a:r>
            <a:r>
              <a:rPr lang="en-US" sz="3100" b="1" smtClean="0"/>
              <a:t>  </a:t>
            </a:r>
            <a:r>
              <a:rPr lang="en-US" sz="2000" b="1" smtClean="0"/>
              <a:t>(Northbrook, IL)</a:t>
            </a:r>
          </a:p>
          <a:p>
            <a:pPr>
              <a:buFont typeface="Webdings" pitchFamily="18" charset="2"/>
              <a:buNone/>
            </a:pPr>
            <a:r>
              <a:rPr lang="en-US" sz="6000" b="1" smtClean="0">
                <a:solidFill>
                  <a:srgbClr val="800000"/>
                </a:solidFill>
                <a:latin typeface="Arial" charset="0"/>
              </a:rPr>
              <a:t>  “Middle Finger Music”</a:t>
            </a:r>
          </a:p>
        </p:txBody>
      </p:sp>
      <p:sp>
        <p:nvSpPr>
          <p:cNvPr id="30722" name="Rectangle 5"/>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Merger #5</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14051">
                                            <p:txEl>
                                              <p:pRg st="0" end="0"/>
                                            </p:txEl>
                                          </p:spTgt>
                                        </p:tgtEl>
                                        <p:attrNameLst>
                                          <p:attrName>style.visibility</p:attrName>
                                        </p:attrNameLst>
                                      </p:cBhvr>
                                      <p:to>
                                        <p:strVal val="visible"/>
                                      </p:to>
                                    </p:set>
                                    <p:anim calcmode="lin" valueType="num">
                                      <p:cBhvr additive="base">
                                        <p:cTn id="7" dur="500" fill="hold"/>
                                        <p:tgtEl>
                                          <p:spTgt spid="5140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4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14051">
                                            <p:txEl>
                                              <p:pRg st="1" end="1"/>
                                            </p:txEl>
                                          </p:spTgt>
                                        </p:tgtEl>
                                        <p:attrNameLst>
                                          <p:attrName>style.visibility</p:attrName>
                                        </p:attrNameLst>
                                      </p:cBhvr>
                                      <p:to>
                                        <p:strVal val="visible"/>
                                      </p:to>
                                    </p:set>
                                    <p:anim calcmode="lin" valueType="num">
                                      <p:cBhvr additive="base">
                                        <p:cTn id="13" dur="500" fill="hold"/>
                                        <p:tgtEl>
                                          <p:spTgt spid="51405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405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14051">
                                            <p:txEl>
                                              <p:pRg st="2" end="2"/>
                                            </p:txEl>
                                          </p:spTgt>
                                        </p:tgtEl>
                                        <p:attrNameLst>
                                          <p:attrName>style.visibility</p:attrName>
                                        </p:attrNameLst>
                                      </p:cBhvr>
                                      <p:to>
                                        <p:strVal val="visible"/>
                                      </p:to>
                                    </p:set>
                                    <p:anim calcmode="lin" valueType="num">
                                      <p:cBhvr>
                                        <p:cTn id="19" dur="500" fill="hold"/>
                                        <p:tgtEl>
                                          <p:spTgt spid="51405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14051">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5075" name="Rectangle 3"/>
          <p:cNvSpPr>
            <a:spLocks noGrp="1"/>
          </p:cNvSpPr>
          <p:nvPr>
            <p:ph type="body" idx="1"/>
          </p:nvPr>
        </p:nvSpPr>
        <p:spPr>
          <a:xfrm>
            <a:off x="0" y="1096963"/>
            <a:ext cx="9144000" cy="4337050"/>
          </a:xfrm>
        </p:spPr>
        <p:txBody>
          <a:bodyPr lIns="90488" tIns="44450" rIns="90488" bIns="44450"/>
          <a:lstStyle/>
          <a:p>
            <a:pPr>
              <a:buFont typeface="Webdings" pitchFamily="18" charset="2"/>
              <a:buChar char="="/>
            </a:pPr>
            <a:r>
              <a:rPr lang="en-US" sz="2300" b="1" smtClean="0"/>
              <a:t>ABC Music</a:t>
            </a:r>
            <a:r>
              <a:rPr lang="en-US" sz="2100" b="1" smtClean="0"/>
              <a:t>  </a:t>
            </a:r>
            <a:r>
              <a:rPr lang="en-US" sz="1400" b="1" smtClean="0"/>
              <a:t>(Scottsdale, AZ)</a:t>
            </a:r>
          </a:p>
          <a:p>
            <a:pPr>
              <a:buFont typeface="Webdings" pitchFamily="18" charset="2"/>
              <a:buChar char="="/>
            </a:pPr>
            <a:r>
              <a:rPr lang="en-US" sz="2300" b="1" smtClean="0"/>
              <a:t>ABC Music</a:t>
            </a:r>
            <a:r>
              <a:rPr lang="en-US" sz="2100" b="1" smtClean="0"/>
              <a:t>  </a:t>
            </a:r>
            <a:r>
              <a:rPr lang="en-US" sz="1400" b="1" smtClean="0"/>
              <a:t>(Benicia, CA) </a:t>
            </a:r>
          </a:p>
          <a:p>
            <a:pPr>
              <a:buFont typeface="Webdings" pitchFamily="18" charset="2"/>
              <a:buChar char="="/>
            </a:pPr>
            <a:r>
              <a:rPr lang="en-US" sz="2300" b="1" smtClean="0"/>
              <a:t>ABC Music</a:t>
            </a:r>
            <a:r>
              <a:rPr lang="en-US" sz="2100" b="1" smtClean="0"/>
              <a:t>  </a:t>
            </a:r>
            <a:r>
              <a:rPr lang="en-US" sz="1400" b="1" smtClean="0"/>
              <a:t>(Burbank, CA)</a:t>
            </a:r>
          </a:p>
          <a:p>
            <a:pPr>
              <a:buFont typeface="Webdings" pitchFamily="18" charset="2"/>
              <a:buChar char="="/>
            </a:pPr>
            <a:r>
              <a:rPr lang="en-US" sz="2300" b="1" smtClean="0"/>
              <a:t>ABC Music</a:t>
            </a:r>
            <a:r>
              <a:rPr lang="en-US" sz="2100" b="1" smtClean="0"/>
              <a:t>  </a:t>
            </a:r>
            <a:r>
              <a:rPr lang="en-US" sz="1400" b="1" smtClean="0"/>
              <a:t>(Honolulu, HI)</a:t>
            </a:r>
          </a:p>
          <a:p>
            <a:pPr>
              <a:buFont typeface="Webdings" pitchFamily="18" charset="2"/>
              <a:buChar char="="/>
            </a:pPr>
            <a:r>
              <a:rPr lang="en-US" sz="2300" b="1" smtClean="0"/>
              <a:t>ABC Music</a:t>
            </a:r>
            <a:r>
              <a:rPr lang="en-US" sz="2100" b="1" smtClean="0"/>
              <a:t>  </a:t>
            </a:r>
            <a:r>
              <a:rPr lang="en-US" sz="1400" b="1" smtClean="0"/>
              <a:t>(Tulsa, OK)</a:t>
            </a:r>
          </a:p>
          <a:p>
            <a:pPr>
              <a:buFont typeface="Webdings" pitchFamily="18" charset="2"/>
              <a:buChar char="="/>
            </a:pPr>
            <a:r>
              <a:rPr lang="en-US" sz="2300" b="1" smtClean="0"/>
              <a:t>ABC Music</a:t>
            </a:r>
            <a:r>
              <a:rPr lang="en-US" sz="2100" b="1" smtClean="0"/>
              <a:t>  </a:t>
            </a:r>
            <a:r>
              <a:rPr lang="en-US" sz="1400" b="1" smtClean="0"/>
              <a:t>(Salem, OR)</a:t>
            </a:r>
          </a:p>
          <a:p>
            <a:pPr algn="ctr">
              <a:buFont typeface="Webdings" pitchFamily="18" charset="2"/>
              <a:buNone/>
            </a:pPr>
            <a:r>
              <a:rPr lang="en-US" sz="2900" b="1" smtClean="0">
                <a:solidFill>
                  <a:srgbClr val="800000"/>
                </a:solidFill>
                <a:latin typeface="Arial" charset="0"/>
              </a:rPr>
              <a:t>(Merger talk still in progress because no one</a:t>
            </a:r>
            <a:r>
              <a:rPr lang="en-US" sz="2900" b="1" smtClean="0">
                <a:solidFill>
                  <a:srgbClr val="800000"/>
                </a:solidFill>
              </a:rPr>
              <a:t>’</a:t>
            </a:r>
            <a:r>
              <a:rPr lang="en-US" sz="2900" b="1" smtClean="0">
                <a:solidFill>
                  <a:srgbClr val="800000"/>
                </a:solidFill>
                <a:latin typeface="Arial" charset="0"/>
              </a:rPr>
              <a:t>s creative enough to think of a cool store name)</a:t>
            </a:r>
          </a:p>
        </p:txBody>
      </p:sp>
      <p:sp>
        <p:nvSpPr>
          <p:cNvPr id="31746" name="Rectangle 5"/>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Merger #6</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5075">
                                            <p:txEl>
                                              <p:pRg st="0" end="0"/>
                                            </p:txEl>
                                          </p:spTgt>
                                        </p:tgtEl>
                                        <p:attrNameLst>
                                          <p:attrName>style.visibility</p:attrName>
                                        </p:attrNameLst>
                                      </p:cBhvr>
                                      <p:to>
                                        <p:strVal val="visible"/>
                                      </p:to>
                                    </p:set>
                                    <p:anim calcmode="lin" valueType="num">
                                      <p:cBhvr additive="base">
                                        <p:cTn id="7" dur="500" fill="hold"/>
                                        <p:tgtEl>
                                          <p:spTgt spid="515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5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5075">
                                            <p:txEl>
                                              <p:pRg st="1" end="1"/>
                                            </p:txEl>
                                          </p:spTgt>
                                        </p:tgtEl>
                                        <p:attrNameLst>
                                          <p:attrName>style.visibility</p:attrName>
                                        </p:attrNameLst>
                                      </p:cBhvr>
                                      <p:to>
                                        <p:strVal val="visible"/>
                                      </p:to>
                                    </p:set>
                                    <p:anim calcmode="lin" valueType="num">
                                      <p:cBhvr additive="base">
                                        <p:cTn id="13" dur="500" fill="hold"/>
                                        <p:tgtEl>
                                          <p:spTgt spid="5150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50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5075">
                                            <p:txEl>
                                              <p:pRg st="2" end="2"/>
                                            </p:txEl>
                                          </p:spTgt>
                                        </p:tgtEl>
                                        <p:attrNameLst>
                                          <p:attrName>style.visibility</p:attrName>
                                        </p:attrNameLst>
                                      </p:cBhvr>
                                      <p:to>
                                        <p:strVal val="visible"/>
                                      </p:to>
                                    </p:set>
                                    <p:anim calcmode="lin" valueType="num">
                                      <p:cBhvr additive="base">
                                        <p:cTn id="19" dur="500" fill="hold"/>
                                        <p:tgtEl>
                                          <p:spTgt spid="5150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50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5075">
                                            <p:txEl>
                                              <p:pRg st="3" end="3"/>
                                            </p:txEl>
                                          </p:spTgt>
                                        </p:tgtEl>
                                        <p:attrNameLst>
                                          <p:attrName>style.visibility</p:attrName>
                                        </p:attrNameLst>
                                      </p:cBhvr>
                                      <p:to>
                                        <p:strVal val="visible"/>
                                      </p:to>
                                    </p:set>
                                    <p:anim calcmode="lin" valueType="num">
                                      <p:cBhvr additive="base">
                                        <p:cTn id="25" dur="500" fill="hold"/>
                                        <p:tgtEl>
                                          <p:spTgt spid="5150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50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5075">
                                            <p:txEl>
                                              <p:pRg st="4" end="4"/>
                                            </p:txEl>
                                          </p:spTgt>
                                        </p:tgtEl>
                                        <p:attrNameLst>
                                          <p:attrName>style.visibility</p:attrName>
                                        </p:attrNameLst>
                                      </p:cBhvr>
                                      <p:to>
                                        <p:strVal val="visible"/>
                                      </p:to>
                                    </p:set>
                                    <p:anim calcmode="lin" valueType="num">
                                      <p:cBhvr additive="base">
                                        <p:cTn id="31" dur="500" fill="hold"/>
                                        <p:tgtEl>
                                          <p:spTgt spid="5150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50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15075">
                                            <p:txEl>
                                              <p:pRg st="5" end="5"/>
                                            </p:txEl>
                                          </p:spTgt>
                                        </p:tgtEl>
                                        <p:attrNameLst>
                                          <p:attrName>style.visibility</p:attrName>
                                        </p:attrNameLst>
                                      </p:cBhvr>
                                      <p:to>
                                        <p:strVal val="visible"/>
                                      </p:to>
                                    </p:set>
                                    <p:anim calcmode="lin" valueType="num">
                                      <p:cBhvr additive="base">
                                        <p:cTn id="37" dur="500" fill="hold"/>
                                        <p:tgtEl>
                                          <p:spTgt spid="51507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50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5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7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6099" name="Rectangle 3"/>
          <p:cNvSpPr>
            <a:spLocks noGrp="1"/>
          </p:cNvSpPr>
          <p:nvPr>
            <p:ph type="body" idx="1"/>
          </p:nvPr>
        </p:nvSpPr>
        <p:spPr>
          <a:xfrm>
            <a:off x="0" y="1130300"/>
            <a:ext cx="9144000" cy="4346575"/>
          </a:xfrm>
        </p:spPr>
        <p:txBody>
          <a:bodyPr lIns="90488" tIns="44450" rIns="90488" bIns="44450"/>
          <a:lstStyle/>
          <a:p>
            <a:pPr>
              <a:buFont typeface="Webdings" pitchFamily="18" charset="2"/>
              <a:buChar char="="/>
            </a:pPr>
            <a:r>
              <a:rPr lang="en-US" sz="3500" b="1" smtClean="0"/>
              <a:t>Daddy’s Junky Music  </a:t>
            </a:r>
            <a:r>
              <a:rPr lang="en-US" sz="2400" b="1" smtClean="0"/>
              <a:t>(Manchester, NH)</a:t>
            </a:r>
          </a:p>
          <a:p>
            <a:pPr>
              <a:buFont typeface="Webdings" pitchFamily="18" charset="2"/>
              <a:buChar char="="/>
            </a:pPr>
            <a:r>
              <a:rPr lang="en-US" sz="3500" b="1" smtClean="0"/>
              <a:t>Hoosier Music  </a:t>
            </a:r>
            <a:r>
              <a:rPr lang="en-US" sz="2400" b="1" smtClean="0"/>
              <a:t>(Bloomington, IN)</a:t>
            </a:r>
          </a:p>
          <a:p>
            <a:pPr>
              <a:buFont typeface="Webdings" pitchFamily="18" charset="2"/>
              <a:buNone/>
            </a:pPr>
            <a:endParaRPr lang="en-US" sz="5400" b="1" smtClean="0">
              <a:solidFill>
                <a:srgbClr val="FAFD00"/>
              </a:solidFill>
              <a:latin typeface="Arial" charset="0"/>
            </a:endParaRPr>
          </a:p>
          <a:p>
            <a:pPr algn="ctr">
              <a:buFont typeface="Webdings" pitchFamily="18" charset="2"/>
              <a:buNone/>
            </a:pPr>
            <a:r>
              <a:rPr lang="en-US" sz="5700" b="1" smtClean="0">
                <a:solidFill>
                  <a:srgbClr val="800000"/>
                </a:solidFill>
              </a:rPr>
              <a:t>“</a:t>
            </a:r>
            <a:r>
              <a:rPr lang="en-US" sz="5700" b="1" smtClean="0">
                <a:solidFill>
                  <a:srgbClr val="800000"/>
                </a:solidFill>
                <a:latin typeface="Arial" charset="0"/>
              </a:rPr>
              <a:t>Hoosier Daddy Music</a:t>
            </a:r>
            <a:r>
              <a:rPr lang="en-US" sz="5700" b="1" smtClean="0">
                <a:solidFill>
                  <a:srgbClr val="800000"/>
                </a:solidFill>
              </a:rPr>
              <a:t>”</a:t>
            </a:r>
            <a:endParaRPr lang="en-US" sz="5700" b="1" smtClean="0">
              <a:solidFill>
                <a:srgbClr val="800000"/>
              </a:solidFill>
              <a:latin typeface="Arial" charset="0"/>
            </a:endParaRPr>
          </a:p>
        </p:txBody>
      </p:sp>
      <p:sp>
        <p:nvSpPr>
          <p:cNvPr id="32770" name="Rectangle 7"/>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Merger #7</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anim calcmode="lin" valueType="num">
                                      <p:cBhvr additive="base">
                                        <p:cTn id="7" dur="500" fill="hold"/>
                                        <p:tgtEl>
                                          <p:spTgt spid="51609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60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6099">
                                            <p:txEl>
                                              <p:pRg st="1" end="1"/>
                                            </p:txEl>
                                          </p:spTgt>
                                        </p:tgtEl>
                                        <p:attrNameLst>
                                          <p:attrName>style.visibility</p:attrName>
                                        </p:attrNameLst>
                                      </p:cBhvr>
                                      <p:to>
                                        <p:strVal val="visible"/>
                                      </p:to>
                                    </p:set>
                                    <p:anim calcmode="lin" valueType="num">
                                      <p:cBhvr additive="base">
                                        <p:cTn id="13" dur="500" fill="hold"/>
                                        <p:tgtEl>
                                          <p:spTgt spid="5160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6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16099">
                                            <p:txEl>
                                              <p:pRg st="3" end="3"/>
                                            </p:txEl>
                                          </p:spTgt>
                                        </p:tgtEl>
                                        <p:attrNameLst>
                                          <p:attrName>style.visibility</p:attrName>
                                        </p:attrNameLst>
                                      </p:cBhvr>
                                      <p:to>
                                        <p:strVal val="visible"/>
                                      </p:to>
                                    </p:set>
                                    <p:anim calcmode="lin" valueType="num">
                                      <p:cBhvr>
                                        <p:cTn id="19" dur="500" fill="hold"/>
                                        <p:tgtEl>
                                          <p:spTgt spid="516099">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1609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7123" name="Rectangle 3"/>
          <p:cNvSpPr>
            <a:spLocks noGrp="1"/>
          </p:cNvSpPr>
          <p:nvPr>
            <p:ph type="body" idx="1"/>
          </p:nvPr>
        </p:nvSpPr>
        <p:spPr>
          <a:xfrm>
            <a:off x="0" y="1057275"/>
            <a:ext cx="9144000" cy="4362450"/>
          </a:xfrm>
        </p:spPr>
        <p:txBody>
          <a:bodyPr lIns="90488" tIns="44450" rIns="90488" bIns="44450"/>
          <a:lstStyle/>
          <a:p>
            <a:pPr>
              <a:lnSpc>
                <a:spcPct val="90000"/>
              </a:lnSpc>
              <a:buFont typeface="Webdings" pitchFamily="18" charset="2"/>
              <a:buChar char="="/>
            </a:pPr>
            <a:r>
              <a:rPr lang="en-US" sz="2300" b="1" smtClean="0"/>
              <a:t>Mee Sheng Music Enterprise </a:t>
            </a:r>
            <a:r>
              <a:rPr lang="en-US" sz="1600" b="1" smtClean="0"/>
              <a:t>(Taiwan)</a:t>
            </a:r>
          </a:p>
          <a:p>
            <a:pPr>
              <a:lnSpc>
                <a:spcPct val="90000"/>
              </a:lnSpc>
              <a:buFont typeface="Webdings" pitchFamily="18" charset="2"/>
              <a:buChar char="="/>
            </a:pPr>
            <a:r>
              <a:rPr lang="en-US" sz="2300" b="1" smtClean="0"/>
              <a:t>Russo Music Center  </a:t>
            </a:r>
            <a:r>
              <a:rPr lang="en-US" sz="1600" b="1" smtClean="0"/>
              <a:t>(Trenton, NJ)</a:t>
            </a:r>
          </a:p>
          <a:p>
            <a:pPr>
              <a:lnSpc>
                <a:spcPct val="90000"/>
              </a:lnSpc>
              <a:buFont typeface="Webdings" pitchFamily="18" charset="2"/>
              <a:buChar char="="/>
            </a:pPr>
            <a:r>
              <a:rPr lang="en-US" sz="2300" b="1" smtClean="0"/>
              <a:t>The Horn Shop  </a:t>
            </a:r>
            <a:r>
              <a:rPr lang="en-US" sz="1600" b="1" smtClean="0"/>
              <a:t>(Fresono, CA)</a:t>
            </a:r>
          </a:p>
          <a:p>
            <a:pPr>
              <a:lnSpc>
                <a:spcPct val="90000"/>
              </a:lnSpc>
              <a:buFont typeface="Webdings" pitchFamily="18" charset="2"/>
              <a:buChar char="="/>
            </a:pPr>
            <a:r>
              <a:rPr lang="en-US" sz="2300" b="1" smtClean="0"/>
              <a:t>Love Gun Guitars  </a:t>
            </a:r>
            <a:r>
              <a:rPr lang="en-US" sz="1600" b="1" smtClean="0"/>
              <a:t>(Long Beach, CA)</a:t>
            </a:r>
          </a:p>
          <a:p>
            <a:pPr>
              <a:lnSpc>
                <a:spcPct val="90000"/>
              </a:lnSpc>
              <a:buFont typeface="Webdings" pitchFamily="18" charset="2"/>
              <a:buChar char="="/>
            </a:pPr>
            <a:r>
              <a:rPr lang="en-US" sz="2300" b="1" smtClean="0"/>
              <a:t>Lou’s Music Center  </a:t>
            </a:r>
            <a:r>
              <a:rPr lang="en-US" sz="1600" b="1" smtClean="0"/>
              <a:t>(Newton, NJ)</a:t>
            </a:r>
          </a:p>
          <a:p>
            <a:pPr>
              <a:lnSpc>
                <a:spcPct val="90000"/>
              </a:lnSpc>
              <a:buFont typeface="Webdings" pitchFamily="18" charset="2"/>
              <a:buChar char="="/>
            </a:pPr>
            <a:r>
              <a:rPr lang="en-US" sz="2300" b="1" smtClean="0"/>
              <a:t>Long &amp; McQuade Ltd  </a:t>
            </a:r>
            <a:r>
              <a:rPr lang="en-US" sz="1600" b="1" smtClean="0"/>
              <a:t>(Ontario, Canada)</a:t>
            </a:r>
          </a:p>
          <a:p>
            <a:pPr>
              <a:lnSpc>
                <a:spcPct val="90000"/>
              </a:lnSpc>
              <a:buFont typeface="Webdings" pitchFamily="18" charset="2"/>
              <a:buChar char="="/>
            </a:pPr>
            <a:r>
              <a:rPr lang="en-US" sz="2300" b="1" smtClean="0"/>
              <a:t>Music Time  </a:t>
            </a:r>
            <a:r>
              <a:rPr lang="en-US" sz="1600" b="1" smtClean="0"/>
              <a:t>(Jacksonville, FL)</a:t>
            </a:r>
          </a:p>
          <a:p>
            <a:pPr>
              <a:lnSpc>
                <a:spcPct val="90000"/>
              </a:lnSpc>
              <a:buFont typeface="Webdings" pitchFamily="18" charset="2"/>
              <a:buNone/>
            </a:pPr>
            <a:endParaRPr lang="en-US" sz="300" b="1" smtClean="0">
              <a:solidFill>
                <a:srgbClr val="FAFD00"/>
              </a:solidFill>
              <a:latin typeface="Arial" charset="0"/>
            </a:endParaRPr>
          </a:p>
          <a:p>
            <a:pPr algn="ctr">
              <a:lnSpc>
                <a:spcPct val="90000"/>
              </a:lnSpc>
              <a:buFont typeface="Webdings" pitchFamily="18" charset="2"/>
              <a:buNone/>
            </a:pPr>
            <a:r>
              <a:rPr lang="en-US" b="1" smtClean="0">
                <a:solidFill>
                  <a:srgbClr val="800000"/>
                </a:solidFill>
              </a:rPr>
              <a:t>“</a:t>
            </a:r>
            <a:r>
              <a:rPr lang="en-US" b="1" smtClean="0">
                <a:solidFill>
                  <a:srgbClr val="800000"/>
                </a:solidFill>
                <a:latin typeface="Arial" charset="0"/>
              </a:rPr>
              <a:t>Mee So Horn, Mee Love Lou Long Time</a:t>
            </a:r>
            <a:r>
              <a:rPr lang="en-US" b="1" smtClean="0">
                <a:solidFill>
                  <a:srgbClr val="800000"/>
                </a:solidFill>
              </a:rPr>
              <a:t>”</a:t>
            </a:r>
            <a:r>
              <a:rPr lang="en-US" b="1" smtClean="0">
                <a:solidFill>
                  <a:srgbClr val="800000"/>
                </a:solidFill>
                <a:latin typeface="Arial" charset="0"/>
              </a:rPr>
              <a:t> Music Center</a:t>
            </a:r>
          </a:p>
        </p:txBody>
      </p:sp>
      <p:sp>
        <p:nvSpPr>
          <p:cNvPr id="33794" name="Rectangle 7"/>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Merger #8</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7123">
                                            <p:txEl>
                                              <p:pRg st="0" end="0"/>
                                            </p:txEl>
                                          </p:spTgt>
                                        </p:tgtEl>
                                        <p:attrNameLst>
                                          <p:attrName>style.visibility</p:attrName>
                                        </p:attrNameLst>
                                      </p:cBhvr>
                                      <p:to>
                                        <p:strVal val="visible"/>
                                      </p:to>
                                    </p:set>
                                    <p:anim calcmode="lin" valueType="num">
                                      <p:cBhvr additive="base">
                                        <p:cTn id="7" dur="500" fill="hold"/>
                                        <p:tgtEl>
                                          <p:spTgt spid="517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7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7123">
                                            <p:txEl>
                                              <p:pRg st="1" end="1"/>
                                            </p:txEl>
                                          </p:spTgt>
                                        </p:tgtEl>
                                        <p:attrNameLst>
                                          <p:attrName>style.visibility</p:attrName>
                                        </p:attrNameLst>
                                      </p:cBhvr>
                                      <p:to>
                                        <p:strVal val="visible"/>
                                      </p:to>
                                    </p:set>
                                    <p:anim calcmode="lin" valueType="num">
                                      <p:cBhvr additive="base">
                                        <p:cTn id="13" dur="500" fill="hold"/>
                                        <p:tgtEl>
                                          <p:spTgt spid="5171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7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7123">
                                            <p:txEl>
                                              <p:pRg st="2" end="2"/>
                                            </p:txEl>
                                          </p:spTgt>
                                        </p:tgtEl>
                                        <p:attrNameLst>
                                          <p:attrName>style.visibility</p:attrName>
                                        </p:attrNameLst>
                                      </p:cBhvr>
                                      <p:to>
                                        <p:strVal val="visible"/>
                                      </p:to>
                                    </p:set>
                                    <p:anim calcmode="lin" valueType="num">
                                      <p:cBhvr additive="base">
                                        <p:cTn id="19" dur="500" fill="hold"/>
                                        <p:tgtEl>
                                          <p:spTgt spid="5171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71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7123">
                                            <p:txEl>
                                              <p:pRg st="3" end="3"/>
                                            </p:txEl>
                                          </p:spTgt>
                                        </p:tgtEl>
                                        <p:attrNameLst>
                                          <p:attrName>style.visibility</p:attrName>
                                        </p:attrNameLst>
                                      </p:cBhvr>
                                      <p:to>
                                        <p:strVal val="visible"/>
                                      </p:to>
                                    </p:set>
                                    <p:anim calcmode="lin" valueType="num">
                                      <p:cBhvr additive="base">
                                        <p:cTn id="25" dur="500" fill="hold"/>
                                        <p:tgtEl>
                                          <p:spTgt spid="5171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71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7123">
                                            <p:txEl>
                                              <p:pRg st="4" end="4"/>
                                            </p:txEl>
                                          </p:spTgt>
                                        </p:tgtEl>
                                        <p:attrNameLst>
                                          <p:attrName>style.visibility</p:attrName>
                                        </p:attrNameLst>
                                      </p:cBhvr>
                                      <p:to>
                                        <p:strVal val="visible"/>
                                      </p:to>
                                    </p:set>
                                    <p:anim calcmode="lin" valueType="num">
                                      <p:cBhvr additive="base">
                                        <p:cTn id="31" dur="500" fill="hold"/>
                                        <p:tgtEl>
                                          <p:spTgt spid="5171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71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17123">
                                            <p:txEl>
                                              <p:pRg st="5" end="5"/>
                                            </p:txEl>
                                          </p:spTgt>
                                        </p:tgtEl>
                                        <p:attrNameLst>
                                          <p:attrName>style.visibility</p:attrName>
                                        </p:attrNameLst>
                                      </p:cBhvr>
                                      <p:to>
                                        <p:strVal val="visible"/>
                                      </p:to>
                                    </p:set>
                                    <p:anim calcmode="lin" valueType="num">
                                      <p:cBhvr additive="base">
                                        <p:cTn id="37" dur="500" fill="hold"/>
                                        <p:tgtEl>
                                          <p:spTgt spid="5171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71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17123">
                                            <p:txEl>
                                              <p:pRg st="6" end="6"/>
                                            </p:txEl>
                                          </p:spTgt>
                                        </p:tgtEl>
                                        <p:attrNameLst>
                                          <p:attrName>style.visibility</p:attrName>
                                        </p:attrNameLst>
                                      </p:cBhvr>
                                      <p:to>
                                        <p:strVal val="visible"/>
                                      </p:to>
                                    </p:set>
                                    <p:anim calcmode="lin" valueType="num">
                                      <p:cBhvr additive="base">
                                        <p:cTn id="43" dur="500" fill="hold"/>
                                        <p:tgtEl>
                                          <p:spTgt spid="51712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171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517123">
                                            <p:txEl>
                                              <p:pRg st="8" end="8"/>
                                            </p:txEl>
                                          </p:spTgt>
                                        </p:tgtEl>
                                        <p:attrNameLst>
                                          <p:attrName>style.visibility</p:attrName>
                                        </p:attrNameLst>
                                      </p:cBhvr>
                                      <p:to>
                                        <p:strVal val="visible"/>
                                      </p:to>
                                    </p:set>
                                    <p:anim calcmode="lin" valueType="num">
                                      <p:cBhvr>
                                        <p:cTn id="49" dur="500" fill="hold"/>
                                        <p:tgtEl>
                                          <p:spTgt spid="51712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517123">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8147" name="Rectangle 3"/>
          <p:cNvSpPr>
            <a:spLocks noGrp="1"/>
          </p:cNvSpPr>
          <p:nvPr>
            <p:ph type="body" idx="1"/>
          </p:nvPr>
        </p:nvSpPr>
        <p:spPr>
          <a:xfrm>
            <a:off x="0" y="1116013"/>
            <a:ext cx="9144000" cy="4460875"/>
          </a:xfrm>
        </p:spPr>
        <p:txBody>
          <a:bodyPr lIns="90488" tIns="44450" rIns="90488" bIns="44450"/>
          <a:lstStyle/>
          <a:p>
            <a:pPr>
              <a:buFont typeface="Webdings" pitchFamily="18" charset="2"/>
              <a:buChar char="="/>
            </a:pPr>
            <a:r>
              <a:rPr lang="en-US" sz="3900" b="1" smtClean="0"/>
              <a:t>Sam Ash Music  </a:t>
            </a:r>
            <a:r>
              <a:rPr lang="en-US" sz="2500" b="1" smtClean="0"/>
              <a:t>(Hicksville, NY)</a:t>
            </a:r>
          </a:p>
          <a:p>
            <a:pPr>
              <a:buFont typeface="Webdings" pitchFamily="18" charset="2"/>
              <a:buChar char="="/>
            </a:pPr>
            <a:r>
              <a:rPr lang="en-US" sz="3900" b="1" smtClean="0"/>
              <a:t>Peace Drums  </a:t>
            </a:r>
            <a:r>
              <a:rPr lang="en-US" sz="2500" b="1" smtClean="0"/>
              <a:t>(Taiwan)</a:t>
            </a:r>
          </a:p>
          <a:p>
            <a:pPr>
              <a:buFont typeface="Webdings" pitchFamily="18" charset="2"/>
              <a:buChar char="="/>
            </a:pPr>
            <a:r>
              <a:rPr lang="en-US" sz="3900" b="1" smtClean="0"/>
              <a:t>Nice Music, Inc.  </a:t>
            </a:r>
            <a:r>
              <a:rPr lang="en-US" sz="2500" b="1" smtClean="0"/>
              <a:t>(Orange Park, FL)</a:t>
            </a:r>
          </a:p>
          <a:p>
            <a:pPr>
              <a:buFont typeface="Webdings" pitchFamily="18" charset="2"/>
              <a:buNone/>
            </a:pPr>
            <a:endParaRPr lang="en-US" sz="2000" b="1" smtClean="0">
              <a:solidFill>
                <a:srgbClr val="FAFD00"/>
              </a:solidFill>
              <a:latin typeface="Arial" charset="0"/>
            </a:endParaRPr>
          </a:p>
          <a:p>
            <a:pPr algn="ctr">
              <a:buFont typeface="Webdings" pitchFamily="18" charset="2"/>
              <a:buNone/>
            </a:pPr>
            <a:r>
              <a:rPr lang="en-US" sz="4800" b="1" smtClean="0">
                <a:solidFill>
                  <a:srgbClr val="800000"/>
                </a:solidFill>
              </a:rPr>
              <a:t>“</a:t>
            </a:r>
            <a:r>
              <a:rPr lang="en-US" sz="4800" b="1" smtClean="0">
                <a:solidFill>
                  <a:srgbClr val="800000"/>
                </a:solidFill>
                <a:latin typeface="Arial" charset="0"/>
              </a:rPr>
              <a:t>Nice Peace of Ash</a:t>
            </a:r>
            <a:r>
              <a:rPr lang="en-US" sz="4800" b="1" smtClean="0">
                <a:solidFill>
                  <a:srgbClr val="800000"/>
                </a:solidFill>
              </a:rPr>
              <a:t>”</a:t>
            </a:r>
            <a:r>
              <a:rPr lang="en-US" sz="4800" b="1" smtClean="0">
                <a:solidFill>
                  <a:srgbClr val="800000"/>
                </a:solidFill>
                <a:latin typeface="Arial" charset="0"/>
              </a:rPr>
              <a:t> Music</a:t>
            </a:r>
          </a:p>
        </p:txBody>
      </p:sp>
      <p:sp>
        <p:nvSpPr>
          <p:cNvPr id="34818" name="Rectangle 5"/>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Merger #9</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8147">
                                            <p:txEl>
                                              <p:pRg st="0" end="0"/>
                                            </p:txEl>
                                          </p:spTgt>
                                        </p:tgtEl>
                                        <p:attrNameLst>
                                          <p:attrName>style.visibility</p:attrName>
                                        </p:attrNameLst>
                                      </p:cBhvr>
                                      <p:to>
                                        <p:strVal val="visible"/>
                                      </p:to>
                                    </p:set>
                                    <p:anim calcmode="lin" valueType="num">
                                      <p:cBhvr additive="base">
                                        <p:cTn id="7" dur="500" fill="hold"/>
                                        <p:tgtEl>
                                          <p:spTgt spid="5181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8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8147">
                                            <p:txEl>
                                              <p:pRg st="1" end="1"/>
                                            </p:txEl>
                                          </p:spTgt>
                                        </p:tgtEl>
                                        <p:attrNameLst>
                                          <p:attrName>style.visibility</p:attrName>
                                        </p:attrNameLst>
                                      </p:cBhvr>
                                      <p:to>
                                        <p:strVal val="visible"/>
                                      </p:to>
                                    </p:set>
                                    <p:anim calcmode="lin" valueType="num">
                                      <p:cBhvr additive="base">
                                        <p:cTn id="13" dur="500" fill="hold"/>
                                        <p:tgtEl>
                                          <p:spTgt spid="5181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8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8147">
                                            <p:txEl>
                                              <p:pRg st="2" end="2"/>
                                            </p:txEl>
                                          </p:spTgt>
                                        </p:tgtEl>
                                        <p:attrNameLst>
                                          <p:attrName>style.visibility</p:attrName>
                                        </p:attrNameLst>
                                      </p:cBhvr>
                                      <p:to>
                                        <p:strVal val="visible"/>
                                      </p:to>
                                    </p:set>
                                    <p:anim calcmode="lin" valueType="num">
                                      <p:cBhvr additive="base">
                                        <p:cTn id="19" dur="500" fill="hold"/>
                                        <p:tgtEl>
                                          <p:spTgt spid="518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8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518147">
                                            <p:txEl>
                                              <p:pRg st="4" end="4"/>
                                            </p:txEl>
                                          </p:spTgt>
                                        </p:tgtEl>
                                        <p:attrNameLst>
                                          <p:attrName>style.visibility</p:attrName>
                                        </p:attrNameLst>
                                      </p:cBhvr>
                                      <p:to>
                                        <p:strVal val="visible"/>
                                      </p:to>
                                    </p:set>
                                    <p:anim calcmode="lin" valueType="num">
                                      <p:cBhvr>
                                        <p:cTn id="25" dur="500" fill="hold"/>
                                        <p:tgtEl>
                                          <p:spTgt spid="51814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51814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9171" name="Rectangle 3"/>
          <p:cNvSpPr>
            <a:spLocks noGrp="1"/>
          </p:cNvSpPr>
          <p:nvPr>
            <p:ph type="body" idx="1"/>
          </p:nvPr>
        </p:nvSpPr>
        <p:spPr>
          <a:xfrm>
            <a:off x="0" y="1155700"/>
            <a:ext cx="9144000" cy="4249738"/>
          </a:xfrm>
        </p:spPr>
        <p:txBody>
          <a:bodyPr lIns="90488" tIns="44450" rIns="90488" bIns="44450"/>
          <a:lstStyle/>
          <a:p>
            <a:pPr>
              <a:lnSpc>
                <a:spcPct val="90000"/>
              </a:lnSpc>
              <a:buFont typeface="Webdings" pitchFamily="18" charset="2"/>
              <a:buChar char="="/>
            </a:pPr>
            <a:r>
              <a:rPr lang="en-US" sz="2300" b="1" smtClean="0"/>
              <a:t>Mandolin Bros. Ltd </a:t>
            </a:r>
            <a:r>
              <a:rPr lang="en-US" sz="1400" b="1" smtClean="0"/>
              <a:t>(Staten Island, NY)</a:t>
            </a:r>
          </a:p>
          <a:p>
            <a:pPr>
              <a:lnSpc>
                <a:spcPct val="90000"/>
              </a:lnSpc>
              <a:buFont typeface="Webdings" pitchFamily="18" charset="2"/>
              <a:buChar char="="/>
            </a:pPr>
            <a:r>
              <a:rPr lang="en-US" sz="2300" b="1" smtClean="0"/>
              <a:t>Freed Music International </a:t>
            </a:r>
            <a:r>
              <a:rPr lang="en-US" sz="1400" b="1" smtClean="0"/>
              <a:t>(Tampa, FL)</a:t>
            </a:r>
          </a:p>
          <a:p>
            <a:pPr>
              <a:lnSpc>
                <a:spcPct val="90000"/>
              </a:lnSpc>
              <a:buFont typeface="Webdings" pitchFamily="18" charset="2"/>
              <a:buChar char="="/>
            </a:pPr>
            <a:r>
              <a:rPr lang="en-US" sz="2300" b="1" smtClean="0"/>
              <a:t>Alan’s Music Center, Inc.  </a:t>
            </a:r>
            <a:r>
              <a:rPr lang="en-US" sz="1400" b="1" smtClean="0"/>
              <a:t>(La Mesa, CA)</a:t>
            </a:r>
          </a:p>
          <a:p>
            <a:pPr>
              <a:lnSpc>
                <a:spcPct val="90000"/>
              </a:lnSpc>
              <a:buFont typeface="Webdings" pitchFamily="18" charset="2"/>
              <a:buChar char="="/>
            </a:pPr>
            <a:r>
              <a:rPr lang="en-US" sz="2300" b="1" smtClean="0"/>
              <a:t>Hot Licks Guitar Shop </a:t>
            </a:r>
            <a:r>
              <a:rPr lang="en-US" sz="1400" b="1" smtClean="0"/>
              <a:t>(Waldorf, MD)</a:t>
            </a:r>
            <a:endParaRPr lang="en-US" sz="1900" b="1" smtClean="0"/>
          </a:p>
          <a:p>
            <a:pPr>
              <a:lnSpc>
                <a:spcPct val="90000"/>
              </a:lnSpc>
              <a:buFont typeface="Webdings" pitchFamily="18" charset="2"/>
              <a:buChar char="="/>
            </a:pPr>
            <a:r>
              <a:rPr lang="en-US" sz="2300" b="1" smtClean="0"/>
              <a:t>Sweetwater Sound, Inc. </a:t>
            </a:r>
            <a:r>
              <a:rPr lang="en-US" sz="1400" b="1" smtClean="0"/>
              <a:t>(Fort Wayne, IN)</a:t>
            </a:r>
            <a:endParaRPr lang="en-US" sz="1900" b="1" smtClean="0"/>
          </a:p>
          <a:p>
            <a:pPr>
              <a:lnSpc>
                <a:spcPct val="90000"/>
              </a:lnSpc>
              <a:buFont typeface="Webdings" pitchFamily="18" charset="2"/>
              <a:buChar char="="/>
            </a:pPr>
            <a:r>
              <a:rPr lang="en-US" sz="2300" b="1" smtClean="0"/>
              <a:t>Divine Appointment Guitars </a:t>
            </a:r>
            <a:r>
              <a:rPr lang="en-US" sz="1400" b="1" smtClean="0"/>
              <a:t>(Paso Robles, CA)</a:t>
            </a:r>
          </a:p>
          <a:p>
            <a:pPr>
              <a:lnSpc>
                <a:spcPct val="90000"/>
              </a:lnSpc>
              <a:buFont typeface="Webdings" pitchFamily="18" charset="2"/>
              <a:buNone/>
            </a:pPr>
            <a:endParaRPr lang="en-US" sz="1400" b="1" smtClean="0">
              <a:solidFill>
                <a:srgbClr val="00FF00"/>
              </a:solidFill>
              <a:latin typeface="Arial" charset="0"/>
            </a:endParaRPr>
          </a:p>
          <a:p>
            <a:pPr algn="ctr">
              <a:lnSpc>
                <a:spcPct val="90000"/>
              </a:lnSpc>
              <a:buFont typeface="Webdings" pitchFamily="18" charset="2"/>
              <a:buNone/>
            </a:pPr>
            <a:r>
              <a:rPr lang="en-US" sz="3600" b="1" smtClean="0">
                <a:solidFill>
                  <a:srgbClr val="800000"/>
                </a:solidFill>
                <a:latin typeface="Arial" charset="0"/>
              </a:rPr>
              <a:t>The </a:t>
            </a:r>
            <a:r>
              <a:rPr lang="en-US" sz="3600" b="1" smtClean="0">
                <a:solidFill>
                  <a:srgbClr val="800000"/>
                </a:solidFill>
              </a:rPr>
              <a:t>“</a:t>
            </a:r>
            <a:r>
              <a:rPr lang="en-US" sz="3600" b="1" smtClean="0">
                <a:solidFill>
                  <a:srgbClr val="800000"/>
                </a:solidFill>
                <a:latin typeface="Arial" charset="0"/>
              </a:rPr>
              <a:t>Alan Friedman is Hot, Sweet and Divine</a:t>
            </a:r>
            <a:r>
              <a:rPr lang="en-US" sz="3600" b="1" smtClean="0">
                <a:solidFill>
                  <a:srgbClr val="800000"/>
                </a:solidFill>
              </a:rPr>
              <a:t>”</a:t>
            </a:r>
            <a:r>
              <a:rPr lang="en-US" sz="3600" b="1" smtClean="0">
                <a:solidFill>
                  <a:srgbClr val="800000"/>
                </a:solidFill>
                <a:latin typeface="Arial" charset="0"/>
              </a:rPr>
              <a:t> Guitar Shop</a:t>
            </a:r>
          </a:p>
        </p:txBody>
      </p:sp>
      <p:sp>
        <p:nvSpPr>
          <p:cNvPr id="35842" name="Rectangle 7"/>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Merger #10</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9171">
                                            <p:txEl>
                                              <p:pRg st="0" end="0"/>
                                            </p:txEl>
                                          </p:spTgt>
                                        </p:tgtEl>
                                        <p:attrNameLst>
                                          <p:attrName>style.visibility</p:attrName>
                                        </p:attrNameLst>
                                      </p:cBhvr>
                                      <p:to>
                                        <p:strVal val="visible"/>
                                      </p:to>
                                    </p:set>
                                    <p:anim calcmode="lin" valueType="num">
                                      <p:cBhvr additive="base">
                                        <p:cTn id="7" dur="500" fill="hold"/>
                                        <p:tgtEl>
                                          <p:spTgt spid="519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917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19171">
                                            <p:txEl>
                                              <p:pRg st="1" end="1"/>
                                            </p:txEl>
                                          </p:spTgt>
                                        </p:tgtEl>
                                        <p:attrNameLst>
                                          <p:attrName>style.visibility</p:attrName>
                                        </p:attrNameLst>
                                      </p:cBhvr>
                                      <p:to>
                                        <p:strVal val="visible"/>
                                      </p:to>
                                    </p:set>
                                    <p:anim calcmode="lin" valueType="num">
                                      <p:cBhvr additive="base">
                                        <p:cTn id="13" dur="500" fill="hold"/>
                                        <p:tgtEl>
                                          <p:spTgt spid="51917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917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19171">
                                            <p:txEl>
                                              <p:pRg st="2" end="2"/>
                                            </p:txEl>
                                          </p:spTgt>
                                        </p:tgtEl>
                                        <p:attrNameLst>
                                          <p:attrName>style.visibility</p:attrName>
                                        </p:attrNameLst>
                                      </p:cBhvr>
                                      <p:to>
                                        <p:strVal val="visible"/>
                                      </p:to>
                                    </p:set>
                                    <p:anim calcmode="lin" valueType="num">
                                      <p:cBhvr additive="base">
                                        <p:cTn id="19" dur="500" fill="hold"/>
                                        <p:tgtEl>
                                          <p:spTgt spid="51917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19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519171">
                                            <p:txEl>
                                              <p:pRg st="3" end="3"/>
                                            </p:txEl>
                                          </p:spTgt>
                                        </p:tgtEl>
                                        <p:attrNameLst>
                                          <p:attrName>style.visibility</p:attrName>
                                        </p:attrNameLst>
                                      </p:cBhvr>
                                      <p:to>
                                        <p:strVal val="visible"/>
                                      </p:to>
                                    </p:set>
                                    <p:anim calcmode="lin" valueType="num">
                                      <p:cBhvr additive="base">
                                        <p:cTn id="25" dur="500" fill="hold"/>
                                        <p:tgtEl>
                                          <p:spTgt spid="51917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19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9171">
                                            <p:txEl>
                                              <p:pRg st="4" end="4"/>
                                            </p:txEl>
                                          </p:spTgt>
                                        </p:tgtEl>
                                        <p:attrNameLst>
                                          <p:attrName>style.visibility</p:attrName>
                                        </p:attrNameLst>
                                      </p:cBhvr>
                                      <p:to>
                                        <p:strVal val="visible"/>
                                      </p:to>
                                    </p:set>
                                    <p:anim calcmode="lin" valueType="num">
                                      <p:cBhvr additive="base">
                                        <p:cTn id="31" dur="500" fill="hold"/>
                                        <p:tgtEl>
                                          <p:spTgt spid="5191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9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19171">
                                            <p:txEl>
                                              <p:pRg st="5" end="5"/>
                                            </p:txEl>
                                          </p:spTgt>
                                        </p:tgtEl>
                                        <p:attrNameLst>
                                          <p:attrName>style.visibility</p:attrName>
                                        </p:attrNameLst>
                                      </p:cBhvr>
                                      <p:to>
                                        <p:strVal val="visible"/>
                                      </p:to>
                                    </p:set>
                                    <p:anim calcmode="lin" valueType="num">
                                      <p:cBhvr additive="base">
                                        <p:cTn id="37" dur="500" fill="hold"/>
                                        <p:tgtEl>
                                          <p:spTgt spid="51917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91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519171">
                                            <p:txEl>
                                              <p:pRg st="7" end="7"/>
                                            </p:txEl>
                                          </p:spTgt>
                                        </p:tgtEl>
                                        <p:attrNameLst>
                                          <p:attrName>style.visibility</p:attrName>
                                        </p:attrNameLst>
                                      </p:cBhvr>
                                      <p:to>
                                        <p:strVal val="visible"/>
                                      </p:to>
                                    </p:set>
                                    <p:anim calcmode="lin" valueType="num">
                                      <p:cBhvr>
                                        <p:cTn id="43" dur="500" fill="hold"/>
                                        <p:tgtEl>
                                          <p:spTgt spid="519171">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519171">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195" name="Rectangle 3"/>
          <p:cNvSpPr>
            <a:spLocks noGrp="1"/>
          </p:cNvSpPr>
          <p:nvPr>
            <p:ph type="body" idx="1"/>
          </p:nvPr>
        </p:nvSpPr>
        <p:spPr>
          <a:xfrm>
            <a:off x="0" y="1158875"/>
            <a:ext cx="9144000" cy="4289425"/>
          </a:xfrm>
        </p:spPr>
        <p:txBody>
          <a:bodyPr lIns="90488" tIns="44450" rIns="90488" bIns="44450"/>
          <a:lstStyle/>
          <a:p>
            <a:pPr>
              <a:buFont typeface="Webdings" pitchFamily="18" charset="2"/>
              <a:buChar char="="/>
            </a:pPr>
            <a:r>
              <a:rPr lang="en-US" sz="4100" b="1" smtClean="0"/>
              <a:t>Friedman, Kannenberg &amp; Co </a:t>
            </a:r>
            <a:r>
              <a:rPr lang="en-US" sz="2100" b="1" smtClean="0"/>
              <a:t>(Farmington, CT)</a:t>
            </a:r>
          </a:p>
          <a:p>
            <a:pPr>
              <a:buFont typeface="Webdings" pitchFamily="18" charset="2"/>
              <a:buChar char="="/>
            </a:pPr>
            <a:r>
              <a:rPr lang="en-US" sz="4200" b="1" smtClean="0"/>
              <a:t>Banana’s At Large</a:t>
            </a:r>
            <a:r>
              <a:rPr lang="en-US" sz="3900" b="1" smtClean="0"/>
              <a:t> </a:t>
            </a:r>
            <a:r>
              <a:rPr lang="en-US" sz="2500" b="1" smtClean="0"/>
              <a:t>(San Rafael, CA)</a:t>
            </a:r>
          </a:p>
          <a:p>
            <a:pPr>
              <a:buFont typeface="Webdings" pitchFamily="18" charset="2"/>
              <a:buNone/>
            </a:pPr>
            <a:endParaRPr lang="en-US" sz="2400" b="1" smtClean="0">
              <a:solidFill>
                <a:srgbClr val="FAFD00"/>
              </a:solidFill>
              <a:latin typeface="Arial" charset="0"/>
            </a:endParaRPr>
          </a:p>
          <a:p>
            <a:pPr algn="ctr">
              <a:buFont typeface="Webdings" pitchFamily="18" charset="2"/>
              <a:buNone/>
            </a:pPr>
            <a:r>
              <a:rPr lang="en-US" sz="4400" b="1" smtClean="0">
                <a:solidFill>
                  <a:srgbClr val="800000"/>
                </a:solidFill>
              </a:rPr>
              <a:t>“</a:t>
            </a:r>
            <a:r>
              <a:rPr lang="en-US" sz="4400" b="1" smtClean="0">
                <a:solidFill>
                  <a:srgbClr val="800000"/>
                </a:solidFill>
                <a:latin typeface="Arial" charset="0"/>
              </a:rPr>
              <a:t>Friedman</a:t>
            </a:r>
            <a:r>
              <a:rPr lang="en-US" sz="4400" b="1" smtClean="0">
                <a:solidFill>
                  <a:srgbClr val="800000"/>
                </a:solidFill>
              </a:rPr>
              <a:t>’</a:t>
            </a:r>
            <a:r>
              <a:rPr lang="en-US" sz="4400" b="1" smtClean="0">
                <a:solidFill>
                  <a:srgbClr val="800000"/>
                </a:solidFill>
                <a:latin typeface="Arial" charset="0"/>
              </a:rPr>
              <a:t>s Large Banana</a:t>
            </a:r>
            <a:r>
              <a:rPr lang="en-US" sz="4400" b="1" smtClean="0">
                <a:solidFill>
                  <a:srgbClr val="800000"/>
                </a:solidFill>
              </a:rPr>
              <a:t>”</a:t>
            </a:r>
            <a:r>
              <a:rPr lang="en-US" sz="4800" b="1" smtClean="0">
                <a:solidFill>
                  <a:srgbClr val="800000"/>
                </a:solidFill>
                <a:latin typeface="Arial" charset="0"/>
              </a:rPr>
              <a:t> </a:t>
            </a:r>
          </a:p>
        </p:txBody>
      </p:sp>
      <p:sp>
        <p:nvSpPr>
          <p:cNvPr id="36866" name="Rectangle 5"/>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defTabSz="457200" eaLnBrk="0" hangingPunct="0"/>
            <a:r>
              <a:rPr lang="en-US" sz="4400" b="1">
                <a:solidFill>
                  <a:schemeClr val="bg1"/>
                </a:solidFill>
              </a:rPr>
              <a:t>     </a:t>
            </a:r>
            <a:r>
              <a:rPr lang="en-US" sz="4400" b="1">
                <a:solidFill>
                  <a:schemeClr val="bg1"/>
                </a:solidFill>
                <a:latin typeface="Calibri" pitchFamily="34" charset="0"/>
              </a:rPr>
              <a:t>“</a:t>
            </a:r>
            <a:r>
              <a:rPr lang="en-US" sz="4400" b="1">
                <a:solidFill>
                  <a:schemeClr val="bg1"/>
                </a:solidFill>
              </a:rPr>
              <a:t>FAILED</a:t>
            </a:r>
            <a:r>
              <a:rPr lang="en-US" sz="4400" b="1">
                <a:solidFill>
                  <a:schemeClr val="bg1"/>
                </a:solidFill>
                <a:latin typeface="Calibri" pitchFamily="34" charset="0"/>
              </a:rPr>
              <a:t>”</a:t>
            </a:r>
            <a:r>
              <a:rPr lang="en-US" sz="4400" b="1">
                <a:solidFill>
                  <a:schemeClr val="bg1"/>
                </a:solidFill>
              </a:rPr>
              <a:t> Merger</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0195">
                                            <p:txEl>
                                              <p:pRg st="0" end="0"/>
                                            </p:txEl>
                                          </p:spTgt>
                                        </p:tgtEl>
                                        <p:attrNameLst>
                                          <p:attrName>style.visibility</p:attrName>
                                        </p:attrNameLst>
                                      </p:cBhvr>
                                      <p:to>
                                        <p:strVal val="visible"/>
                                      </p:to>
                                    </p:set>
                                    <p:anim calcmode="lin" valueType="num">
                                      <p:cBhvr additive="base">
                                        <p:cTn id="7" dur="500" fill="hold"/>
                                        <p:tgtEl>
                                          <p:spTgt spid="520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0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20195">
                                            <p:txEl>
                                              <p:pRg st="1" end="1"/>
                                            </p:txEl>
                                          </p:spTgt>
                                        </p:tgtEl>
                                        <p:attrNameLst>
                                          <p:attrName>style.visibility</p:attrName>
                                        </p:attrNameLst>
                                      </p:cBhvr>
                                      <p:to>
                                        <p:strVal val="visible"/>
                                      </p:to>
                                    </p:set>
                                    <p:anim calcmode="lin" valueType="num">
                                      <p:cBhvr additive="base">
                                        <p:cTn id="13" dur="500" fill="hold"/>
                                        <p:tgtEl>
                                          <p:spTgt spid="520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019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20195">
                                            <p:txEl>
                                              <p:pRg st="3" end="3"/>
                                            </p:txEl>
                                          </p:spTgt>
                                        </p:tgtEl>
                                        <p:attrNameLst>
                                          <p:attrName>style.visibility</p:attrName>
                                        </p:attrNameLst>
                                      </p:cBhvr>
                                      <p:to>
                                        <p:strVal val="visible"/>
                                      </p:to>
                                    </p:set>
                                    <p:anim calcmode="lin" valueType="num">
                                      <p:cBhvr>
                                        <p:cTn id="19" dur="500" fill="hold"/>
                                        <p:tgtEl>
                                          <p:spTgt spid="52019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2019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p:cNvSpPr>
          <p:nvPr>
            <p:ph type="body" idx="1"/>
          </p:nvPr>
        </p:nvSpPr>
        <p:spPr>
          <a:xfrm>
            <a:off x="3252788" y="1379538"/>
            <a:ext cx="5891212" cy="3370262"/>
          </a:xfrm>
        </p:spPr>
        <p:txBody>
          <a:bodyPr lIns="90488" tIns="44450" rIns="90488" bIns="44450"/>
          <a:lstStyle/>
          <a:p>
            <a:pPr algn="ctr">
              <a:lnSpc>
                <a:spcPct val="80000"/>
              </a:lnSpc>
              <a:buFont typeface="Monotype Sorts"/>
              <a:buNone/>
              <a:defRPr/>
            </a:pPr>
            <a:r>
              <a:rPr lang="en-US" sz="7200" smtClean="0">
                <a:solidFill>
                  <a:srgbClr val="800000"/>
                </a:solidFill>
                <a:effectLst>
                  <a:outerShdw blurRad="38100" dist="38100" dir="2700000" algn="tl">
                    <a:srgbClr val="C0C0C0"/>
                  </a:outerShdw>
                </a:effectLst>
              </a:rPr>
              <a:t>Business Valuation Fundamentals</a:t>
            </a:r>
            <a:endParaRPr lang="en-US" sz="7200" b="1" smtClean="0">
              <a:solidFill>
                <a:srgbClr val="800000"/>
              </a:solidFill>
              <a:effectLst>
                <a:outerShdw blurRad="38100" dist="38100" dir="2700000" algn="tl">
                  <a:srgbClr val="C0C0C0"/>
                </a:outerShdw>
              </a:effectLst>
            </a:endParaRPr>
          </a:p>
        </p:txBody>
      </p:sp>
      <p:pic>
        <p:nvPicPr>
          <p:cNvPr id="37890" name="Picture 9" descr="adding machine on bk"/>
          <p:cNvPicPr>
            <a:picLocks noChangeAspect="1" noChangeArrowheads="1"/>
          </p:cNvPicPr>
          <p:nvPr/>
        </p:nvPicPr>
        <p:blipFill>
          <a:blip r:embed="rId3">
            <a:clrChange>
              <a:clrFrom>
                <a:srgbClr val="6FE926"/>
              </a:clrFrom>
              <a:clrTo>
                <a:srgbClr val="6FE926">
                  <a:alpha val="0"/>
                </a:srgbClr>
              </a:clrTo>
            </a:clrChange>
          </a:blip>
          <a:srcRect l="2942" t="2930" r="2942" b="2930"/>
          <a:stretch>
            <a:fillRect/>
          </a:stretch>
        </p:blipFill>
        <p:spPr bwMode="auto">
          <a:xfrm>
            <a:off x="0" y="1181100"/>
            <a:ext cx="3733800" cy="2930525"/>
          </a:xfrm>
          <a:prstGeom prst="rect">
            <a:avLst/>
          </a:prstGeom>
          <a:noFill/>
          <a:ln w="9525">
            <a:noFill/>
            <a:miter lim="800000"/>
            <a:headEnd/>
            <a:tailEnd/>
          </a:ln>
        </p:spPr>
      </p:pic>
      <p:sp>
        <p:nvSpPr>
          <p:cNvPr id="37891" name="Rectangle 10"/>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Part I</a:t>
            </a:r>
          </a:p>
        </p:txBody>
      </p:sp>
    </p:spTree>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bwMode="auto">
          <a:xfrm>
            <a:off x="266700" y="200025"/>
            <a:ext cx="8915400" cy="801688"/>
          </a:xfrm>
          <a:noFill/>
          <a:ln w="12700">
            <a:miter lim="800000"/>
            <a:headEnd/>
            <a:tailEnd/>
          </a:ln>
        </p:spPr>
        <p:txBody>
          <a:bodyPr vert="horz" wrap="square" lIns="90488" tIns="44450" rIns="90488" bIns="44450" numCol="1" anchor="b" anchorCtr="0" compatLnSpc="1">
            <a:prstTxWarp prst="textNoShape">
              <a:avLst/>
            </a:prstTxWarp>
          </a:bodyPr>
          <a:lstStyle/>
          <a:p>
            <a:pPr algn="l"/>
            <a:r>
              <a:rPr lang="en-US" sz="4000" smtClean="0">
                <a:solidFill>
                  <a:schemeClr val="bg1"/>
                </a:solidFill>
              </a:rPr>
              <a:t>What is a Business Valuation?</a:t>
            </a:r>
            <a:endParaRPr lang="en-US" sz="4000" b="1" i="1" smtClean="0">
              <a:solidFill>
                <a:schemeClr val="bg1"/>
              </a:solidFill>
              <a:latin typeface="Tahoma" pitchFamily="34" charset="0"/>
            </a:endParaRPr>
          </a:p>
        </p:txBody>
      </p:sp>
      <p:sp>
        <p:nvSpPr>
          <p:cNvPr id="123907" name="Rectangle 3"/>
          <p:cNvSpPr>
            <a:spLocks noGrp="1"/>
          </p:cNvSpPr>
          <p:nvPr>
            <p:ph type="body" idx="1"/>
          </p:nvPr>
        </p:nvSpPr>
        <p:spPr>
          <a:xfrm>
            <a:off x="273050" y="1250950"/>
            <a:ext cx="4087813" cy="3656013"/>
          </a:xfrm>
        </p:spPr>
        <p:txBody>
          <a:bodyPr lIns="90488" tIns="44450" rIns="90488" bIns="44450"/>
          <a:lstStyle/>
          <a:p>
            <a:pPr marL="0" indent="0">
              <a:buFont typeface="Monotype Sorts"/>
              <a:buNone/>
            </a:pPr>
            <a:r>
              <a:rPr lang="en-US" sz="2700" smtClean="0"/>
              <a:t>Process of gathering </a:t>
            </a:r>
            <a:r>
              <a:rPr lang="en-US" sz="2700" b="1" smtClean="0"/>
              <a:t>financial</a:t>
            </a:r>
            <a:r>
              <a:rPr lang="en-US" sz="2700" smtClean="0"/>
              <a:t>, </a:t>
            </a:r>
            <a:r>
              <a:rPr lang="en-US" sz="2700" b="1" smtClean="0"/>
              <a:t>economic</a:t>
            </a:r>
            <a:r>
              <a:rPr lang="en-US" sz="2700" smtClean="0"/>
              <a:t> </a:t>
            </a:r>
            <a:br>
              <a:rPr lang="en-US" sz="2700" smtClean="0"/>
            </a:br>
            <a:r>
              <a:rPr lang="en-US" sz="2700" smtClean="0"/>
              <a:t>and </a:t>
            </a:r>
            <a:r>
              <a:rPr lang="en-US" sz="2700" b="1" smtClean="0"/>
              <a:t>industry</a:t>
            </a:r>
            <a:r>
              <a:rPr lang="en-US" sz="2700" smtClean="0"/>
              <a:t> data to establish a dollar value of an interest in a business through quantitative and qualitative analysis</a:t>
            </a:r>
          </a:p>
        </p:txBody>
      </p:sp>
      <p:pic>
        <p:nvPicPr>
          <p:cNvPr id="39939" name="Picture 6" descr="Retail store"/>
          <p:cNvPicPr>
            <a:picLocks noChangeAspect="1" noChangeArrowheads="1"/>
          </p:cNvPicPr>
          <p:nvPr/>
        </p:nvPicPr>
        <p:blipFill>
          <a:blip r:embed="rId3">
            <a:clrChange>
              <a:clrFrom>
                <a:srgbClr val="D61872"/>
              </a:clrFrom>
              <a:clrTo>
                <a:srgbClr val="D61872">
                  <a:alpha val="0"/>
                </a:srgbClr>
              </a:clrTo>
            </a:clrChange>
          </a:blip>
          <a:srcRect/>
          <a:stretch>
            <a:fillRect/>
          </a:stretch>
        </p:blipFill>
        <p:spPr bwMode="auto">
          <a:xfrm>
            <a:off x="4343400" y="1223963"/>
            <a:ext cx="4656138" cy="3167062"/>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animEffect transition="in" filter="randombar(horizontal)">
                                      <p:cBhvr>
                                        <p:cTn id="7" dur="500"/>
                                        <p:tgtEl>
                                          <p:spTgt spid="1239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bwMode="auto">
          <a:xfrm>
            <a:off x="201613" y="171450"/>
            <a:ext cx="4432300" cy="781050"/>
          </a:xfrm>
          <a:noFill/>
          <a:ln>
            <a:miter lim="800000"/>
            <a:headEnd/>
            <a:tailEnd/>
          </a:ln>
        </p:spPr>
        <p:txBody>
          <a:bodyPr vert="horz" wrap="square" lIns="91440" tIns="45720" rIns="91440" bIns="45720" numCol="1" anchor="t" anchorCtr="0" compatLnSpc="1">
            <a:prstTxWarp prst="textNoShape">
              <a:avLst/>
            </a:prstTxWarp>
          </a:bodyPr>
          <a:lstStyle/>
          <a:p>
            <a:pPr algn="l"/>
            <a:r>
              <a:rPr lang="en-US" sz="5400" smtClean="0">
                <a:solidFill>
                  <a:schemeClr val="bg1"/>
                </a:solidFill>
              </a:rPr>
              <a:t>Objectives</a:t>
            </a:r>
            <a:endParaRPr lang="en-US" sz="5400" smtClean="0">
              <a:solidFill>
                <a:schemeClr val="bg1"/>
              </a:solidFill>
              <a:latin typeface="Helvetica Condensed"/>
            </a:endParaRPr>
          </a:p>
        </p:txBody>
      </p:sp>
      <p:sp>
        <p:nvSpPr>
          <p:cNvPr id="304131" name="Rectangle 3"/>
          <p:cNvSpPr>
            <a:spLocks noGrp="1"/>
          </p:cNvSpPr>
          <p:nvPr>
            <p:ph type="body" idx="1"/>
          </p:nvPr>
        </p:nvSpPr>
        <p:spPr>
          <a:xfrm>
            <a:off x="114300" y="1368425"/>
            <a:ext cx="8877300" cy="3965575"/>
          </a:xfrm>
        </p:spPr>
        <p:txBody>
          <a:bodyPr/>
          <a:lstStyle/>
          <a:p>
            <a:pPr marL="457200" indent="-457200"/>
            <a:r>
              <a:rPr lang="en-US" sz="2400" smtClean="0"/>
              <a:t>Briefly discuss business valuation </a:t>
            </a:r>
            <a:r>
              <a:rPr lang="en-US" sz="2400" b="1" smtClean="0"/>
              <a:t>fundamentals</a:t>
            </a:r>
            <a:r>
              <a:rPr lang="en-US" sz="2400" smtClean="0"/>
              <a:t> &amp; </a:t>
            </a:r>
            <a:r>
              <a:rPr lang="en-US" sz="2400" b="1" smtClean="0"/>
              <a:t>methodologies</a:t>
            </a:r>
            <a:endParaRPr lang="en-US" sz="2400" smtClean="0"/>
          </a:p>
          <a:p>
            <a:pPr marL="457200" indent="-457200"/>
            <a:r>
              <a:rPr lang="en-US" sz="2400" smtClean="0"/>
              <a:t>Identify the </a:t>
            </a:r>
            <a:r>
              <a:rPr lang="en-US" sz="2400" b="1" smtClean="0"/>
              <a:t>difficulties &amp; “quirky issues”</a:t>
            </a:r>
            <a:r>
              <a:rPr lang="en-US" sz="2400" smtClean="0"/>
              <a:t> in valuing music stores, and highlight the </a:t>
            </a:r>
            <a:r>
              <a:rPr lang="en-US" sz="2400" b="1" smtClean="0"/>
              <a:t>items that add value</a:t>
            </a:r>
            <a:r>
              <a:rPr lang="en-US" sz="2400" smtClean="0"/>
              <a:t> to your business</a:t>
            </a:r>
          </a:p>
          <a:p>
            <a:pPr marL="457200" indent="-457200"/>
            <a:r>
              <a:rPr lang="en-US" sz="2400" smtClean="0"/>
              <a:t>Teach you how to compute the </a:t>
            </a:r>
            <a:r>
              <a:rPr lang="en-US" sz="2400" b="1" smtClean="0"/>
              <a:t>value </a:t>
            </a:r>
            <a:r>
              <a:rPr lang="en-US" sz="2400" smtClean="0"/>
              <a:t>of your store (or a potential acquisition store)</a:t>
            </a:r>
          </a:p>
          <a:p>
            <a:pPr marL="457200" indent="-457200"/>
            <a:r>
              <a:rPr lang="en-US" sz="2400" smtClean="0"/>
              <a:t>Provide some </a:t>
            </a:r>
            <a:r>
              <a:rPr lang="en-US" sz="2400" b="1" smtClean="0"/>
              <a:t>succession &amp; transition tips</a:t>
            </a:r>
          </a:p>
          <a:p>
            <a:pPr marL="457200" indent="-457200"/>
            <a:r>
              <a:rPr lang="en-US" sz="2400" b="1" smtClean="0"/>
              <a:t>Q&amp;A </a:t>
            </a:r>
            <a:r>
              <a:rPr lang="en-US" sz="2400" smtClean="0"/>
              <a:t>along the way</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131">
                                            <p:txEl>
                                              <p:pRg st="0" end="0"/>
                                            </p:txEl>
                                          </p:spTgt>
                                        </p:tgtEl>
                                        <p:attrNameLst>
                                          <p:attrName>style.visibility</p:attrName>
                                        </p:attrNameLst>
                                      </p:cBhvr>
                                      <p:to>
                                        <p:strVal val="visible"/>
                                      </p:to>
                                    </p:set>
                                    <p:animEffect transition="in" filter="fade">
                                      <p:cBhvr>
                                        <p:cTn id="7" dur="500"/>
                                        <p:tgtEl>
                                          <p:spTgt spid="304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131">
                                            <p:txEl>
                                              <p:pRg st="1" end="1"/>
                                            </p:txEl>
                                          </p:spTgt>
                                        </p:tgtEl>
                                        <p:attrNameLst>
                                          <p:attrName>style.visibility</p:attrName>
                                        </p:attrNameLst>
                                      </p:cBhvr>
                                      <p:to>
                                        <p:strVal val="visible"/>
                                      </p:to>
                                    </p:set>
                                    <p:animEffect transition="in" filter="fade">
                                      <p:cBhvr>
                                        <p:cTn id="12" dur="500"/>
                                        <p:tgtEl>
                                          <p:spTgt spid="304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4131">
                                            <p:txEl>
                                              <p:pRg st="2" end="2"/>
                                            </p:txEl>
                                          </p:spTgt>
                                        </p:tgtEl>
                                        <p:attrNameLst>
                                          <p:attrName>style.visibility</p:attrName>
                                        </p:attrNameLst>
                                      </p:cBhvr>
                                      <p:to>
                                        <p:strVal val="visible"/>
                                      </p:to>
                                    </p:set>
                                    <p:animEffect transition="in" filter="fade">
                                      <p:cBhvr>
                                        <p:cTn id="17" dur="500"/>
                                        <p:tgtEl>
                                          <p:spTgt spid="304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4131">
                                            <p:txEl>
                                              <p:pRg st="3" end="3"/>
                                            </p:txEl>
                                          </p:spTgt>
                                        </p:tgtEl>
                                        <p:attrNameLst>
                                          <p:attrName>style.visibility</p:attrName>
                                        </p:attrNameLst>
                                      </p:cBhvr>
                                      <p:to>
                                        <p:strVal val="visible"/>
                                      </p:to>
                                    </p:set>
                                    <p:animEffect transition="in" filter="fade">
                                      <p:cBhvr>
                                        <p:cTn id="22" dur="500"/>
                                        <p:tgtEl>
                                          <p:spTgt spid="304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4131">
                                            <p:txEl>
                                              <p:pRg st="4" end="4"/>
                                            </p:txEl>
                                          </p:spTgt>
                                        </p:tgtEl>
                                        <p:attrNameLst>
                                          <p:attrName>style.visibility</p:attrName>
                                        </p:attrNameLst>
                                      </p:cBhvr>
                                      <p:to>
                                        <p:strVal val="visible"/>
                                      </p:to>
                                    </p:set>
                                    <p:animEffect transition="in" filter="fade">
                                      <p:cBhvr>
                                        <p:cTn id="27" dur="500"/>
                                        <p:tgtEl>
                                          <p:spTgt spid="304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5" name="Rectangle 2"/>
          <p:cNvSpPr>
            <a:spLocks noGrp="1" noChangeArrowheads="1"/>
          </p:cNvSpPr>
          <p:nvPr>
            <p:ph type="title"/>
          </p:nvPr>
        </p:nvSpPr>
        <p:spPr bwMode="auto">
          <a:xfrm>
            <a:off x="93663" y="300038"/>
            <a:ext cx="8775700" cy="666750"/>
          </a:xfrm>
          <a:noFill/>
          <a:ln w="12700">
            <a:miter lim="800000"/>
            <a:headEnd/>
            <a:tailEnd/>
          </a:ln>
        </p:spPr>
        <p:txBody>
          <a:bodyPr vert="horz" wrap="square" lIns="90488" tIns="44450" rIns="90488" bIns="44450" numCol="1" anchor="b" anchorCtr="0" compatLnSpc="1">
            <a:prstTxWarp prst="textNoShape">
              <a:avLst/>
            </a:prstTxWarp>
          </a:bodyPr>
          <a:lstStyle/>
          <a:p>
            <a:pPr algn="l"/>
            <a:r>
              <a:rPr lang="en-US" sz="4000" smtClean="0">
                <a:solidFill>
                  <a:schemeClr val="bg1"/>
                </a:solidFill>
              </a:rPr>
              <a:t>What is a Business Valuation?</a:t>
            </a:r>
          </a:p>
        </p:txBody>
      </p:sp>
      <p:sp>
        <p:nvSpPr>
          <p:cNvPr id="165891" name="Rectangle 3"/>
          <p:cNvSpPr>
            <a:spLocks noGrp="1"/>
          </p:cNvSpPr>
          <p:nvPr>
            <p:ph type="body" sz="half" idx="1"/>
          </p:nvPr>
        </p:nvSpPr>
        <p:spPr>
          <a:xfrm>
            <a:off x="152400" y="1087438"/>
            <a:ext cx="5562600" cy="3937000"/>
          </a:xfrm>
        </p:spPr>
        <p:txBody>
          <a:bodyPr lIns="90488" tIns="44450" rIns="90488" bIns="44450"/>
          <a:lstStyle/>
          <a:p>
            <a:pPr marL="0" indent="0" algn="ctr">
              <a:buFont typeface="Arial" charset="0"/>
              <a:buNone/>
            </a:pPr>
            <a:r>
              <a:rPr lang="en-US" sz="3100" smtClean="0"/>
              <a:t>The process of establishing the value of both </a:t>
            </a:r>
            <a:r>
              <a:rPr lang="en-US" sz="3100" b="1" smtClean="0">
                <a:solidFill>
                  <a:srgbClr val="800000"/>
                </a:solidFill>
              </a:rPr>
              <a:t>tangible</a:t>
            </a:r>
            <a:r>
              <a:rPr lang="en-US" sz="3100" smtClean="0"/>
              <a:t> assets (building, store fixtures, office equipment, rental instrument pools) and </a:t>
            </a:r>
            <a:r>
              <a:rPr lang="en-US" sz="3100" b="1" smtClean="0">
                <a:solidFill>
                  <a:srgbClr val="800000"/>
                </a:solidFill>
              </a:rPr>
              <a:t>intangible</a:t>
            </a:r>
            <a:r>
              <a:rPr lang="en-US" sz="3100" smtClean="0"/>
              <a:t> assets (customer lists, vendor product lines, trademarks, goodwill) assets.</a:t>
            </a:r>
          </a:p>
        </p:txBody>
      </p:sp>
      <p:graphicFrame>
        <p:nvGraphicFramePr>
          <p:cNvPr id="165894" name="Object 6"/>
          <p:cNvGraphicFramePr>
            <a:graphicFrameLocks noChangeAspect="1"/>
          </p:cNvGraphicFramePr>
          <p:nvPr>
            <p:ph sz="half" idx="2"/>
          </p:nvPr>
        </p:nvGraphicFramePr>
        <p:xfrm>
          <a:off x="6053138" y="1141413"/>
          <a:ext cx="3019425" cy="3978275"/>
        </p:xfrm>
        <a:graphic>
          <a:graphicData uri="http://schemas.openxmlformats.org/presentationml/2006/ole">
            <p:oleObj spid="_x0000_s165894" name="Bitmap Image" r:id="rId4" imgW="3648584" imgH="5161905" progId="PBrush">
              <p:embed/>
            </p:oleObj>
          </a:graphicData>
        </a:graphic>
      </p:graphicFrame>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Effect transition="in" filter="randombar(horizontal)">
                                      <p:cBhvr>
                                        <p:cTn id="7" dur="500"/>
                                        <p:tgtEl>
                                          <p:spTgt spid="165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bwMode="auto">
          <a:xfrm>
            <a:off x="252413" y="57150"/>
            <a:ext cx="8763000" cy="973138"/>
          </a:xfrm>
          <a:noFill/>
          <a:ln w="12700">
            <a:miter lim="800000"/>
            <a:headEnd/>
            <a:tailEnd/>
          </a:ln>
        </p:spPr>
        <p:txBody>
          <a:bodyPr vert="horz" wrap="square" lIns="90488" tIns="44450" rIns="90488" bIns="44450" numCol="1" anchor="b" anchorCtr="0" compatLnSpc="1">
            <a:prstTxWarp prst="textNoShape">
              <a:avLst/>
            </a:prstTxWarp>
          </a:bodyPr>
          <a:lstStyle/>
          <a:p>
            <a:pPr algn="l"/>
            <a:r>
              <a:rPr lang="en-US" sz="4000" smtClean="0">
                <a:solidFill>
                  <a:schemeClr val="bg1"/>
                </a:solidFill>
              </a:rPr>
              <a:t>What is a Business Valuation?</a:t>
            </a:r>
          </a:p>
        </p:txBody>
      </p:sp>
      <p:sp>
        <p:nvSpPr>
          <p:cNvPr id="162819" name="Rectangle 3"/>
          <p:cNvSpPr>
            <a:spLocks noGrp="1"/>
          </p:cNvSpPr>
          <p:nvPr>
            <p:ph type="body" idx="1"/>
          </p:nvPr>
        </p:nvSpPr>
        <p:spPr>
          <a:xfrm>
            <a:off x="406400" y="1287463"/>
            <a:ext cx="4359275" cy="3757612"/>
          </a:xfrm>
        </p:spPr>
        <p:txBody>
          <a:bodyPr lIns="90488" tIns="44450" rIns="90488" bIns="44450"/>
          <a:lstStyle/>
          <a:p>
            <a:pPr marL="0" indent="0">
              <a:buFont typeface="Monotype Sorts"/>
              <a:buNone/>
            </a:pPr>
            <a:r>
              <a:rPr lang="en-US" sz="3600" smtClean="0"/>
              <a:t>An </a:t>
            </a:r>
            <a:r>
              <a:rPr lang="en-US" sz="3600" b="1" smtClean="0"/>
              <a:t>estimation </a:t>
            </a:r>
            <a:br>
              <a:rPr lang="en-US" sz="3600" b="1" smtClean="0"/>
            </a:br>
            <a:r>
              <a:rPr lang="en-US" sz="3600" b="1" smtClean="0"/>
              <a:t>of the dollar value</a:t>
            </a:r>
            <a:r>
              <a:rPr lang="en-US" sz="3600" smtClean="0"/>
              <a:t> of a given business ownership interest </a:t>
            </a:r>
            <a:br>
              <a:rPr lang="en-US" sz="3600" smtClean="0"/>
            </a:br>
            <a:r>
              <a:rPr lang="en-US" sz="3600" smtClean="0"/>
              <a:t>at a specific point in time.</a:t>
            </a:r>
          </a:p>
        </p:txBody>
      </p:sp>
      <p:pic>
        <p:nvPicPr>
          <p:cNvPr id="167939" name="Picture 4" descr="broken piggybank"/>
          <p:cNvPicPr>
            <a:picLocks noChangeAspect="1" noChangeArrowheads="1"/>
          </p:cNvPicPr>
          <p:nvPr/>
        </p:nvPicPr>
        <p:blipFill>
          <a:blip r:embed="rId3">
            <a:clrChange>
              <a:clrFrom>
                <a:srgbClr val="6FE926"/>
              </a:clrFrom>
              <a:clrTo>
                <a:srgbClr val="6FE926">
                  <a:alpha val="0"/>
                </a:srgbClr>
              </a:clrTo>
            </a:clrChange>
          </a:blip>
          <a:srcRect/>
          <a:stretch>
            <a:fillRect/>
          </a:stretch>
        </p:blipFill>
        <p:spPr bwMode="auto">
          <a:xfrm>
            <a:off x="4481513" y="1344613"/>
            <a:ext cx="4662487" cy="3517900"/>
          </a:xfrm>
          <a:prstGeom prst="rect">
            <a:avLst/>
          </a:prstGeom>
          <a:noFill/>
          <a:ln w="9525">
            <a:noFill/>
            <a:miter lim="800000"/>
            <a:headEnd/>
            <a:tailEnd/>
          </a:ln>
        </p:spPr>
      </p:pic>
    </p:spTree>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Effect transition="in" filter="box(out)">
                                      <p:cBhvr>
                                        <p:cTn id="7" dur="500"/>
                                        <p:tgtEl>
                                          <p:spTgt spid="1628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5"/>
          <p:cNvSpPr>
            <a:spLocks noGrp="1" noChangeArrowheads="1"/>
          </p:cNvSpPr>
          <p:nvPr>
            <p:ph type="title"/>
          </p:nvPr>
        </p:nvSpPr>
        <p:spPr bwMode="auto">
          <a:xfrm>
            <a:off x="457200" y="206375"/>
            <a:ext cx="8229600" cy="719138"/>
          </a:xfrm>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Why Perform a Valuation?</a:t>
            </a:r>
          </a:p>
        </p:txBody>
      </p:sp>
      <p:sp>
        <p:nvSpPr>
          <p:cNvPr id="169986" name="Rectangle 6"/>
          <p:cNvSpPr>
            <a:spLocks noGrp="1"/>
          </p:cNvSpPr>
          <p:nvPr>
            <p:ph type="body" idx="1"/>
          </p:nvPr>
        </p:nvSpPr>
        <p:spPr>
          <a:xfrm>
            <a:off x="215900" y="1182688"/>
            <a:ext cx="4759325" cy="3994150"/>
          </a:xfrm>
        </p:spPr>
        <p:txBody>
          <a:bodyPr/>
          <a:lstStyle/>
          <a:p>
            <a:r>
              <a:rPr lang="en-US" sz="4000" smtClean="0">
                <a:solidFill>
                  <a:srgbClr val="800000"/>
                </a:solidFill>
              </a:rPr>
              <a:t>Tax Purposes</a:t>
            </a:r>
            <a:r>
              <a:rPr lang="en-US" sz="4000" smtClean="0"/>
              <a:t>, to accompany estate and gift tax returns</a:t>
            </a:r>
          </a:p>
          <a:p>
            <a:r>
              <a:rPr lang="en-US" sz="4000" smtClean="0">
                <a:solidFill>
                  <a:srgbClr val="800000"/>
                </a:solidFill>
              </a:rPr>
              <a:t>Succession planning</a:t>
            </a:r>
            <a:r>
              <a:rPr lang="en-US" sz="4000" smtClean="0"/>
              <a:t> to transfer wealth</a:t>
            </a:r>
          </a:p>
        </p:txBody>
      </p:sp>
      <p:pic>
        <p:nvPicPr>
          <p:cNvPr id="169987" name="Picture 8" descr="will &amp; testament"/>
          <p:cNvPicPr>
            <a:picLocks noChangeAspect="1" noChangeArrowheads="1"/>
          </p:cNvPicPr>
          <p:nvPr/>
        </p:nvPicPr>
        <p:blipFill>
          <a:blip r:embed="rId3">
            <a:clrChange>
              <a:clrFrom>
                <a:srgbClr val="B67DDC"/>
              </a:clrFrom>
              <a:clrTo>
                <a:srgbClr val="B67DDC">
                  <a:alpha val="0"/>
                </a:srgbClr>
              </a:clrTo>
            </a:clrChange>
          </a:blip>
          <a:srcRect/>
          <a:stretch>
            <a:fillRect/>
          </a:stretch>
        </p:blipFill>
        <p:spPr bwMode="auto">
          <a:xfrm>
            <a:off x="4856163" y="1447800"/>
            <a:ext cx="4121150" cy="2362200"/>
          </a:xfrm>
          <a:prstGeom prst="rect">
            <a:avLst/>
          </a:prstGeom>
          <a:noFill/>
          <a:ln w="9525">
            <a:noFill/>
            <a:miter lim="800000"/>
            <a:headEnd/>
            <a:tailEnd/>
          </a:ln>
        </p:spPr>
      </p:pic>
    </p:spTree>
  </p:cSld>
  <p:clrMapOvr>
    <a:masterClrMapping/>
  </p:clrMapOvr>
  <p:transition spd="med">
    <p:pull dir="l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3" name="Rectangle 5"/>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z="4000" smtClean="0">
                <a:solidFill>
                  <a:schemeClr val="bg1"/>
                </a:solidFill>
              </a:rPr>
              <a:t>Why Perform a Valuation?</a:t>
            </a:r>
          </a:p>
        </p:txBody>
      </p:sp>
      <p:sp>
        <p:nvSpPr>
          <p:cNvPr id="172034" name="Rectangle 6"/>
          <p:cNvSpPr>
            <a:spLocks noGrp="1"/>
          </p:cNvSpPr>
          <p:nvPr>
            <p:ph type="body" idx="1"/>
          </p:nvPr>
        </p:nvSpPr>
        <p:spPr>
          <a:xfrm>
            <a:off x="4500563" y="1357313"/>
            <a:ext cx="4379912" cy="3540125"/>
          </a:xfrm>
        </p:spPr>
        <p:txBody>
          <a:bodyPr/>
          <a:lstStyle/>
          <a:p>
            <a:r>
              <a:rPr lang="en-US" sz="3600" smtClean="0">
                <a:solidFill>
                  <a:srgbClr val="800000"/>
                </a:solidFill>
              </a:rPr>
              <a:t>Purchase</a:t>
            </a:r>
            <a:r>
              <a:rPr lang="en-US" sz="3600" smtClean="0"/>
              <a:t>, </a:t>
            </a:r>
            <a:r>
              <a:rPr lang="en-US" sz="3600" smtClean="0">
                <a:solidFill>
                  <a:srgbClr val="800000"/>
                </a:solidFill>
              </a:rPr>
              <a:t>sale</a:t>
            </a:r>
            <a:r>
              <a:rPr lang="en-US" sz="3600" smtClean="0"/>
              <a:t> or </a:t>
            </a:r>
            <a:r>
              <a:rPr lang="en-US" sz="3600" smtClean="0">
                <a:solidFill>
                  <a:srgbClr val="800000"/>
                </a:solidFill>
              </a:rPr>
              <a:t>merger</a:t>
            </a:r>
          </a:p>
          <a:p>
            <a:r>
              <a:rPr lang="en-US" sz="3600" smtClean="0">
                <a:solidFill>
                  <a:srgbClr val="800000"/>
                </a:solidFill>
              </a:rPr>
              <a:t>Buy / sell</a:t>
            </a:r>
            <a:r>
              <a:rPr lang="en-US" sz="3600" smtClean="0"/>
              <a:t> agreements between business partners</a:t>
            </a:r>
          </a:p>
        </p:txBody>
      </p:sp>
      <p:pic>
        <p:nvPicPr>
          <p:cNvPr id="172035" name="Picture 9" descr="Music store for sale"/>
          <p:cNvPicPr>
            <a:picLocks noChangeAspect="1" noChangeArrowheads="1"/>
          </p:cNvPicPr>
          <p:nvPr/>
        </p:nvPicPr>
        <p:blipFill>
          <a:blip r:embed="rId3">
            <a:clrChange>
              <a:clrFrom>
                <a:srgbClr val="9ADA00"/>
              </a:clrFrom>
              <a:clrTo>
                <a:srgbClr val="9ADA00">
                  <a:alpha val="0"/>
                </a:srgbClr>
              </a:clrTo>
            </a:clrChange>
          </a:blip>
          <a:srcRect/>
          <a:stretch>
            <a:fillRect/>
          </a:stretch>
        </p:blipFill>
        <p:spPr bwMode="auto">
          <a:xfrm>
            <a:off x="85725" y="1365250"/>
            <a:ext cx="4306888" cy="2643188"/>
          </a:xfrm>
          <a:prstGeom prst="rect">
            <a:avLst/>
          </a:prstGeom>
          <a:noFill/>
          <a:ln w="9525">
            <a:noFill/>
            <a:miter lim="800000"/>
            <a:headEnd/>
            <a:tailEnd/>
          </a:ln>
        </p:spPr>
      </p:pic>
    </p:spTree>
  </p:cSld>
  <p:clrMapOvr>
    <a:masterClrMapping/>
  </p:clrMapOvr>
  <p:transition spd="med">
    <p:pull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Why Perform a Valuation?</a:t>
            </a:r>
          </a:p>
        </p:txBody>
      </p:sp>
      <p:sp>
        <p:nvSpPr>
          <p:cNvPr id="174082" name="Rectangle 3"/>
          <p:cNvSpPr>
            <a:spLocks noGrp="1"/>
          </p:cNvSpPr>
          <p:nvPr>
            <p:ph type="body" idx="1"/>
          </p:nvPr>
        </p:nvSpPr>
        <p:spPr>
          <a:xfrm>
            <a:off x="169863" y="1211263"/>
            <a:ext cx="5454650" cy="4049712"/>
          </a:xfrm>
        </p:spPr>
        <p:txBody>
          <a:bodyPr/>
          <a:lstStyle/>
          <a:p>
            <a:r>
              <a:rPr lang="en-US" sz="3600" smtClean="0">
                <a:solidFill>
                  <a:srgbClr val="800000"/>
                </a:solidFill>
              </a:rPr>
              <a:t>Litigation support</a:t>
            </a:r>
          </a:p>
          <a:p>
            <a:pPr lvl="1"/>
            <a:r>
              <a:rPr lang="en-US" sz="3200" smtClean="0"/>
              <a:t>Divorce</a:t>
            </a:r>
          </a:p>
          <a:p>
            <a:pPr lvl="1"/>
            <a:r>
              <a:rPr lang="en-US" sz="3200" smtClean="0"/>
              <a:t>Disruption of business, due to theft, fire, flood, etc.</a:t>
            </a:r>
          </a:p>
          <a:p>
            <a:pPr lvl="1"/>
            <a:r>
              <a:rPr lang="en-US" sz="3200" smtClean="0"/>
              <a:t>Shareholder disputes</a:t>
            </a:r>
          </a:p>
        </p:txBody>
      </p:sp>
      <p:pic>
        <p:nvPicPr>
          <p:cNvPr id="174083" name="Picture 5" descr="lawsuit"/>
          <p:cNvPicPr>
            <a:picLocks noChangeAspect="1" noChangeArrowheads="1"/>
          </p:cNvPicPr>
          <p:nvPr/>
        </p:nvPicPr>
        <p:blipFill>
          <a:blip r:embed="rId3">
            <a:clrChange>
              <a:clrFrom>
                <a:srgbClr val="B67DDC"/>
              </a:clrFrom>
              <a:clrTo>
                <a:srgbClr val="B67DDC">
                  <a:alpha val="0"/>
                </a:srgbClr>
              </a:clrTo>
            </a:clrChange>
          </a:blip>
          <a:srcRect/>
          <a:stretch>
            <a:fillRect/>
          </a:stretch>
        </p:blipFill>
        <p:spPr bwMode="auto">
          <a:xfrm>
            <a:off x="5486400" y="1573213"/>
            <a:ext cx="3657600" cy="2746375"/>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bwMode="auto">
          <a:xfrm>
            <a:off x="457200" y="249238"/>
            <a:ext cx="8229600" cy="857250"/>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smtClean="0">
                <a:solidFill>
                  <a:schemeClr val="bg1"/>
                </a:solidFill>
              </a:rPr>
              <a:t>Why Perform a Valuation?</a:t>
            </a:r>
          </a:p>
        </p:txBody>
      </p:sp>
      <p:sp>
        <p:nvSpPr>
          <p:cNvPr id="176130" name="Rectangle 3"/>
          <p:cNvSpPr>
            <a:spLocks noGrp="1"/>
          </p:cNvSpPr>
          <p:nvPr>
            <p:ph type="body" idx="1"/>
          </p:nvPr>
        </p:nvSpPr>
        <p:spPr>
          <a:xfrm>
            <a:off x="442913" y="1244600"/>
            <a:ext cx="6705600" cy="3603625"/>
          </a:xfrm>
        </p:spPr>
        <p:txBody>
          <a:bodyPr/>
          <a:lstStyle/>
          <a:p>
            <a:r>
              <a:rPr lang="en-US" sz="2800" smtClean="0"/>
              <a:t>Management assistance</a:t>
            </a:r>
          </a:p>
          <a:p>
            <a:r>
              <a:rPr lang="en-US" sz="2800" smtClean="0"/>
              <a:t>Bank financing</a:t>
            </a:r>
          </a:p>
          <a:p>
            <a:r>
              <a:rPr lang="en-US" sz="2800" smtClean="0"/>
              <a:t>Seek investors</a:t>
            </a:r>
          </a:p>
          <a:p>
            <a:r>
              <a:rPr lang="en-US" sz="2800" smtClean="0"/>
              <a:t>Employee benefit &amp; Stock </a:t>
            </a:r>
            <a:br>
              <a:rPr lang="en-US" sz="2800" smtClean="0"/>
            </a:br>
            <a:r>
              <a:rPr lang="en-US" sz="2800" smtClean="0"/>
              <a:t>Ownership Plans (ESOP)</a:t>
            </a:r>
          </a:p>
          <a:p>
            <a:r>
              <a:rPr lang="en-US" sz="2800" smtClean="0"/>
              <a:t>Business plans</a:t>
            </a:r>
          </a:p>
          <a:p>
            <a:r>
              <a:rPr lang="en-US" sz="2800" smtClean="0"/>
              <a:t>Bankruptcy &amp; reorganization</a:t>
            </a:r>
          </a:p>
        </p:txBody>
      </p:sp>
      <p:pic>
        <p:nvPicPr>
          <p:cNvPr id="176131" name="Picture 4" descr="business woman"/>
          <p:cNvPicPr>
            <a:picLocks noChangeAspect="1" noChangeArrowheads="1"/>
          </p:cNvPicPr>
          <p:nvPr/>
        </p:nvPicPr>
        <p:blipFill>
          <a:blip r:embed="rId3">
            <a:clrChange>
              <a:clrFrom>
                <a:srgbClr val="1A24E6"/>
              </a:clrFrom>
              <a:clrTo>
                <a:srgbClr val="1A24E6">
                  <a:alpha val="0"/>
                </a:srgbClr>
              </a:clrTo>
            </a:clrChange>
          </a:blip>
          <a:srcRect/>
          <a:stretch>
            <a:fillRect/>
          </a:stretch>
        </p:blipFill>
        <p:spPr bwMode="auto">
          <a:xfrm>
            <a:off x="5259388" y="1193800"/>
            <a:ext cx="2946400" cy="3940175"/>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8177" name="Picture 3" descr="SN09IdeacenterBrandedintro.jpg"/>
          <p:cNvPicPr>
            <a:picLocks noChangeAspect="1"/>
          </p:cNvPicPr>
          <p:nvPr/>
        </p:nvPicPr>
        <p:blipFill>
          <a:blip r:embed="rId3"/>
          <a:srcRect/>
          <a:stretch>
            <a:fillRect/>
          </a:stretch>
        </p:blipFill>
        <p:spPr bwMode="auto">
          <a:xfrm>
            <a:off x="4763" y="0"/>
            <a:ext cx="9134475" cy="5143500"/>
          </a:xfrm>
          <a:prstGeom prst="rect">
            <a:avLst/>
          </a:prstGeom>
          <a:noFill/>
          <a:ln w="9525">
            <a:noFill/>
            <a:miter lim="800000"/>
            <a:headEnd/>
            <a:tailEnd/>
          </a:ln>
        </p:spPr>
      </p:pic>
      <p:sp>
        <p:nvSpPr>
          <p:cNvPr id="153608" name="Rectangle 8"/>
          <p:cNvSpPr>
            <a:spLocks noChangeArrowheads="1"/>
          </p:cNvSpPr>
          <p:nvPr/>
        </p:nvSpPr>
        <p:spPr bwMode="auto">
          <a:xfrm>
            <a:off x="757238" y="2119313"/>
            <a:ext cx="7748587" cy="1328737"/>
          </a:xfrm>
          <a:prstGeom prst="rect">
            <a:avLst/>
          </a:prstGeom>
          <a:noFill/>
          <a:ln w="12700">
            <a:noFill/>
            <a:miter lim="800000"/>
            <a:headEnd/>
            <a:tailEnd/>
          </a:ln>
          <a:effectLst/>
        </p:spPr>
        <p:txBody>
          <a:bodyPr lIns="90488" tIns="44450" rIns="90488" bIns="44450"/>
          <a:lstStyle/>
          <a:p>
            <a:pPr algn="ctr" defTabSz="457200" eaLnBrk="0" hangingPunct="0">
              <a:lnSpc>
                <a:spcPct val="90000"/>
              </a:lnSpc>
              <a:spcBef>
                <a:spcPct val="20000"/>
              </a:spcBef>
              <a:buFont typeface="Arial" charset="0"/>
              <a:buNone/>
              <a:defRPr/>
            </a:pPr>
            <a:r>
              <a:rPr lang="en-US" sz="8000" b="1">
                <a:solidFill>
                  <a:schemeClr val="bg1"/>
                </a:solidFill>
                <a:effectLst>
                  <a:outerShdw blurRad="38100" dist="38100" dir="2700000" algn="tl">
                    <a:srgbClr val="C0C0C0"/>
                  </a:outerShdw>
                </a:effectLst>
                <a:latin typeface="Calibri" pitchFamily="34" charset="0"/>
              </a:rPr>
              <a:t>What is “Value” ?</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4"/>
          <p:cNvSpPr>
            <a:spLocks noGrp="1" noChangeArrowheads="1"/>
          </p:cNvSpPr>
          <p:nvPr>
            <p:ph type="title"/>
          </p:nvPr>
        </p:nvSpPr>
        <p:spPr bwMode="auto">
          <a:xfrm>
            <a:off x="258763" y="417513"/>
            <a:ext cx="8305800" cy="493712"/>
          </a:xfrm>
          <a:noFill/>
          <a:ln>
            <a:miter lim="800000"/>
            <a:headEnd/>
            <a:tailEnd/>
          </a:ln>
        </p:spPr>
        <p:txBody>
          <a:bodyPr vert="horz" wrap="square" lIns="91440" tIns="45720" rIns="91440" bIns="45720" numCol="1" anchor="t" anchorCtr="0" compatLnSpc="1">
            <a:prstTxWarp prst="textNoShape">
              <a:avLst/>
            </a:prstTxWarp>
          </a:bodyPr>
          <a:lstStyle/>
          <a:p>
            <a:pPr algn="l"/>
            <a:r>
              <a:rPr lang="en-US" sz="2800" smtClean="0">
                <a:solidFill>
                  <a:schemeClr val="bg1"/>
                </a:solidFill>
              </a:rPr>
              <a:t>What’s the Value of My Business When…</a:t>
            </a:r>
          </a:p>
        </p:txBody>
      </p:sp>
      <p:pic>
        <p:nvPicPr>
          <p:cNvPr id="180226" name="Picture 7" descr="money woman"/>
          <p:cNvPicPr>
            <a:picLocks noChangeAspect="1" noChangeArrowheads="1"/>
          </p:cNvPicPr>
          <p:nvPr/>
        </p:nvPicPr>
        <p:blipFill>
          <a:blip r:embed="rId3">
            <a:clrChange>
              <a:clrFrom>
                <a:srgbClr val="4F25E7"/>
              </a:clrFrom>
              <a:clrTo>
                <a:srgbClr val="4F25E7">
                  <a:alpha val="0"/>
                </a:srgbClr>
              </a:clrTo>
            </a:clrChange>
          </a:blip>
          <a:srcRect/>
          <a:stretch>
            <a:fillRect/>
          </a:stretch>
        </p:blipFill>
        <p:spPr bwMode="auto">
          <a:xfrm>
            <a:off x="5192713" y="1100138"/>
            <a:ext cx="3236912" cy="4048125"/>
          </a:xfrm>
          <a:prstGeom prst="rect">
            <a:avLst/>
          </a:prstGeom>
          <a:noFill/>
          <a:ln w="9525">
            <a:noFill/>
            <a:miter lim="800000"/>
            <a:headEnd/>
            <a:tailEnd/>
          </a:ln>
        </p:spPr>
      </p:pic>
      <p:sp>
        <p:nvSpPr>
          <p:cNvPr id="128005" name="Rectangle 5"/>
          <p:cNvSpPr>
            <a:spLocks noGrp="1"/>
          </p:cNvSpPr>
          <p:nvPr>
            <p:ph type="body" idx="1"/>
          </p:nvPr>
        </p:nvSpPr>
        <p:spPr>
          <a:xfrm>
            <a:off x="333375" y="1271588"/>
            <a:ext cx="6505575" cy="3759200"/>
          </a:xfrm>
        </p:spPr>
        <p:txBody>
          <a:bodyPr/>
          <a:lstStyle/>
          <a:p>
            <a:r>
              <a:rPr lang="en-US" sz="2800" smtClean="0"/>
              <a:t>I want to sell the business and retire?</a:t>
            </a:r>
          </a:p>
          <a:p>
            <a:r>
              <a:rPr lang="en-US" sz="2800" smtClean="0"/>
              <a:t>My partner wants out?</a:t>
            </a:r>
          </a:p>
          <a:p>
            <a:r>
              <a:rPr lang="en-US" sz="2800" smtClean="0"/>
              <a:t>My employees want in?</a:t>
            </a:r>
          </a:p>
          <a:p>
            <a:r>
              <a:rPr lang="en-US" sz="2800" smtClean="0"/>
              <a:t>My bank wants assurance?</a:t>
            </a:r>
          </a:p>
          <a:p>
            <a:r>
              <a:rPr lang="en-US" sz="2800" smtClean="0"/>
              <a:t>My spouse wants to divorce me?</a:t>
            </a:r>
          </a:p>
          <a:p>
            <a:r>
              <a:rPr lang="en-US" sz="2800" smtClean="0"/>
              <a:t>I drop dead?</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8005">
                                            <p:txEl>
                                              <p:pRg st="0" end="0"/>
                                            </p:txEl>
                                          </p:spTgt>
                                        </p:tgtEl>
                                        <p:attrNameLst>
                                          <p:attrName>style.visibility</p:attrName>
                                        </p:attrNameLst>
                                      </p:cBhvr>
                                      <p:to>
                                        <p:strVal val="visible"/>
                                      </p:to>
                                    </p:set>
                                    <p:anim calcmode="lin" valueType="num">
                                      <p:cBhvr additive="base">
                                        <p:cTn id="7" dur="500" fill="hold"/>
                                        <p:tgtEl>
                                          <p:spTgt spid="12800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800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8005">
                                            <p:txEl>
                                              <p:pRg st="1" end="1"/>
                                            </p:txEl>
                                          </p:spTgt>
                                        </p:tgtEl>
                                        <p:attrNameLst>
                                          <p:attrName>style.visibility</p:attrName>
                                        </p:attrNameLst>
                                      </p:cBhvr>
                                      <p:to>
                                        <p:strVal val="visible"/>
                                      </p:to>
                                    </p:set>
                                    <p:anim calcmode="lin" valueType="num">
                                      <p:cBhvr additive="base">
                                        <p:cTn id="13" dur="500" fill="hold"/>
                                        <p:tgtEl>
                                          <p:spTgt spid="12800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800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8005">
                                            <p:txEl>
                                              <p:pRg st="2" end="2"/>
                                            </p:txEl>
                                          </p:spTgt>
                                        </p:tgtEl>
                                        <p:attrNameLst>
                                          <p:attrName>style.visibility</p:attrName>
                                        </p:attrNameLst>
                                      </p:cBhvr>
                                      <p:to>
                                        <p:strVal val="visible"/>
                                      </p:to>
                                    </p:set>
                                    <p:anim calcmode="lin" valueType="num">
                                      <p:cBhvr additive="base">
                                        <p:cTn id="19" dur="500" fill="hold"/>
                                        <p:tgtEl>
                                          <p:spTgt spid="12800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800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8005">
                                            <p:txEl>
                                              <p:pRg st="3" end="3"/>
                                            </p:txEl>
                                          </p:spTgt>
                                        </p:tgtEl>
                                        <p:attrNameLst>
                                          <p:attrName>style.visibility</p:attrName>
                                        </p:attrNameLst>
                                      </p:cBhvr>
                                      <p:to>
                                        <p:strVal val="visible"/>
                                      </p:to>
                                    </p:set>
                                    <p:anim calcmode="lin" valueType="num">
                                      <p:cBhvr additive="base">
                                        <p:cTn id="25" dur="500" fill="hold"/>
                                        <p:tgtEl>
                                          <p:spTgt spid="12800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800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8005">
                                            <p:txEl>
                                              <p:pRg st="4" end="4"/>
                                            </p:txEl>
                                          </p:spTgt>
                                        </p:tgtEl>
                                        <p:attrNameLst>
                                          <p:attrName>style.visibility</p:attrName>
                                        </p:attrNameLst>
                                      </p:cBhvr>
                                      <p:to>
                                        <p:strVal val="visible"/>
                                      </p:to>
                                    </p:set>
                                    <p:anim calcmode="lin" valueType="num">
                                      <p:cBhvr additive="base">
                                        <p:cTn id="31" dur="500" fill="hold"/>
                                        <p:tgtEl>
                                          <p:spTgt spid="12800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800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28005">
                                            <p:txEl>
                                              <p:pRg st="5" end="5"/>
                                            </p:txEl>
                                          </p:spTgt>
                                        </p:tgtEl>
                                        <p:attrNameLst>
                                          <p:attrName>style.visibility</p:attrName>
                                        </p:attrNameLst>
                                      </p:cBhvr>
                                      <p:to>
                                        <p:strVal val="visible"/>
                                      </p:to>
                                    </p:set>
                                    <p:anim calcmode="lin" valueType="num">
                                      <p:cBhvr additive="base">
                                        <p:cTn id="37" dur="500" fill="hold"/>
                                        <p:tgtEl>
                                          <p:spTgt spid="12800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800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What is Value?</a:t>
            </a:r>
          </a:p>
        </p:txBody>
      </p:sp>
      <p:sp>
        <p:nvSpPr>
          <p:cNvPr id="372740" name="Rectangle 4"/>
          <p:cNvSpPr>
            <a:spLocks noChangeArrowheads="1"/>
          </p:cNvSpPr>
          <p:nvPr/>
        </p:nvSpPr>
        <p:spPr bwMode="auto">
          <a:xfrm>
            <a:off x="331788" y="1120775"/>
            <a:ext cx="8643937" cy="4060825"/>
          </a:xfrm>
          <a:prstGeom prst="rect">
            <a:avLst/>
          </a:prstGeom>
          <a:noFill/>
          <a:ln w="12700">
            <a:noFill/>
            <a:miter lim="800000"/>
            <a:headEnd/>
            <a:tailEnd/>
          </a:ln>
        </p:spPr>
        <p:txBody>
          <a:bodyPr lIns="90488" tIns="44450" rIns="90488" bIns="44450"/>
          <a:lstStyle/>
          <a:p>
            <a:pPr defTabSz="457200" eaLnBrk="0" hangingPunct="0">
              <a:spcBef>
                <a:spcPct val="20000"/>
              </a:spcBef>
              <a:buFont typeface="Monotype Sorts"/>
              <a:buNone/>
            </a:pPr>
            <a:r>
              <a:rPr lang="en-US" sz="3600" b="1">
                <a:solidFill>
                  <a:srgbClr val="800000"/>
                </a:solidFill>
                <a:latin typeface="Calibri" pitchFamily="34" charset="0"/>
              </a:rPr>
              <a:t>Fair Market Value</a:t>
            </a:r>
          </a:p>
          <a:p>
            <a:pPr defTabSz="457200" eaLnBrk="0" hangingPunct="0">
              <a:spcBef>
                <a:spcPct val="20000"/>
              </a:spcBef>
              <a:buFont typeface="Monotype Sorts"/>
              <a:buNone/>
            </a:pPr>
            <a:r>
              <a:rPr lang="en-US" sz="3100">
                <a:latin typeface="Calibri" pitchFamily="34" charset="0"/>
              </a:rPr>
              <a:t>“The price at which the property would change hands between a willing buyer and a willing seller, when the buyer is not under any compulsion to buy, and the seller is not under any compulsion to sell, and both parties have reasonable knowledge of the relevant facts.” (Revenue Ruling 59-60)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2740">
                                            <p:txEl>
                                              <p:pRg st="0" end="0"/>
                                            </p:txEl>
                                          </p:spTgt>
                                        </p:tgtEl>
                                        <p:attrNameLst>
                                          <p:attrName>style.visibility</p:attrName>
                                        </p:attrNameLst>
                                      </p:cBhvr>
                                      <p:to>
                                        <p:strVal val="visible"/>
                                      </p:to>
                                    </p:set>
                                    <p:animEffect transition="in" filter="box(out)">
                                      <p:cBhvr>
                                        <p:cTn id="7" dur="500"/>
                                        <p:tgtEl>
                                          <p:spTgt spid="3727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2740">
                                            <p:txEl>
                                              <p:pRg st="1" end="1"/>
                                            </p:txEl>
                                          </p:spTgt>
                                        </p:tgtEl>
                                        <p:attrNameLst>
                                          <p:attrName>style.visibility</p:attrName>
                                        </p:attrNameLst>
                                      </p:cBhvr>
                                      <p:to>
                                        <p:strVal val="visible"/>
                                      </p:to>
                                    </p:set>
                                    <p:animEffect transition="in" filter="box(out)">
                                      <p:cBhvr>
                                        <p:cTn id="12" dur="500"/>
                                        <p:tgtEl>
                                          <p:spTgt spid="3727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What is Value?</a:t>
            </a:r>
          </a:p>
        </p:txBody>
      </p:sp>
      <p:sp>
        <p:nvSpPr>
          <p:cNvPr id="184322" name="Rectangle 3"/>
          <p:cNvSpPr>
            <a:spLocks noGrp="1"/>
          </p:cNvSpPr>
          <p:nvPr>
            <p:ph type="body" idx="1"/>
          </p:nvPr>
        </p:nvSpPr>
        <p:spPr>
          <a:xfrm>
            <a:off x="450850" y="1198563"/>
            <a:ext cx="7912100" cy="3579812"/>
          </a:xfrm>
        </p:spPr>
        <p:txBody>
          <a:bodyPr/>
          <a:lstStyle/>
          <a:p>
            <a:r>
              <a:rPr lang="en-US" sz="3600" b="1" smtClean="0">
                <a:solidFill>
                  <a:srgbClr val="800000"/>
                </a:solidFill>
              </a:rPr>
              <a:t>Liquidation Value</a:t>
            </a:r>
            <a:endParaRPr lang="en-US" sz="2800" smtClean="0">
              <a:solidFill>
                <a:srgbClr val="800000"/>
              </a:solidFill>
            </a:endParaRPr>
          </a:p>
          <a:p>
            <a:r>
              <a:rPr lang="en-US" sz="3600" b="1" smtClean="0">
                <a:solidFill>
                  <a:srgbClr val="800000"/>
                </a:solidFill>
              </a:rPr>
              <a:t>Investment / Strategic Value</a:t>
            </a:r>
          </a:p>
          <a:p>
            <a:r>
              <a:rPr lang="en-US" sz="3600" b="1" smtClean="0">
                <a:solidFill>
                  <a:srgbClr val="800000"/>
                </a:solidFill>
              </a:rPr>
              <a:t>Book Value</a:t>
            </a:r>
          </a:p>
          <a:p>
            <a:r>
              <a:rPr lang="en-US" sz="3600" b="1" smtClean="0">
                <a:solidFill>
                  <a:srgbClr val="800000"/>
                </a:solidFill>
              </a:rPr>
              <a:t>Going Concern Value</a:t>
            </a:r>
          </a:p>
          <a:p>
            <a:r>
              <a:rPr lang="en-US" sz="3600" b="1" smtClean="0">
                <a:solidFill>
                  <a:srgbClr val="800000"/>
                </a:solidFill>
              </a:rPr>
              <a:t>Fair Value</a:t>
            </a:r>
            <a:endParaRPr lang="en-US" sz="2800" smtClean="0">
              <a:solidFill>
                <a:srgbClr val="800000"/>
              </a:solidFill>
            </a:endParaRPr>
          </a:p>
        </p:txBody>
      </p:sp>
      <p:pic>
        <p:nvPicPr>
          <p:cNvPr id="184323" name="Picture 4" descr="chart"/>
          <p:cNvPicPr>
            <a:picLocks noChangeAspect="1" noChangeArrowheads="1"/>
          </p:cNvPicPr>
          <p:nvPr/>
        </p:nvPicPr>
        <p:blipFill>
          <a:blip r:embed="rId3">
            <a:clrChange>
              <a:clrFrom>
                <a:srgbClr val="B67DDC"/>
              </a:clrFrom>
              <a:clrTo>
                <a:srgbClr val="B67DDC">
                  <a:alpha val="0"/>
                </a:srgbClr>
              </a:clrTo>
            </a:clrChange>
          </a:blip>
          <a:srcRect l="5240" t="1309" r="13509" b="1746"/>
          <a:stretch>
            <a:fillRect/>
          </a:stretch>
        </p:blipFill>
        <p:spPr bwMode="auto">
          <a:xfrm>
            <a:off x="5026025" y="2662238"/>
            <a:ext cx="3403600" cy="24860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bwMode="auto">
          <a:xfrm>
            <a:off x="101600" y="200025"/>
            <a:ext cx="8670925" cy="781050"/>
          </a:xfrm>
          <a:noFill/>
          <a:ln>
            <a:miter lim="800000"/>
            <a:headEnd/>
            <a:tailEnd/>
          </a:ln>
        </p:spPr>
        <p:txBody>
          <a:bodyPr vert="horz" wrap="square" lIns="91440" tIns="45720" rIns="91440" bIns="45720" numCol="1" anchor="t" anchorCtr="0" compatLnSpc="1">
            <a:prstTxWarp prst="textNoShape">
              <a:avLst/>
            </a:prstTxWarp>
          </a:bodyPr>
          <a:lstStyle/>
          <a:p>
            <a:pPr algn="l"/>
            <a:r>
              <a:rPr lang="en-US" sz="5000" smtClean="0">
                <a:solidFill>
                  <a:schemeClr val="bg1"/>
                </a:solidFill>
              </a:rPr>
              <a:t>This session is for you if:</a:t>
            </a:r>
            <a:endParaRPr lang="en-US" sz="5000" smtClean="0">
              <a:solidFill>
                <a:schemeClr val="bg1"/>
              </a:solidFill>
              <a:latin typeface="Helvetica Condensed"/>
            </a:endParaRPr>
          </a:p>
        </p:txBody>
      </p:sp>
      <p:sp>
        <p:nvSpPr>
          <p:cNvPr id="529411" name="Rectangle 3"/>
          <p:cNvSpPr>
            <a:spLocks noGrp="1"/>
          </p:cNvSpPr>
          <p:nvPr>
            <p:ph type="body" idx="1"/>
          </p:nvPr>
        </p:nvSpPr>
        <p:spPr>
          <a:xfrm>
            <a:off x="373063" y="1184275"/>
            <a:ext cx="8724900" cy="3849688"/>
          </a:xfrm>
        </p:spPr>
        <p:txBody>
          <a:bodyPr/>
          <a:lstStyle/>
          <a:p>
            <a:pPr marL="457200" indent="-457200"/>
            <a:r>
              <a:rPr lang="en-US" smtClean="0"/>
              <a:t>You want to know how much your store is worth</a:t>
            </a:r>
          </a:p>
          <a:p>
            <a:pPr marL="457200" indent="-457200"/>
            <a:r>
              <a:rPr lang="en-US" smtClean="0"/>
              <a:t>You want to transition your store to someone you know (your kids, key employees, etc.) </a:t>
            </a:r>
          </a:p>
          <a:p>
            <a:pPr marL="457200" indent="-457200"/>
            <a:r>
              <a:rPr lang="en-US" smtClean="0"/>
              <a:t>You want to sell your store</a:t>
            </a:r>
          </a:p>
          <a:p>
            <a:pPr marL="457200" indent="-457200"/>
            <a:r>
              <a:rPr lang="en-US" smtClean="0"/>
              <a:t>You want to buy a store</a:t>
            </a:r>
          </a:p>
          <a:p>
            <a:pPr marL="457200" indent="-457200"/>
            <a:r>
              <a:rPr lang="en-US" smtClean="0"/>
              <a:t>You want to attract an investor</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9411">
                                            <p:txEl>
                                              <p:pRg st="0" end="0"/>
                                            </p:txEl>
                                          </p:spTgt>
                                        </p:tgtEl>
                                        <p:attrNameLst>
                                          <p:attrName>style.visibility</p:attrName>
                                        </p:attrNameLst>
                                      </p:cBhvr>
                                      <p:to>
                                        <p:strVal val="visible"/>
                                      </p:to>
                                    </p:set>
                                    <p:animEffect transition="in" filter="fade">
                                      <p:cBhvr>
                                        <p:cTn id="7" dur="500"/>
                                        <p:tgtEl>
                                          <p:spTgt spid="529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9411">
                                            <p:txEl>
                                              <p:pRg st="1" end="1"/>
                                            </p:txEl>
                                          </p:spTgt>
                                        </p:tgtEl>
                                        <p:attrNameLst>
                                          <p:attrName>style.visibility</p:attrName>
                                        </p:attrNameLst>
                                      </p:cBhvr>
                                      <p:to>
                                        <p:strVal val="visible"/>
                                      </p:to>
                                    </p:set>
                                    <p:animEffect transition="in" filter="fade">
                                      <p:cBhvr>
                                        <p:cTn id="12" dur="500"/>
                                        <p:tgtEl>
                                          <p:spTgt spid="529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9411">
                                            <p:txEl>
                                              <p:pRg st="2" end="2"/>
                                            </p:txEl>
                                          </p:spTgt>
                                        </p:tgtEl>
                                        <p:attrNameLst>
                                          <p:attrName>style.visibility</p:attrName>
                                        </p:attrNameLst>
                                      </p:cBhvr>
                                      <p:to>
                                        <p:strVal val="visible"/>
                                      </p:to>
                                    </p:set>
                                    <p:animEffect transition="in" filter="fade">
                                      <p:cBhvr>
                                        <p:cTn id="17" dur="500"/>
                                        <p:tgtEl>
                                          <p:spTgt spid="529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9411">
                                            <p:txEl>
                                              <p:pRg st="3" end="3"/>
                                            </p:txEl>
                                          </p:spTgt>
                                        </p:tgtEl>
                                        <p:attrNameLst>
                                          <p:attrName>style.visibility</p:attrName>
                                        </p:attrNameLst>
                                      </p:cBhvr>
                                      <p:to>
                                        <p:strVal val="visible"/>
                                      </p:to>
                                    </p:set>
                                    <p:animEffect transition="in" filter="fade">
                                      <p:cBhvr>
                                        <p:cTn id="22" dur="500"/>
                                        <p:tgtEl>
                                          <p:spTgt spid="529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9411">
                                            <p:txEl>
                                              <p:pRg st="4" end="4"/>
                                            </p:txEl>
                                          </p:spTgt>
                                        </p:tgtEl>
                                        <p:attrNameLst>
                                          <p:attrName>style.visibility</p:attrName>
                                        </p:attrNameLst>
                                      </p:cBhvr>
                                      <p:to>
                                        <p:strVal val="visible"/>
                                      </p:to>
                                    </p:set>
                                    <p:animEffect transition="in" filter="fade">
                                      <p:cBhvr>
                                        <p:cTn id="27" dur="500"/>
                                        <p:tgtEl>
                                          <p:spTgt spid="529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6369" name="Picture 3" descr="SN09IdeacenterBrandedintro.jpg"/>
          <p:cNvPicPr>
            <a:picLocks noChangeAspect="1"/>
          </p:cNvPicPr>
          <p:nvPr/>
        </p:nvPicPr>
        <p:blipFill>
          <a:blip r:embed="rId3"/>
          <a:srcRect/>
          <a:stretch>
            <a:fillRect/>
          </a:stretch>
        </p:blipFill>
        <p:spPr bwMode="auto">
          <a:xfrm>
            <a:off x="4763" y="0"/>
            <a:ext cx="9134475" cy="5143500"/>
          </a:xfrm>
          <a:prstGeom prst="rect">
            <a:avLst/>
          </a:prstGeom>
          <a:noFill/>
          <a:ln w="9525">
            <a:noFill/>
            <a:miter lim="800000"/>
            <a:headEnd/>
            <a:tailEnd/>
          </a:ln>
        </p:spPr>
      </p:pic>
      <p:sp>
        <p:nvSpPr>
          <p:cNvPr id="186370" name="AutoShape 6"/>
          <p:cNvSpPr>
            <a:spLocks noChangeArrowheads="1"/>
          </p:cNvSpPr>
          <p:nvPr/>
        </p:nvSpPr>
        <p:spPr bwMode="auto">
          <a:xfrm rot="5400000">
            <a:off x="6484144" y="2204244"/>
            <a:ext cx="573087" cy="739775"/>
          </a:xfrm>
          <a:prstGeom prst="roundRect">
            <a:avLst>
              <a:gd name="adj" fmla="val 16667"/>
            </a:avLst>
          </a:prstGeom>
          <a:noFill/>
          <a:ln w="12700">
            <a:solidFill>
              <a:schemeClr val="tx1">
                <a:alpha val="20000"/>
              </a:schemeClr>
            </a:solidFill>
            <a:round/>
            <a:headEnd/>
            <a:tailEnd/>
          </a:ln>
        </p:spPr>
        <p:txBody>
          <a:bodyPr rot="10800000" vert="eaVert" wrap="none" anchor="ctr"/>
          <a:lstStyle/>
          <a:p>
            <a:pPr algn="ctr" eaLnBrk="0" hangingPunct="0"/>
            <a:endParaRPr lang="en-US" sz="2400">
              <a:latin typeface="Times New Roman" pitchFamily="18" charset="0"/>
            </a:endParaRPr>
          </a:p>
        </p:txBody>
      </p:sp>
      <p:sp>
        <p:nvSpPr>
          <p:cNvPr id="386055" name="Rectangle 7"/>
          <p:cNvSpPr>
            <a:spLocks noChangeArrowheads="1"/>
          </p:cNvSpPr>
          <p:nvPr/>
        </p:nvSpPr>
        <p:spPr bwMode="auto">
          <a:xfrm>
            <a:off x="4006850" y="1673225"/>
            <a:ext cx="4851400" cy="1965325"/>
          </a:xfrm>
          <a:prstGeom prst="rect">
            <a:avLst/>
          </a:prstGeom>
          <a:noFill/>
          <a:ln w="12700">
            <a:noFill/>
            <a:miter lim="800000"/>
            <a:headEnd/>
            <a:tailEnd/>
          </a:ln>
          <a:effectLst/>
        </p:spPr>
        <p:txBody>
          <a:bodyPr lIns="90488" tIns="44450" rIns="90488" bIns="44450"/>
          <a:lstStyle/>
          <a:p>
            <a:pPr algn="ctr" defTabSz="457200" eaLnBrk="0" hangingPunct="0">
              <a:lnSpc>
                <a:spcPct val="90000"/>
              </a:lnSpc>
              <a:spcBef>
                <a:spcPct val="20000"/>
              </a:spcBef>
              <a:buFont typeface="Arial" charset="0"/>
              <a:buNone/>
              <a:defRPr/>
            </a:pPr>
            <a:r>
              <a:rPr lang="en-US" sz="6600" b="1">
                <a:solidFill>
                  <a:schemeClr val="bg1"/>
                </a:solidFill>
                <a:effectLst>
                  <a:outerShdw blurRad="38100" dist="38100" dir="2700000" algn="tl">
                    <a:srgbClr val="C0C0C0"/>
                  </a:outerShdw>
                </a:effectLst>
                <a:latin typeface="Calibri" pitchFamily="34" charset="0"/>
              </a:rPr>
              <a:t>What items affect value?</a:t>
            </a:r>
          </a:p>
        </p:txBody>
      </p:sp>
      <p:pic>
        <p:nvPicPr>
          <p:cNvPr id="186372" name="Picture 9" descr="business page chart"/>
          <p:cNvPicPr>
            <a:picLocks noChangeAspect="1" noChangeArrowheads="1"/>
          </p:cNvPicPr>
          <p:nvPr/>
        </p:nvPicPr>
        <p:blipFill>
          <a:blip r:embed="rId4">
            <a:clrChange>
              <a:clrFrom>
                <a:srgbClr val="B67DDC"/>
              </a:clrFrom>
              <a:clrTo>
                <a:srgbClr val="B67DDC">
                  <a:alpha val="0"/>
                </a:srgbClr>
              </a:clrTo>
            </a:clrChange>
          </a:blip>
          <a:srcRect/>
          <a:stretch>
            <a:fillRect/>
          </a:stretch>
        </p:blipFill>
        <p:spPr bwMode="auto">
          <a:xfrm>
            <a:off x="174625" y="1803400"/>
            <a:ext cx="4049713" cy="3344863"/>
          </a:xfrm>
          <a:prstGeom prst="rect">
            <a:avLst/>
          </a:prstGeom>
          <a:noFill/>
          <a:ln w="9525">
            <a:noFill/>
            <a:miter lim="800000"/>
            <a:headEnd/>
            <a:tailEnd/>
          </a:ln>
        </p:spPr>
      </p:pic>
    </p:spTree>
  </p:cSld>
  <p:clrMapOvr>
    <a:masterClrMapping/>
  </p:clrMapOvr>
  <p:transition spd="med">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bwMode="auto">
          <a:xfrm>
            <a:off x="457200" y="255588"/>
            <a:ext cx="8229600" cy="720725"/>
          </a:xfrm>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Value</a:t>
            </a:r>
            <a:r>
              <a:rPr lang="en-US" smtClean="0"/>
              <a:t> </a:t>
            </a:r>
            <a:r>
              <a:rPr lang="en-US" smtClean="0">
                <a:solidFill>
                  <a:schemeClr val="bg1"/>
                </a:solidFill>
              </a:rPr>
              <a:t>Drivers</a:t>
            </a:r>
          </a:p>
        </p:txBody>
      </p:sp>
      <p:sp>
        <p:nvSpPr>
          <p:cNvPr id="390147" name="Rectangle 3"/>
          <p:cNvSpPr>
            <a:spLocks noGrp="1"/>
          </p:cNvSpPr>
          <p:nvPr>
            <p:ph type="body" idx="1"/>
          </p:nvPr>
        </p:nvSpPr>
        <p:spPr>
          <a:xfrm>
            <a:off x="1050925" y="1106488"/>
            <a:ext cx="8093075" cy="1781175"/>
          </a:xfrm>
        </p:spPr>
        <p:txBody>
          <a:bodyPr/>
          <a:lstStyle/>
          <a:p>
            <a:pPr>
              <a:lnSpc>
                <a:spcPct val="110000"/>
              </a:lnSpc>
              <a:buFont typeface="Arial" charset="0"/>
              <a:buNone/>
            </a:pPr>
            <a:r>
              <a:rPr lang="en-US" sz="1800" b="1" smtClean="0"/>
              <a:t>An </a:t>
            </a:r>
            <a:r>
              <a:rPr lang="en-US" sz="1800" b="1" smtClean="0">
                <a:solidFill>
                  <a:srgbClr val="800000"/>
                </a:solidFill>
              </a:rPr>
              <a:t>Investor’s Motivations</a:t>
            </a:r>
            <a:r>
              <a:rPr lang="en-US" sz="1800" b="1" smtClean="0"/>
              <a:t>, such as the desire to…</a:t>
            </a:r>
          </a:p>
          <a:p>
            <a:pPr>
              <a:lnSpc>
                <a:spcPct val="110000"/>
              </a:lnSpc>
            </a:pPr>
            <a:r>
              <a:rPr lang="en-US" sz="1900" smtClean="0"/>
              <a:t>Buy a job, or be involved in something rewarding</a:t>
            </a:r>
          </a:p>
          <a:p>
            <a:pPr>
              <a:lnSpc>
                <a:spcPct val="110000"/>
              </a:lnSpc>
            </a:pPr>
            <a:r>
              <a:rPr lang="en-US" sz="1900" smtClean="0"/>
              <a:t>Realize a desired rate of return on investment</a:t>
            </a:r>
          </a:p>
          <a:p>
            <a:pPr>
              <a:lnSpc>
                <a:spcPct val="110000"/>
              </a:lnSpc>
            </a:pPr>
            <a:r>
              <a:rPr lang="en-US" sz="1900" smtClean="0"/>
              <a:t>Achieve a greater market position</a:t>
            </a:r>
          </a:p>
          <a:p>
            <a:pPr>
              <a:lnSpc>
                <a:spcPct val="110000"/>
              </a:lnSpc>
            </a:pPr>
            <a:r>
              <a:rPr lang="en-US" sz="1900" smtClean="0"/>
              <a:t>Gain access to new product lines</a:t>
            </a:r>
          </a:p>
        </p:txBody>
      </p:sp>
      <p:sp>
        <p:nvSpPr>
          <p:cNvPr id="390148" name="Rectangle 4"/>
          <p:cNvSpPr>
            <a:spLocks noChangeArrowheads="1"/>
          </p:cNvSpPr>
          <p:nvPr/>
        </p:nvSpPr>
        <p:spPr bwMode="auto">
          <a:xfrm>
            <a:off x="1066800" y="2960688"/>
            <a:ext cx="6838950" cy="2187575"/>
          </a:xfrm>
          <a:prstGeom prst="rect">
            <a:avLst/>
          </a:prstGeom>
          <a:noFill/>
          <a:ln w="12700">
            <a:noFill/>
            <a:miter lim="800000"/>
            <a:headEnd/>
            <a:tailEnd/>
          </a:ln>
        </p:spPr>
        <p:txBody>
          <a:bodyPr lIns="90488" tIns="44450" rIns="90488" bIns="44450"/>
          <a:lstStyle/>
          <a:p>
            <a:pPr marL="342900" indent="-342900" defTabSz="457200" eaLnBrk="0" hangingPunct="0">
              <a:spcBef>
                <a:spcPct val="20000"/>
              </a:spcBef>
              <a:buFont typeface="Arial" charset="0"/>
              <a:buNone/>
            </a:pPr>
            <a:r>
              <a:rPr lang="en-US" b="1">
                <a:solidFill>
                  <a:srgbClr val="800000"/>
                </a:solidFill>
                <a:latin typeface="Calibri" pitchFamily="34" charset="0"/>
              </a:rPr>
              <a:t>Business Characteristics, </a:t>
            </a:r>
            <a:r>
              <a:rPr lang="en-US" b="1">
                <a:latin typeface="Calibri" pitchFamily="34" charset="0"/>
              </a:rPr>
              <a:t>such as the business’s…</a:t>
            </a:r>
          </a:p>
          <a:p>
            <a:pPr marL="342900" indent="-342900" defTabSz="457200" eaLnBrk="0" hangingPunct="0">
              <a:spcBef>
                <a:spcPct val="20000"/>
              </a:spcBef>
              <a:buFont typeface="Arial" charset="0"/>
              <a:buChar char="•"/>
            </a:pPr>
            <a:r>
              <a:rPr lang="en-US" sz="1900">
                <a:latin typeface="Calibri" pitchFamily="34" charset="0"/>
              </a:rPr>
              <a:t>Size and location</a:t>
            </a:r>
          </a:p>
          <a:p>
            <a:pPr marL="342900" indent="-342900" defTabSz="457200" eaLnBrk="0" hangingPunct="0">
              <a:spcBef>
                <a:spcPct val="20000"/>
              </a:spcBef>
              <a:buFont typeface="Arial" charset="0"/>
              <a:buChar char="•"/>
            </a:pPr>
            <a:r>
              <a:rPr lang="en-US" sz="1900">
                <a:latin typeface="Calibri" pitchFamily="34" charset="0"/>
              </a:rPr>
              <a:t>Customer base and loyalty; competitive position</a:t>
            </a:r>
          </a:p>
          <a:p>
            <a:pPr marL="342900" indent="-342900" defTabSz="457200" eaLnBrk="0" hangingPunct="0">
              <a:spcBef>
                <a:spcPct val="20000"/>
              </a:spcBef>
              <a:buFont typeface="Arial" charset="0"/>
              <a:buChar char="•"/>
            </a:pPr>
            <a:r>
              <a:rPr lang="en-US" sz="1900">
                <a:latin typeface="Calibri" pitchFamily="34" charset="0"/>
              </a:rPr>
              <a:t>Suppliers and vendor product lines</a:t>
            </a:r>
          </a:p>
          <a:p>
            <a:pPr marL="342900" indent="-342900" defTabSz="457200" eaLnBrk="0" hangingPunct="0">
              <a:spcBef>
                <a:spcPct val="20000"/>
              </a:spcBef>
              <a:buFont typeface="Arial" charset="0"/>
              <a:buChar char="•"/>
            </a:pPr>
            <a:r>
              <a:rPr lang="en-US" sz="1900">
                <a:latin typeface="Calibri" pitchFamily="34" charset="0"/>
              </a:rPr>
              <a:t>Years in business and quality of management</a:t>
            </a:r>
          </a:p>
          <a:p>
            <a:pPr marL="342900" indent="-342900" defTabSz="457200" eaLnBrk="0" hangingPunct="0">
              <a:spcBef>
                <a:spcPct val="20000"/>
              </a:spcBef>
              <a:buFont typeface="Arial" charset="0"/>
              <a:buChar char="•"/>
            </a:pPr>
            <a:r>
              <a:rPr lang="en-US" sz="1900">
                <a:latin typeface="Calibri" pitchFamily="34" charset="0"/>
              </a:rPr>
              <a:t>Financial condition and stability of earnings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90147">
                                            <p:txEl>
                                              <p:pRg st="0" end="0"/>
                                            </p:txEl>
                                          </p:spTgt>
                                        </p:tgtEl>
                                        <p:attrNameLst>
                                          <p:attrName>style.visibility</p:attrName>
                                        </p:attrNameLst>
                                      </p:cBhvr>
                                      <p:to>
                                        <p:strVal val="visible"/>
                                      </p:to>
                                    </p:set>
                                    <p:anim calcmode="lin" valueType="num">
                                      <p:cBhvr additive="base">
                                        <p:cTn id="7" dur="500" fill="hold"/>
                                        <p:tgtEl>
                                          <p:spTgt spid="3901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9014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90147">
                                            <p:txEl>
                                              <p:pRg st="1" end="1"/>
                                            </p:txEl>
                                          </p:spTgt>
                                        </p:tgtEl>
                                        <p:attrNameLst>
                                          <p:attrName>style.visibility</p:attrName>
                                        </p:attrNameLst>
                                      </p:cBhvr>
                                      <p:to>
                                        <p:strVal val="visible"/>
                                      </p:to>
                                    </p:set>
                                    <p:anim calcmode="lin" valueType="num">
                                      <p:cBhvr additive="base">
                                        <p:cTn id="11" dur="500" fill="hold"/>
                                        <p:tgtEl>
                                          <p:spTgt spid="39014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9014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90147">
                                            <p:txEl>
                                              <p:pRg st="2" end="2"/>
                                            </p:txEl>
                                          </p:spTgt>
                                        </p:tgtEl>
                                        <p:attrNameLst>
                                          <p:attrName>style.visibility</p:attrName>
                                        </p:attrNameLst>
                                      </p:cBhvr>
                                      <p:to>
                                        <p:strVal val="visible"/>
                                      </p:to>
                                    </p:set>
                                    <p:anim calcmode="lin" valueType="num">
                                      <p:cBhvr additive="base">
                                        <p:cTn id="15" dur="500" fill="hold"/>
                                        <p:tgtEl>
                                          <p:spTgt spid="39014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9014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90147">
                                            <p:txEl>
                                              <p:pRg st="3" end="3"/>
                                            </p:txEl>
                                          </p:spTgt>
                                        </p:tgtEl>
                                        <p:attrNameLst>
                                          <p:attrName>style.visibility</p:attrName>
                                        </p:attrNameLst>
                                      </p:cBhvr>
                                      <p:to>
                                        <p:strVal val="visible"/>
                                      </p:to>
                                    </p:set>
                                    <p:anim calcmode="lin" valueType="num">
                                      <p:cBhvr additive="base">
                                        <p:cTn id="19" dur="500" fill="hold"/>
                                        <p:tgtEl>
                                          <p:spTgt spid="39014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9014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90147">
                                            <p:txEl>
                                              <p:pRg st="4" end="4"/>
                                            </p:txEl>
                                          </p:spTgt>
                                        </p:tgtEl>
                                        <p:attrNameLst>
                                          <p:attrName>style.visibility</p:attrName>
                                        </p:attrNameLst>
                                      </p:cBhvr>
                                      <p:to>
                                        <p:strVal val="visible"/>
                                      </p:to>
                                    </p:set>
                                    <p:anim calcmode="lin" valueType="num">
                                      <p:cBhvr additive="base">
                                        <p:cTn id="23" dur="500" fill="hold"/>
                                        <p:tgtEl>
                                          <p:spTgt spid="390147">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901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0148"/>
                                        </p:tgtEl>
                                        <p:attrNameLst>
                                          <p:attrName>style.visibility</p:attrName>
                                        </p:attrNameLst>
                                      </p:cBhvr>
                                      <p:to>
                                        <p:strVal val="visible"/>
                                      </p:to>
                                    </p:set>
                                    <p:anim calcmode="lin" valueType="num">
                                      <p:cBhvr additive="base">
                                        <p:cTn id="29" dur="500" fill="hold"/>
                                        <p:tgtEl>
                                          <p:spTgt spid="390148"/>
                                        </p:tgtEl>
                                        <p:attrNameLst>
                                          <p:attrName>ppt_x</p:attrName>
                                        </p:attrNameLst>
                                      </p:cBhvr>
                                      <p:tavLst>
                                        <p:tav tm="0">
                                          <p:val>
                                            <p:strVal val="0-#ppt_w/2"/>
                                          </p:val>
                                        </p:tav>
                                        <p:tav tm="100000">
                                          <p:val>
                                            <p:strVal val="#ppt_x"/>
                                          </p:val>
                                        </p:tav>
                                      </p:tavLst>
                                    </p:anim>
                                    <p:anim calcmode="lin" valueType="num">
                                      <p:cBhvr additive="base">
                                        <p:cTn id="30" dur="500" fill="hold"/>
                                        <p:tgtEl>
                                          <p:spTgt spid="390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0465" name="Picture 2" descr="SN09IdeacenterBrandedinfo.jpg"/>
          <p:cNvPicPr>
            <a:picLocks noChangeAspect="1"/>
          </p:cNvPicPr>
          <p:nvPr/>
        </p:nvPicPr>
        <p:blipFill>
          <a:blip r:embed="rId3"/>
          <a:srcRect/>
          <a:stretch>
            <a:fillRect/>
          </a:stretch>
        </p:blipFill>
        <p:spPr bwMode="auto">
          <a:xfrm>
            <a:off x="4763" y="0"/>
            <a:ext cx="9134475" cy="5143500"/>
          </a:xfrm>
          <a:prstGeom prst="rect">
            <a:avLst/>
          </a:prstGeom>
          <a:noFill/>
          <a:ln w="9525">
            <a:noFill/>
            <a:miter lim="800000"/>
            <a:headEnd/>
            <a:tailEnd/>
          </a:ln>
        </p:spPr>
      </p:pic>
      <p:sp>
        <p:nvSpPr>
          <p:cNvPr id="396295" name="Rectangle 7"/>
          <p:cNvSpPr>
            <a:spLocks noChangeArrowheads="1"/>
          </p:cNvSpPr>
          <p:nvPr/>
        </p:nvSpPr>
        <p:spPr bwMode="auto">
          <a:xfrm>
            <a:off x="0" y="811213"/>
            <a:ext cx="9144000" cy="4337050"/>
          </a:xfrm>
          <a:prstGeom prst="rect">
            <a:avLst/>
          </a:prstGeom>
          <a:noFill/>
          <a:ln w="12700">
            <a:noFill/>
            <a:miter lim="800000"/>
            <a:headEnd/>
            <a:tailEnd/>
          </a:ln>
          <a:effectLst/>
        </p:spPr>
        <p:txBody>
          <a:bodyPr lIns="90488" tIns="44450" rIns="90488" bIns="44450"/>
          <a:lstStyle/>
          <a:p>
            <a:pPr algn="ctr" defTabSz="457200" eaLnBrk="0" hangingPunct="0">
              <a:lnSpc>
                <a:spcPct val="90000"/>
              </a:lnSpc>
              <a:spcBef>
                <a:spcPct val="20000"/>
              </a:spcBef>
              <a:buFont typeface="Arial" charset="0"/>
              <a:buNone/>
              <a:defRPr/>
            </a:pPr>
            <a:r>
              <a:rPr lang="en-US" sz="5400" b="1">
                <a:solidFill>
                  <a:srgbClr val="800000"/>
                </a:solidFill>
                <a:effectLst>
                  <a:outerShdw blurRad="38100" dist="38100" dir="2700000" algn="tl">
                    <a:srgbClr val="C0C0C0"/>
                  </a:outerShdw>
                </a:effectLst>
                <a:latin typeface="Goudy BoldOsF"/>
              </a:rPr>
              <a:t>CAUTION !!</a:t>
            </a:r>
          </a:p>
          <a:p>
            <a:pPr algn="ctr" defTabSz="457200" eaLnBrk="0" hangingPunct="0">
              <a:lnSpc>
                <a:spcPct val="90000"/>
              </a:lnSpc>
              <a:spcBef>
                <a:spcPct val="20000"/>
              </a:spcBef>
              <a:buFont typeface="Arial" charset="0"/>
              <a:buNone/>
              <a:defRPr/>
            </a:pPr>
            <a:r>
              <a:rPr lang="en-US" sz="4400">
                <a:effectLst>
                  <a:outerShdw blurRad="38100" dist="38100" dir="2700000" algn="tl">
                    <a:srgbClr val="C0C0C0"/>
                  </a:outerShdw>
                </a:effectLst>
                <a:latin typeface="Calibri" pitchFamily="34" charset="0"/>
              </a:rPr>
              <a:t>Different </a:t>
            </a:r>
            <a:r>
              <a:rPr lang="en-US" sz="4400">
                <a:solidFill>
                  <a:srgbClr val="800000"/>
                </a:solidFill>
                <a:effectLst>
                  <a:outerShdw blurRad="38100" dist="38100" dir="2700000" algn="tl">
                    <a:srgbClr val="C0C0C0"/>
                  </a:outerShdw>
                </a:effectLst>
                <a:latin typeface="Calibri" pitchFamily="34" charset="0"/>
              </a:rPr>
              <a:t>value drivers</a:t>
            </a:r>
            <a:r>
              <a:rPr lang="en-US" sz="4400">
                <a:effectLst>
                  <a:outerShdw blurRad="38100" dist="38100" dir="2700000" algn="tl">
                    <a:srgbClr val="C0C0C0"/>
                  </a:outerShdw>
                </a:effectLst>
                <a:latin typeface="Calibri" pitchFamily="34" charset="0"/>
              </a:rPr>
              <a:t> dictate the use of </a:t>
            </a:r>
            <a:r>
              <a:rPr lang="en-US" sz="4400">
                <a:solidFill>
                  <a:srgbClr val="800000"/>
                </a:solidFill>
                <a:effectLst>
                  <a:outerShdw blurRad="38100" dist="38100" dir="2700000" algn="tl">
                    <a:srgbClr val="C0C0C0"/>
                  </a:outerShdw>
                </a:effectLst>
                <a:latin typeface="Calibri" pitchFamily="34" charset="0"/>
              </a:rPr>
              <a:t>different valuation approaches</a:t>
            </a:r>
            <a:r>
              <a:rPr lang="en-US" sz="4400">
                <a:effectLst>
                  <a:outerShdw blurRad="38100" dist="38100" dir="2700000" algn="tl">
                    <a:srgbClr val="C0C0C0"/>
                  </a:outerShdw>
                </a:effectLst>
                <a:latin typeface="Calibri" pitchFamily="34" charset="0"/>
              </a:rPr>
              <a:t>, making business valuation a “highly subjective” process</a:t>
            </a:r>
          </a:p>
        </p:txBody>
      </p:sp>
      <p:pic>
        <p:nvPicPr>
          <p:cNvPr id="190467" name="Picture 10" descr="caution"/>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61950" y="1050925"/>
            <a:ext cx="2182813" cy="258763"/>
          </a:xfrm>
          <a:prstGeom prst="rect">
            <a:avLst/>
          </a:prstGeom>
          <a:noFill/>
          <a:ln w="9525">
            <a:noFill/>
            <a:miter lim="800000"/>
            <a:headEnd/>
            <a:tailEnd/>
          </a:ln>
        </p:spPr>
      </p:pic>
      <p:pic>
        <p:nvPicPr>
          <p:cNvPr id="190468" name="Picture 11" descr="caution"/>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540500" y="1055688"/>
            <a:ext cx="2182813" cy="258762"/>
          </a:xfrm>
          <a:prstGeom prst="rect">
            <a:avLst/>
          </a:prstGeom>
          <a:noFill/>
          <a:ln w="9525">
            <a:noFill/>
            <a:miter lim="800000"/>
            <a:headEnd/>
            <a:tailEnd/>
          </a:ln>
        </p:spPr>
      </p:pic>
    </p:spTree>
  </p:cSld>
  <p:clrMapOvr>
    <a:masterClrMapping/>
  </p:clrMapOvr>
  <p:transition spd="med">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Valuation Approaches</a:t>
            </a:r>
          </a:p>
        </p:txBody>
      </p:sp>
      <p:sp>
        <p:nvSpPr>
          <p:cNvPr id="393219" name="Rectangle 3"/>
          <p:cNvSpPr>
            <a:spLocks noGrp="1"/>
          </p:cNvSpPr>
          <p:nvPr>
            <p:ph type="body" idx="1"/>
          </p:nvPr>
        </p:nvSpPr>
        <p:spPr>
          <a:xfrm>
            <a:off x="381000" y="1201738"/>
            <a:ext cx="8597900" cy="3603625"/>
          </a:xfrm>
        </p:spPr>
        <p:txBody>
          <a:bodyPr/>
          <a:lstStyle/>
          <a:p>
            <a:pPr>
              <a:lnSpc>
                <a:spcPct val="90000"/>
              </a:lnSpc>
              <a:buFont typeface="Arial" charset="0"/>
              <a:buNone/>
            </a:pPr>
            <a:r>
              <a:rPr lang="en-US" b="1" smtClean="0"/>
              <a:t>Three Common Approaches to Valuation</a:t>
            </a:r>
            <a:r>
              <a:rPr lang="en-US" b="1" smtClean="0">
                <a:solidFill>
                  <a:srgbClr val="00FF00"/>
                </a:solidFill>
              </a:rPr>
              <a:t>:</a:t>
            </a:r>
          </a:p>
          <a:p>
            <a:r>
              <a:rPr lang="en-US" sz="5400" b="1" smtClean="0">
                <a:solidFill>
                  <a:srgbClr val="800000"/>
                </a:solidFill>
              </a:rPr>
              <a:t>“Income” </a:t>
            </a:r>
            <a:r>
              <a:rPr lang="en-US" sz="5400" b="1" smtClean="0"/>
              <a:t>approach</a:t>
            </a:r>
          </a:p>
          <a:p>
            <a:r>
              <a:rPr lang="en-US" sz="5400" b="1" smtClean="0">
                <a:solidFill>
                  <a:srgbClr val="800000"/>
                </a:solidFill>
              </a:rPr>
              <a:t>“Market” </a:t>
            </a:r>
            <a:r>
              <a:rPr lang="en-US" sz="5400" b="1" smtClean="0"/>
              <a:t>approach</a:t>
            </a:r>
          </a:p>
          <a:p>
            <a:r>
              <a:rPr lang="en-US" sz="5400" b="1" smtClean="0">
                <a:solidFill>
                  <a:srgbClr val="800000"/>
                </a:solidFill>
              </a:rPr>
              <a:t>“Asset” </a:t>
            </a:r>
            <a:r>
              <a:rPr lang="en-US" sz="5400" b="1" smtClean="0"/>
              <a:t>approach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219">
                                            <p:txEl>
                                              <p:pRg st="1" end="1"/>
                                            </p:txEl>
                                          </p:spTgt>
                                        </p:tgtEl>
                                        <p:attrNameLst>
                                          <p:attrName>style.visibility</p:attrName>
                                        </p:attrNameLst>
                                      </p:cBhvr>
                                      <p:to>
                                        <p:strVal val="visible"/>
                                      </p:to>
                                    </p:set>
                                    <p:animEffect transition="in" filter="fade">
                                      <p:cBhvr>
                                        <p:cTn id="7" dur="500"/>
                                        <p:tgtEl>
                                          <p:spTgt spid="393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3219">
                                            <p:txEl>
                                              <p:pRg st="2" end="2"/>
                                            </p:txEl>
                                          </p:spTgt>
                                        </p:tgtEl>
                                        <p:attrNameLst>
                                          <p:attrName>style.visibility</p:attrName>
                                        </p:attrNameLst>
                                      </p:cBhvr>
                                      <p:to>
                                        <p:strVal val="visible"/>
                                      </p:to>
                                    </p:set>
                                    <p:animEffect transition="in" filter="fade">
                                      <p:cBhvr>
                                        <p:cTn id="12" dur="500"/>
                                        <p:tgtEl>
                                          <p:spTgt spid="393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3219">
                                            <p:txEl>
                                              <p:pRg st="3" end="3"/>
                                            </p:txEl>
                                          </p:spTgt>
                                        </p:tgtEl>
                                        <p:attrNameLst>
                                          <p:attrName>style.visibility</p:attrName>
                                        </p:attrNameLst>
                                      </p:cBhvr>
                                      <p:to>
                                        <p:strVal val="visible"/>
                                      </p:to>
                                    </p:set>
                                    <p:animEffect transition="in" filter="fade">
                                      <p:cBhvr>
                                        <p:cTn id="17" dur="500"/>
                                        <p:tgtEl>
                                          <p:spTgt spid="393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Valuation Approaches</a:t>
            </a:r>
          </a:p>
        </p:txBody>
      </p:sp>
      <p:sp>
        <p:nvSpPr>
          <p:cNvPr id="194562" name="Rectangle 3"/>
          <p:cNvSpPr>
            <a:spLocks noGrp="1"/>
          </p:cNvSpPr>
          <p:nvPr>
            <p:ph type="body" idx="1"/>
          </p:nvPr>
        </p:nvSpPr>
        <p:spPr>
          <a:xfrm>
            <a:off x="203200" y="1349375"/>
            <a:ext cx="4476750" cy="3341688"/>
          </a:xfrm>
        </p:spPr>
        <p:txBody>
          <a:bodyPr/>
          <a:lstStyle/>
          <a:p>
            <a:pPr>
              <a:buFont typeface="Arial" charset="0"/>
              <a:buNone/>
            </a:pPr>
            <a:r>
              <a:rPr lang="en-US" b="1" smtClean="0">
                <a:solidFill>
                  <a:srgbClr val="800000"/>
                </a:solidFill>
              </a:rPr>
              <a:t>The “Income” Approach</a:t>
            </a:r>
          </a:p>
          <a:p>
            <a:r>
              <a:rPr lang="en-US" sz="3600" smtClean="0"/>
              <a:t>Value is based on the company’s future income producing capacity</a:t>
            </a:r>
          </a:p>
        </p:txBody>
      </p:sp>
      <p:pic>
        <p:nvPicPr>
          <p:cNvPr id="194563" name="Picture 4" descr="money in pocket"/>
          <p:cNvPicPr>
            <a:picLocks noChangeAspect="1" noChangeArrowheads="1"/>
          </p:cNvPicPr>
          <p:nvPr/>
        </p:nvPicPr>
        <p:blipFill>
          <a:blip r:embed="rId3">
            <a:clrChange>
              <a:clrFrom>
                <a:srgbClr val="4F25E7"/>
              </a:clrFrom>
              <a:clrTo>
                <a:srgbClr val="4F25E7">
                  <a:alpha val="0"/>
                </a:srgbClr>
              </a:clrTo>
            </a:clrChange>
          </a:blip>
          <a:srcRect/>
          <a:stretch>
            <a:fillRect/>
          </a:stretch>
        </p:blipFill>
        <p:spPr bwMode="auto">
          <a:xfrm>
            <a:off x="4576763" y="1252538"/>
            <a:ext cx="4281487" cy="3640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Valuation Approaches</a:t>
            </a:r>
          </a:p>
        </p:txBody>
      </p:sp>
      <p:sp>
        <p:nvSpPr>
          <p:cNvPr id="196610" name="Rectangle 3"/>
          <p:cNvSpPr>
            <a:spLocks noGrp="1"/>
          </p:cNvSpPr>
          <p:nvPr>
            <p:ph type="body" idx="1"/>
          </p:nvPr>
        </p:nvSpPr>
        <p:spPr>
          <a:xfrm>
            <a:off x="4452938" y="1230313"/>
            <a:ext cx="4359275" cy="3603625"/>
          </a:xfrm>
        </p:spPr>
        <p:txBody>
          <a:bodyPr/>
          <a:lstStyle/>
          <a:p>
            <a:pPr>
              <a:buFont typeface="Arial" charset="0"/>
              <a:buNone/>
            </a:pPr>
            <a:r>
              <a:rPr lang="en-US" b="1" smtClean="0">
                <a:solidFill>
                  <a:srgbClr val="800000"/>
                </a:solidFill>
              </a:rPr>
              <a:t>The “Market” Approach</a:t>
            </a:r>
          </a:p>
          <a:p>
            <a:r>
              <a:rPr lang="en-US" smtClean="0"/>
              <a:t>Value is based on </a:t>
            </a:r>
            <a:br>
              <a:rPr lang="en-US" smtClean="0"/>
            </a:br>
            <a:r>
              <a:rPr lang="en-US" smtClean="0"/>
              <a:t>the selling price of comparable companies </a:t>
            </a:r>
            <a:br>
              <a:rPr lang="en-US" smtClean="0"/>
            </a:br>
            <a:r>
              <a:rPr lang="en-US" smtClean="0"/>
              <a:t>in the same market or industry</a:t>
            </a:r>
          </a:p>
        </p:txBody>
      </p:sp>
      <p:pic>
        <p:nvPicPr>
          <p:cNvPr id="196611" name="Picture 4" descr="market chart"/>
          <p:cNvPicPr>
            <a:picLocks noChangeAspect="1" noChangeArrowheads="1"/>
          </p:cNvPicPr>
          <p:nvPr/>
        </p:nvPicPr>
        <p:blipFill>
          <a:blip r:embed="rId3">
            <a:clrChange>
              <a:clrFrom>
                <a:srgbClr val="9ADA00"/>
              </a:clrFrom>
              <a:clrTo>
                <a:srgbClr val="9ADA00">
                  <a:alpha val="0"/>
                </a:srgbClr>
              </a:clrTo>
            </a:clrChange>
          </a:blip>
          <a:srcRect/>
          <a:stretch>
            <a:fillRect/>
          </a:stretch>
        </p:blipFill>
        <p:spPr bwMode="auto">
          <a:xfrm>
            <a:off x="180975" y="1265238"/>
            <a:ext cx="4108450" cy="3252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Valuation Approaches</a:t>
            </a:r>
          </a:p>
        </p:txBody>
      </p:sp>
      <p:sp>
        <p:nvSpPr>
          <p:cNvPr id="198658" name="Rectangle 3"/>
          <p:cNvSpPr>
            <a:spLocks noGrp="1"/>
          </p:cNvSpPr>
          <p:nvPr>
            <p:ph type="body" idx="1"/>
          </p:nvPr>
        </p:nvSpPr>
        <p:spPr>
          <a:xfrm>
            <a:off x="457200" y="1430338"/>
            <a:ext cx="4527550" cy="3168650"/>
          </a:xfrm>
        </p:spPr>
        <p:txBody>
          <a:bodyPr/>
          <a:lstStyle/>
          <a:p>
            <a:pPr>
              <a:lnSpc>
                <a:spcPct val="90000"/>
              </a:lnSpc>
              <a:buFont typeface="Arial" charset="0"/>
              <a:buNone/>
            </a:pPr>
            <a:r>
              <a:rPr lang="en-US" sz="3600" b="1" smtClean="0">
                <a:solidFill>
                  <a:srgbClr val="800000"/>
                </a:solidFill>
              </a:rPr>
              <a:t>The “Asset” Approach</a:t>
            </a:r>
          </a:p>
          <a:p>
            <a:pPr>
              <a:lnSpc>
                <a:spcPct val="90000"/>
              </a:lnSpc>
            </a:pPr>
            <a:r>
              <a:rPr lang="en-US" sz="3600" smtClean="0"/>
              <a:t>Value is based on the assets (both tangible and intangible) of a business, less its liabilities</a:t>
            </a:r>
          </a:p>
        </p:txBody>
      </p:sp>
      <p:pic>
        <p:nvPicPr>
          <p:cNvPr id="198659" name="Picture 4" descr="assets"/>
          <p:cNvPicPr>
            <a:picLocks noChangeAspect="1" noChangeArrowheads="1"/>
          </p:cNvPicPr>
          <p:nvPr/>
        </p:nvPicPr>
        <p:blipFill>
          <a:blip r:embed="rId3">
            <a:clrChange>
              <a:clrFrom>
                <a:srgbClr val="7100FE"/>
              </a:clrFrom>
              <a:clrTo>
                <a:srgbClr val="7100FE">
                  <a:alpha val="0"/>
                </a:srgbClr>
              </a:clrTo>
            </a:clrChange>
          </a:blip>
          <a:srcRect/>
          <a:stretch>
            <a:fillRect/>
          </a:stretch>
        </p:blipFill>
        <p:spPr bwMode="auto">
          <a:xfrm>
            <a:off x="4729163" y="1276350"/>
            <a:ext cx="4459287" cy="3405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Valuation Approaches</a:t>
            </a:r>
          </a:p>
        </p:txBody>
      </p:sp>
      <p:sp>
        <p:nvSpPr>
          <p:cNvPr id="200706" name="Rectangle 3"/>
          <p:cNvSpPr>
            <a:spLocks noGrp="1"/>
          </p:cNvSpPr>
          <p:nvPr>
            <p:ph type="body" idx="1"/>
          </p:nvPr>
        </p:nvSpPr>
        <p:spPr>
          <a:xfrm>
            <a:off x="381000" y="1201738"/>
            <a:ext cx="8289925" cy="3603625"/>
          </a:xfrm>
        </p:spPr>
        <p:txBody>
          <a:bodyPr/>
          <a:lstStyle/>
          <a:p>
            <a:r>
              <a:rPr lang="en-US" sz="4400" smtClean="0"/>
              <a:t>Each approach contains generally accepted valuation </a:t>
            </a:r>
            <a:r>
              <a:rPr lang="en-US" sz="4400" b="1" smtClean="0">
                <a:solidFill>
                  <a:srgbClr val="800000"/>
                </a:solidFill>
              </a:rPr>
              <a:t>methods</a:t>
            </a:r>
            <a:r>
              <a:rPr lang="en-US" sz="4400" smtClean="0"/>
              <a:t> unique to that approach; some of the common valuation methods are…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ChangeArrowheads="1"/>
          </p:cNvSpPr>
          <p:nvPr/>
        </p:nvSpPr>
        <p:spPr bwMode="auto">
          <a:xfrm>
            <a:off x="585788" y="165100"/>
            <a:ext cx="7974012" cy="984250"/>
          </a:xfrm>
          <a:prstGeom prst="rect">
            <a:avLst/>
          </a:prstGeom>
          <a:noFill/>
          <a:ln w="9525">
            <a:noFill/>
            <a:miter lim="800000"/>
            <a:headEnd/>
            <a:tailEnd/>
          </a:ln>
        </p:spPr>
        <p:txBody>
          <a:bodyPr wrap="none" anchor="ctr"/>
          <a:lstStyle/>
          <a:p>
            <a:endParaRPr lang="en-US"/>
          </a:p>
        </p:txBody>
      </p:sp>
      <p:sp>
        <p:nvSpPr>
          <p:cNvPr id="458755" name="Rectangle 3"/>
          <p:cNvSpPr>
            <a:spLocks noChangeArrowheads="1"/>
          </p:cNvSpPr>
          <p:nvPr/>
        </p:nvSpPr>
        <p:spPr bwMode="auto">
          <a:xfrm>
            <a:off x="1846263" y="0"/>
            <a:ext cx="5334000" cy="1127125"/>
          </a:xfrm>
          <a:prstGeom prst="rect">
            <a:avLst/>
          </a:prstGeom>
          <a:noFill/>
          <a:ln w="9525">
            <a:noFill/>
            <a:miter lim="800000"/>
            <a:headEnd/>
            <a:tailEnd/>
          </a:ln>
          <a:effectLst/>
        </p:spPr>
        <p:txBody>
          <a:bodyPr lIns="92075" tIns="46038" rIns="92075" bIns="46038">
            <a:spAutoFit/>
          </a:bodyPr>
          <a:lstStyle/>
          <a:p>
            <a:pPr algn="ctr" eaLnBrk="0" hangingPunct="0">
              <a:defRPr/>
            </a:pPr>
            <a:r>
              <a:rPr lang="en-US" sz="3400" b="1">
                <a:solidFill>
                  <a:schemeClr val="bg1"/>
                </a:solidFill>
                <a:effectLst>
                  <a:outerShdw blurRad="38100" dist="38100" dir="2700000" algn="tl">
                    <a:srgbClr val="C0C0C0"/>
                  </a:outerShdw>
                </a:effectLst>
                <a:latin typeface="Century Gothic" pitchFamily="34" charset="0"/>
              </a:rPr>
              <a:t>COMMONLY USED </a:t>
            </a:r>
          </a:p>
          <a:p>
            <a:pPr algn="ctr" eaLnBrk="0" hangingPunct="0">
              <a:defRPr/>
            </a:pPr>
            <a:r>
              <a:rPr lang="en-US" sz="3400" b="1">
                <a:solidFill>
                  <a:schemeClr val="bg1"/>
                </a:solidFill>
                <a:effectLst>
                  <a:outerShdw blurRad="38100" dist="38100" dir="2700000" algn="tl">
                    <a:srgbClr val="C0C0C0"/>
                  </a:outerShdw>
                </a:effectLst>
                <a:latin typeface="Century Gothic" pitchFamily="34" charset="0"/>
              </a:rPr>
              <a:t>VALUATION METHODS</a:t>
            </a:r>
          </a:p>
        </p:txBody>
      </p:sp>
      <p:sp>
        <p:nvSpPr>
          <p:cNvPr id="202755" name="Line 4"/>
          <p:cNvSpPr>
            <a:spLocks noChangeShapeType="1"/>
          </p:cNvSpPr>
          <p:nvPr/>
        </p:nvSpPr>
        <p:spPr bwMode="auto">
          <a:xfrm>
            <a:off x="4568825" y="1995488"/>
            <a:ext cx="0" cy="477837"/>
          </a:xfrm>
          <a:prstGeom prst="line">
            <a:avLst/>
          </a:prstGeom>
          <a:noFill/>
          <a:ln w="50800">
            <a:solidFill>
              <a:schemeClr val="tx1"/>
            </a:solidFill>
            <a:round/>
            <a:headEnd type="none" w="sm" len="sm"/>
            <a:tailEnd type="none" w="sm" len="sm"/>
          </a:ln>
        </p:spPr>
        <p:txBody>
          <a:bodyPr wrap="none" anchor="ctr"/>
          <a:lstStyle/>
          <a:p>
            <a:endParaRPr lang="en-US"/>
          </a:p>
        </p:txBody>
      </p:sp>
      <p:sp>
        <p:nvSpPr>
          <p:cNvPr id="202756" name="Rectangle 5"/>
          <p:cNvSpPr>
            <a:spLocks noChangeArrowheads="1"/>
          </p:cNvSpPr>
          <p:nvPr/>
        </p:nvSpPr>
        <p:spPr bwMode="auto">
          <a:xfrm>
            <a:off x="3568700" y="2424113"/>
            <a:ext cx="1758950" cy="890587"/>
          </a:xfrm>
          <a:prstGeom prst="rect">
            <a:avLst/>
          </a:prstGeom>
          <a:noFill/>
          <a:ln w="9525">
            <a:noFill/>
            <a:miter lim="800000"/>
            <a:headEnd/>
            <a:tailEnd/>
          </a:ln>
        </p:spPr>
        <p:txBody>
          <a:bodyPr wrap="none" lIns="92075" tIns="46038" rIns="92075" bIns="46038">
            <a:spAutoFit/>
          </a:bodyPr>
          <a:lstStyle/>
          <a:p>
            <a:pPr algn="ctr" eaLnBrk="0" hangingPunct="0"/>
            <a:r>
              <a:rPr lang="en-US" sz="2400" b="1">
                <a:solidFill>
                  <a:srgbClr val="000000"/>
                </a:solidFill>
              </a:rPr>
              <a:t>Commonly</a:t>
            </a:r>
          </a:p>
          <a:p>
            <a:pPr algn="ctr" eaLnBrk="0" hangingPunct="0"/>
            <a:r>
              <a:rPr lang="en-US" sz="2400" b="1">
                <a:solidFill>
                  <a:srgbClr val="000000"/>
                </a:solidFill>
              </a:rPr>
              <a:t>Use</a:t>
            </a:r>
          </a:p>
          <a:p>
            <a:pPr algn="ctr" eaLnBrk="0" hangingPunct="0"/>
            <a:r>
              <a:rPr lang="en-US" sz="2400" b="1">
                <a:solidFill>
                  <a:srgbClr val="000000"/>
                </a:solidFill>
              </a:rPr>
              <a:t>Methods</a:t>
            </a:r>
          </a:p>
        </p:txBody>
      </p:sp>
      <p:grpSp>
        <p:nvGrpSpPr>
          <p:cNvPr id="202757" name="Group 6"/>
          <p:cNvGrpSpPr>
            <a:grpSpLocks/>
          </p:cNvGrpSpPr>
          <p:nvPr/>
        </p:nvGrpSpPr>
        <p:grpSpPr bwMode="auto">
          <a:xfrm>
            <a:off x="581025" y="1252538"/>
            <a:ext cx="8188325" cy="3590925"/>
            <a:chOff x="366" y="919"/>
            <a:chExt cx="5158" cy="3014"/>
          </a:xfrm>
        </p:grpSpPr>
        <p:sp>
          <p:nvSpPr>
            <p:cNvPr id="202767" name="Line 7"/>
            <p:cNvSpPr>
              <a:spLocks noChangeShapeType="1"/>
            </p:cNvSpPr>
            <p:nvPr/>
          </p:nvSpPr>
          <p:spPr bwMode="auto">
            <a:xfrm>
              <a:off x="1694" y="1642"/>
              <a:ext cx="562" cy="326"/>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202768" name="Picture 8"/>
            <p:cNvPicPr>
              <a:picLocks noChangeArrowheads="1"/>
            </p:cNvPicPr>
            <p:nvPr/>
          </p:nvPicPr>
          <p:blipFill>
            <a:blip r:embed="rId2"/>
            <a:srcRect/>
            <a:stretch>
              <a:fillRect/>
            </a:stretch>
          </p:blipFill>
          <p:spPr bwMode="auto">
            <a:xfrm>
              <a:off x="2428" y="931"/>
              <a:ext cx="898" cy="783"/>
            </a:xfrm>
            <a:prstGeom prst="rect">
              <a:avLst/>
            </a:prstGeom>
            <a:noFill/>
            <a:ln w="9525">
              <a:noFill/>
              <a:miter lim="800000"/>
              <a:headEnd/>
              <a:tailEnd/>
            </a:ln>
          </p:spPr>
        </p:pic>
        <p:pic>
          <p:nvPicPr>
            <p:cNvPr id="202769" name="Picture 9"/>
            <p:cNvPicPr>
              <a:picLocks noChangeArrowheads="1"/>
            </p:cNvPicPr>
            <p:nvPr/>
          </p:nvPicPr>
          <p:blipFill>
            <a:blip r:embed="rId3"/>
            <a:srcRect/>
            <a:stretch>
              <a:fillRect/>
            </a:stretch>
          </p:blipFill>
          <p:spPr bwMode="auto">
            <a:xfrm>
              <a:off x="2010" y="1962"/>
              <a:ext cx="1737" cy="912"/>
            </a:xfrm>
            <a:prstGeom prst="rect">
              <a:avLst/>
            </a:prstGeom>
            <a:noFill/>
            <a:ln w="9525">
              <a:noFill/>
              <a:miter lim="800000"/>
              <a:headEnd/>
              <a:tailEnd/>
            </a:ln>
          </p:spPr>
        </p:pic>
        <p:pic>
          <p:nvPicPr>
            <p:cNvPr id="202770" name="Picture 10"/>
            <p:cNvPicPr>
              <a:picLocks noChangeArrowheads="1"/>
            </p:cNvPicPr>
            <p:nvPr/>
          </p:nvPicPr>
          <p:blipFill>
            <a:blip r:embed="rId4"/>
            <a:srcRect/>
            <a:stretch>
              <a:fillRect/>
            </a:stretch>
          </p:blipFill>
          <p:spPr bwMode="auto">
            <a:xfrm>
              <a:off x="864" y="919"/>
              <a:ext cx="898" cy="783"/>
            </a:xfrm>
            <a:prstGeom prst="rect">
              <a:avLst/>
            </a:prstGeom>
            <a:noFill/>
            <a:ln w="9525">
              <a:noFill/>
              <a:miter lim="800000"/>
              <a:headEnd/>
              <a:tailEnd/>
            </a:ln>
          </p:spPr>
        </p:pic>
        <p:sp>
          <p:nvSpPr>
            <p:cNvPr id="202771" name="Line 11"/>
            <p:cNvSpPr>
              <a:spLocks noChangeShapeType="1"/>
            </p:cNvSpPr>
            <p:nvPr/>
          </p:nvSpPr>
          <p:spPr bwMode="auto">
            <a:xfrm flipH="1">
              <a:off x="3510" y="1624"/>
              <a:ext cx="748" cy="356"/>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202772" name="Picture 12"/>
            <p:cNvPicPr>
              <a:picLocks noChangeArrowheads="1"/>
            </p:cNvPicPr>
            <p:nvPr/>
          </p:nvPicPr>
          <p:blipFill>
            <a:blip r:embed="rId5"/>
            <a:srcRect/>
            <a:stretch>
              <a:fillRect/>
            </a:stretch>
          </p:blipFill>
          <p:spPr bwMode="auto">
            <a:xfrm>
              <a:off x="4116" y="931"/>
              <a:ext cx="1260" cy="783"/>
            </a:xfrm>
            <a:prstGeom prst="rect">
              <a:avLst/>
            </a:prstGeom>
            <a:noFill/>
            <a:ln w="9525">
              <a:noFill/>
              <a:miter lim="800000"/>
              <a:headEnd/>
              <a:tailEnd/>
            </a:ln>
          </p:spPr>
        </p:pic>
        <p:sp>
          <p:nvSpPr>
            <p:cNvPr id="202773" name="Line 13"/>
            <p:cNvSpPr>
              <a:spLocks noChangeShapeType="1"/>
            </p:cNvSpPr>
            <p:nvPr/>
          </p:nvSpPr>
          <p:spPr bwMode="auto">
            <a:xfrm flipH="1">
              <a:off x="1590" y="2868"/>
              <a:ext cx="690" cy="360"/>
            </a:xfrm>
            <a:prstGeom prst="line">
              <a:avLst/>
            </a:prstGeom>
            <a:noFill/>
            <a:ln w="50800">
              <a:solidFill>
                <a:schemeClr val="tx1"/>
              </a:solidFill>
              <a:round/>
              <a:headEnd type="none" w="sm" len="sm"/>
              <a:tailEnd type="none" w="sm" len="sm"/>
            </a:ln>
          </p:spPr>
          <p:txBody>
            <a:bodyPr wrap="none" anchor="ctr"/>
            <a:lstStyle/>
            <a:p>
              <a:endParaRPr lang="en-US"/>
            </a:p>
          </p:txBody>
        </p:sp>
        <p:sp>
          <p:nvSpPr>
            <p:cNvPr id="202774" name="Line 14"/>
            <p:cNvSpPr>
              <a:spLocks noChangeShapeType="1"/>
            </p:cNvSpPr>
            <p:nvPr/>
          </p:nvSpPr>
          <p:spPr bwMode="auto">
            <a:xfrm flipH="1">
              <a:off x="1230" y="2406"/>
              <a:ext cx="786" cy="0"/>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202775" name="Picture 15"/>
            <p:cNvPicPr>
              <a:picLocks noChangeArrowheads="1"/>
            </p:cNvPicPr>
            <p:nvPr/>
          </p:nvPicPr>
          <p:blipFill>
            <a:blip r:embed="rId6"/>
            <a:srcRect/>
            <a:stretch>
              <a:fillRect/>
            </a:stretch>
          </p:blipFill>
          <p:spPr bwMode="auto">
            <a:xfrm>
              <a:off x="366" y="2028"/>
              <a:ext cx="898" cy="783"/>
            </a:xfrm>
            <a:prstGeom prst="rect">
              <a:avLst/>
            </a:prstGeom>
            <a:noFill/>
            <a:ln w="9525">
              <a:noFill/>
              <a:miter lim="800000"/>
              <a:headEnd/>
              <a:tailEnd/>
            </a:ln>
          </p:spPr>
        </p:pic>
        <p:sp>
          <p:nvSpPr>
            <p:cNvPr id="202776" name="Line 16"/>
            <p:cNvSpPr>
              <a:spLocks noChangeShapeType="1"/>
            </p:cNvSpPr>
            <p:nvPr/>
          </p:nvSpPr>
          <p:spPr bwMode="auto">
            <a:xfrm flipH="1">
              <a:off x="3732" y="2412"/>
              <a:ext cx="1020" cy="0"/>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202777" name="Picture 17"/>
            <p:cNvPicPr>
              <a:picLocks noChangeArrowheads="1"/>
            </p:cNvPicPr>
            <p:nvPr/>
          </p:nvPicPr>
          <p:blipFill>
            <a:blip r:embed="rId7"/>
            <a:srcRect/>
            <a:stretch>
              <a:fillRect/>
            </a:stretch>
          </p:blipFill>
          <p:spPr bwMode="auto">
            <a:xfrm>
              <a:off x="4626" y="2028"/>
              <a:ext cx="898" cy="783"/>
            </a:xfrm>
            <a:prstGeom prst="rect">
              <a:avLst/>
            </a:prstGeom>
            <a:noFill/>
            <a:ln w="9525">
              <a:noFill/>
              <a:miter lim="800000"/>
              <a:headEnd/>
              <a:tailEnd/>
            </a:ln>
          </p:spPr>
        </p:pic>
        <p:pic>
          <p:nvPicPr>
            <p:cNvPr id="202778" name="Picture 18"/>
            <p:cNvPicPr>
              <a:picLocks noChangeArrowheads="1"/>
            </p:cNvPicPr>
            <p:nvPr/>
          </p:nvPicPr>
          <p:blipFill>
            <a:blip r:embed="rId8"/>
            <a:srcRect/>
            <a:stretch>
              <a:fillRect/>
            </a:stretch>
          </p:blipFill>
          <p:spPr bwMode="auto">
            <a:xfrm>
              <a:off x="858" y="3132"/>
              <a:ext cx="898" cy="783"/>
            </a:xfrm>
            <a:prstGeom prst="rect">
              <a:avLst/>
            </a:prstGeom>
            <a:noFill/>
            <a:ln w="9525">
              <a:noFill/>
              <a:miter lim="800000"/>
              <a:headEnd/>
              <a:tailEnd/>
            </a:ln>
          </p:spPr>
        </p:pic>
        <p:sp>
          <p:nvSpPr>
            <p:cNvPr id="202779" name="Line 19"/>
            <p:cNvSpPr>
              <a:spLocks noChangeShapeType="1"/>
            </p:cNvSpPr>
            <p:nvPr/>
          </p:nvSpPr>
          <p:spPr bwMode="auto">
            <a:xfrm>
              <a:off x="2874" y="2871"/>
              <a:ext cx="0" cy="306"/>
            </a:xfrm>
            <a:prstGeom prst="line">
              <a:avLst/>
            </a:prstGeom>
            <a:noFill/>
            <a:ln w="50800">
              <a:solidFill>
                <a:schemeClr val="tx1"/>
              </a:solidFill>
              <a:round/>
              <a:headEnd type="none" w="sm" len="sm"/>
              <a:tailEnd type="none" w="sm" len="sm"/>
            </a:ln>
          </p:spPr>
          <p:txBody>
            <a:bodyPr wrap="none" anchor="ctr"/>
            <a:lstStyle/>
            <a:p>
              <a:endParaRPr lang="en-US"/>
            </a:p>
          </p:txBody>
        </p:sp>
        <p:sp>
          <p:nvSpPr>
            <p:cNvPr id="202780" name="Line 20"/>
            <p:cNvSpPr>
              <a:spLocks noChangeShapeType="1"/>
            </p:cNvSpPr>
            <p:nvPr/>
          </p:nvSpPr>
          <p:spPr bwMode="auto">
            <a:xfrm>
              <a:off x="3510" y="2868"/>
              <a:ext cx="762" cy="396"/>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202781" name="Picture 21"/>
            <p:cNvPicPr>
              <a:picLocks noChangeArrowheads="1"/>
            </p:cNvPicPr>
            <p:nvPr/>
          </p:nvPicPr>
          <p:blipFill>
            <a:blip r:embed="rId9"/>
            <a:srcRect/>
            <a:stretch>
              <a:fillRect/>
            </a:stretch>
          </p:blipFill>
          <p:spPr bwMode="auto">
            <a:xfrm>
              <a:off x="4081" y="3150"/>
              <a:ext cx="898" cy="783"/>
            </a:xfrm>
            <a:prstGeom prst="rect">
              <a:avLst/>
            </a:prstGeom>
            <a:noFill/>
            <a:ln w="9525">
              <a:noFill/>
              <a:miter lim="800000"/>
              <a:headEnd/>
              <a:tailEnd/>
            </a:ln>
          </p:spPr>
        </p:pic>
        <p:pic>
          <p:nvPicPr>
            <p:cNvPr id="202782" name="Picture 22"/>
            <p:cNvPicPr>
              <a:picLocks noChangeArrowheads="1"/>
            </p:cNvPicPr>
            <p:nvPr/>
          </p:nvPicPr>
          <p:blipFill>
            <a:blip r:embed="rId10"/>
            <a:srcRect/>
            <a:stretch>
              <a:fillRect/>
            </a:stretch>
          </p:blipFill>
          <p:spPr bwMode="auto">
            <a:xfrm>
              <a:off x="2436" y="3141"/>
              <a:ext cx="898" cy="783"/>
            </a:xfrm>
            <a:prstGeom prst="rect">
              <a:avLst/>
            </a:prstGeom>
            <a:noFill/>
            <a:ln w="9525">
              <a:noFill/>
              <a:miter lim="800000"/>
              <a:headEnd/>
              <a:tailEnd/>
            </a:ln>
          </p:spPr>
        </p:pic>
      </p:grpSp>
      <p:sp>
        <p:nvSpPr>
          <p:cNvPr id="202758" name="Rectangle 23"/>
          <p:cNvSpPr>
            <a:spLocks noChangeArrowheads="1"/>
          </p:cNvSpPr>
          <p:nvPr/>
        </p:nvSpPr>
        <p:spPr bwMode="auto">
          <a:xfrm>
            <a:off x="1368425" y="1273175"/>
            <a:ext cx="1414463" cy="922338"/>
          </a:xfrm>
          <a:prstGeom prst="rect">
            <a:avLst/>
          </a:prstGeom>
          <a:noFill/>
          <a:ln w="9525">
            <a:noFill/>
            <a:miter lim="800000"/>
            <a:headEnd/>
            <a:tailEnd/>
          </a:ln>
        </p:spPr>
        <p:txBody>
          <a:bodyPr lIns="92075" tIns="46038" rIns="92075" bIns="46038">
            <a:spAutoFit/>
          </a:bodyPr>
          <a:lstStyle/>
          <a:p>
            <a:pPr algn="ctr" eaLnBrk="0" hangingPunct="0">
              <a:lnSpc>
                <a:spcPct val="80000"/>
              </a:lnSpc>
              <a:spcBef>
                <a:spcPct val="50000"/>
              </a:spcBef>
            </a:pPr>
            <a:r>
              <a:rPr lang="en-US" sz="1600" b="1">
                <a:solidFill>
                  <a:srgbClr val="000000"/>
                </a:solidFill>
              </a:rPr>
              <a:t>Adjusted</a:t>
            </a:r>
          </a:p>
          <a:p>
            <a:pPr algn="ctr" eaLnBrk="0" hangingPunct="0">
              <a:lnSpc>
                <a:spcPct val="80000"/>
              </a:lnSpc>
              <a:spcBef>
                <a:spcPct val="50000"/>
              </a:spcBef>
            </a:pPr>
            <a:r>
              <a:rPr lang="en-US" sz="1600" b="1">
                <a:solidFill>
                  <a:srgbClr val="000000"/>
                </a:solidFill>
              </a:rPr>
              <a:t>Net</a:t>
            </a:r>
          </a:p>
          <a:p>
            <a:pPr algn="ctr" eaLnBrk="0" hangingPunct="0">
              <a:lnSpc>
                <a:spcPct val="80000"/>
              </a:lnSpc>
              <a:spcBef>
                <a:spcPct val="50000"/>
              </a:spcBef>
            </a:pPr>
            <a:r>
              <a:rPr lang="en-US" sz="1600" b="1">
                <a:solidFill>
                  <a:srgbClr val="000000"/>
                </a:solidFill>
              </a:rPr>
              <a:t>Assets</a:t>
            </a:r>
          </a:p>
        </p:txBody>
      </p:sp>
      <p:sp>
        <p:nvSpPr>
          <p:cNvPr id="202759" name="Rectangle 24"/>
          <p:cNvSpPr>
            <a:spLocks noChangeArrowheads="1"/>
          </p:cNvSpPr>
          <p:nvPr/>
        </p:nvSpPr>
        <p:spPr bwMode="auto">
          <a:xfrm>
            <a:off x="3849688" y="1252538"/>
            <a:ext cx="1398587" cy="922337"/>
          </a:xfrm>
          <a:prstGeom prst="rect">
            <a:avLst/>
          </a:prstGeom>
          <a:noFill/>
          <a:ln w="9525">
            <a:noFill/>
            <a:miter lim="800000"/>
            <a:headEnd/>
            <a:tailEnd/>
          </a:ln>
        </p:spPr>
        <p:txBody>
          <a:bodyPr lIns="92075" tIns="46038" rIns="92075" bIns="46038">
            <a:spAutoFit/>
          </a:bodyPr>
          <a:lstStyle/>
          <a:p>
            <a:pPr algn="ctr" eaLnBrk="0" hangingPunct="0">
              <a:lnSpc>
                <a:spcPct val="80000"/>
              </a:lnSpc>
              <a:spcBef>
                <a:spcPct val="50000"/>
              </a:spcBef>
            </a:pPr>
            <a:r>
              <a:rPr lang="en-US" sz="1600" b="1">
                <a:solidFill>
                  <a:srgbClr val="000000"/>
                </a:solidFill>
              </a:rPr>
              <a:t>Discounted</a:t>
            </a:r>
          </a:p>
          <a:p>
            <a:pPr algn="ctr" eaLnBrk="0" hangingPunct="0">
              <a:lnSpc>
                <a:spcPct val="80000"/>
              </a:lnSpc>
              <a:spcBef>
                <a:spcPct val="50000"/>
              </a:spcBef>
            </a:pPr>
            <a:r>
              <a:rPr lang="en-US" sz="1600" b="1">
                <a:solidFill>
                  <a:srgbClr val="000000"/>
                </a:solidFill>
              </a:rPr>
              <a:t>Future</a:t>
            </a:r>
          </a:p>
          <a:p>
            <a:pPr algn="ctr" eaLnBrk="0" hangingPunct="0">
              <a:lnSpc>
                <a:spcPct val="80000"/>
              </a:lnSpc>
              <a:spcBef>
                <a:spcPct val="50000"/>
              </a:spcBef>
            </a:pPr>
            <a:r>
              <a:rPr lang="en-US" sz="1600" b="1">
                <a:solidFill>
                  <a:srgbClr val="000000"/>
                </a:solidFill>
              </a:rPr>
              <a:t>Earnings</a:t>
            </a:r>
          </a:p>
        </p:txBody>
      </p:sp>
      <p:sp>
        <p:nvSpPr>
          <p:cNvPr id="202760" name="Rectangle 25"/>
          <p:cNvSpPr>
            <a:spLocks noChangeArrowheads="1"/>
          </p:cNvSpPr>
          <p:nvPr/>
        </p:nvSpPr>
        <p:spPr bwMode="auto">
          <a:xfrm>
            <a:off x="6534150" y="1289050"/>
            <a:ext cx="1978025" cy="703263"/>
          </a:xfrm>
          <a:prstGeom prst="rect">
            <a:avLst/>
          </a:prstGeom>
          <a:noFill/>
          <a:ln w="9525">
            <a:noFill/>
            <a:miter lim="800000"/>
            <a:headEnd/>
            <a:tailEnd/>
          </a:ln>
        </p:spPr>
        <p:txBody>
          <a:bodyPr lIns="92075" tIns="46038" rIns="92075" bIns="46038">
            <a:spAutoFit/>
          </a:bodyPr>
          <a:lstStyle/>
          <a:p>
            <a:pPr algn="ctr" eaLnBrk="0" hangingPunct="0">
              <a:spcBef>
                <a:spcPct val="50000"/>
              </a:spcBef>
            </a:pPr>
            <a:r>
              <a:rPr lang="en-US" sz="1600" b="1">
                <a:solidFill>
                  <a:srgbClr val="000000"/>
                </a:solidFill>
              </a:rPr>
              <a:t>Excess Earnings</a:t>
            </a:r>
          </a:p>
          <a:p>
            <a:pPr algn="ctr" eaLnBrk="0" hangingPunct="0">
              <a:spcBef>
                <a:spcPct val="50000"/>
              </a:spcBef>
            </a:pPr>
            <a:r>
              <a:rPr lang="en-US" sz="1600" b="1">
                <a:solidFill>
                  <a:srgbClr val="000000"/>
                </a:solidFill>
              </a:rPr>
              <a:t>Return on Assets</a:t>
            </a:r>
          </a:p>
        </p:txBody>
      </p:sp>
      <p:sp>
        <p:nvSpPr>
          <p:cNvPr id="202761" name="Rectangle 26"/>
          <p:cNvSpPr>
            <a:spLocks noChangeArrowheads="1"/>
          </p:cNvSpPr>
          <p:nvPr/>
        </p:nvSpPr>
        <p:spPr bwMode="auto">
          <a:xfrm>
            <a:off x="7369175" y="2625725"/>
            <a:ext cx="1414463" cy="774700"/>
          </a:xfrm>
          <a:prstGeom prst="rect">
            <a:avLst/>
          </a:prstGeom>
          <a:noFill/>
          <a:ln w="9525">
            <a:noFill/>
            <a:miter lim="800000"/>
            <a:headEnd/>
            <a:tailEnd/>
          </a:ln>
        </p:spPr>
        <p:txBody>
          <a:bodyPr lIns="92075" tIns="46038" rIns="92075" bIns="46038">
            <a:spAutoFit/>
          </a:bodyPr>
          <a:lstStyle/>
          <a:p>
            <a:pPr algn="ctr" eaLnBrk="0" hangingPunct="0">
              <a:lnSpc>
                <a:spcPct val="60000"/>
              </a:lnSpc>
              <a:spcBef>
                <a:spcPct val="50000"/>
              </a:spcBef>
            </a:pPr>
            <a:r>
              <a:rPr lang="en-US" sz="1600" b="1">
                <a:solidFill>
                  <a:srgbClr val="000000"/>
                </a:solidFill>
              </a:rPr>
              <a:t>Dividend</a:t>
            </a:r>
          </a:p>
          <a:p>
            <a:pPr algn="ctr" eaLnBrk="0" hangingPunct="0">
              <a:lnSpc>
                <a:spcPct val="60000"/>
              </a:lnSpc>
              <a:spcBef>
                <a:spcPct val="50000"/>
              </a:spcBef>
            </a:pPr>
            <a:r>
              <a:rPr lang="en-US" sz="1600" b="1">
                <a:solidFill>
                  <a:srgbClr val="000000"/>
                </a:solidFill>
              </a:rPr>
              <a:t>Paying</a:t>
            </a:r>
          </a:p>
          <a:p>
            <a:pPr algn="ctr" eaLnBrk="0" hangingPunct="0">
              <a:lnSpc>
                <a:spcPct val="60000"/>
              </a:lnSpc>
              <a:spcBef>
                <a:spcPct val="50000"/>
              </a:spcBef>
            </a:pPr>
            <a:r>
              <a:rPr lang="en-US" sz="1600" b="1">
                <a:solidFill>
                  <a:srgbClr val="000000"/>
                </a:solidFill>
              </a:rPr>
              <a:t>Capacity</a:t>
            </a:r>
          </a:p>
        </p:txBody>
      </p:sp>
      <p:sp>
        <p:nvSpPr>
          <p:cNvPr id="202762" name="Rectangle 27"/>
          <p:cNvSpPr>
            <a:spLocks noChangeArrowheads="1"/>
          </p:cNvSpPr>
          <p:nvPr/>
        </p:nvSpPr>
        <p:spPr bwMode="auto">
          <a:xfrm>
            <a:off x="6491288" y="3990975"/>
            <a:ext cx="1400175" cy="703263"/>
          </a:xfrm>
          <a:prstGeom prst="rect">
            <a:avLst/>
          </a:prstGeom>
          <a:noFill/>
          <a:ln w="9525">
            <a:noFill/>
            <a:miter lim="800000"/>
            <a:headEnd/>
            <a:tailEnd/>
          </a:ln>
        </p:spPr>
        <p:txBody>
          <a:bodyPr lIns="92075" tIns="46038" rIns="92075" bIns="46038">
            <a:spAutoFit/>
          </a:bodyPr>
          <a:lstStyle/>
          <a:p>
            <a:pPr algn="ctr" eaLnBrk="0" hangingPunct="0">
              <a:spcBef>
                <a:spcPct val="50000"/>
              </a:spcBef>
            </a:pPr>
            <a:r>
              <a:rPr lang="en-US" sz="1600" b="1">
                <a:solidFill>
                  <a:srgbClr val="000000"/>
                </a:solidFill>
              </a:rPr>
              <a:t>Rule</a:t>
            </a:r>
          </a:p>
          <a:p>
            <a:pPr algn="ctr" eaLnBrk="0" hangingPunct="0">
              <a:spcBef>
                <a:spcPct val="50000"/>
              </a:spcBef>
            </a:pPr>
            <a:r>
              <a:rPr lang="en-US" sz="1600" b="1">
                <a:solidFill>
                  <a:srgbClr val="000000"/>
                </a:solidFill>
              </a:rPr>
              <a:t>Of Thumb</a:t>
            </a:r>
          </a:p>
        </p:txBody>
      </p:sp>
      <p:sp>
        <p:nvSpPr>
          <p:cNvPr id="202763" name="Rectangle 28"/>
          <p:cNvSpPr>
            <a:spLocks noChangeArrowheads="1"/>
          </p:cNvSpPr>
          <p:nvPr/>
        </p:nvSpPr>
        <p:spPr bwMode="auto">
          <a:xfrm>
            <a:off x="3879850" y="3960813"/>
            <a:ext cx="1398588" cy="527050"/>
          </a:xfrm>
          <a:prstGeom prst="rect">
            <a:avLst/>
          </a:prstGeom>
          <a:noFill/>
          <a:ln w="9525">
            <a:noFill/>
            <a:miter lim="800000"/>
            <a:headEnd/>
            <a:tailEnd/>
          </a:ln>
        </p:spPr>
        <p:txBody>
          <a:bodyPr lIns="92075" tIns="46038" rIns="92075" bIns="46038">
            <a:spAutoFit/>
          </a:bodyPr>
          <a:lstStyle/>
          <a:p>
            <a:pPr algn="ctr" eaLnBrk="0" hangingPunct="0">
              <a:spcBef>
                <a:spcPct val="50000"/>
              </a:spcBef>
            </a:pPr>
            <a:r>
              <a:rPr lang="en-US" sz="1600" b="1">
                <a:solidFill>
                  <a:srgbClr val="000000"/>
                </a:solidFill>
              </a:rPr>
              <a:t>Industry</a:t>
            </a:r>
          </a:p>
          <a:p>
            <a:pPr algn="ctr" eaLnBrk="0" hangingPunct="0">
              <a:spcBef>
                <a:spcPct val="50000"/>
              </a:spcBef>
            </a:pPr>
            <a:r>
              <a:rPr lang="en-US" sz="1600" b="1">
                <a:solidFill>
                  <a:srgbClr val="000000"/>
                </a:solidFill>
              </a:rPr>
              <a:t>Formulas</a:t>
            </a:r>
          </a:p>
        </p:txBody>
      </p:sp>
      <p:sp>
        <p:nvSpPr>
          <p:cNvPr id="202764" name="Rectangle 29"/>
          <p:cNvSpPr>
            <a:spLocks noChangeArrowheads="1"/>
          </p:cNvSpPr>
          <p:nvPr/>
        </p:nvSpPr>
        <p:spPr bwMode="auto">
          <a:xfrm>
            <a:off x="1382713" y="3924300"/>
            <a:ext cx="1400175" cy="850900"/>
          </a:xfrm>
          <a:prstGeom prst="rect">
            <a:avLst/>
          </a:prstGeom>
          <a:noFill/>
          <a:ln w="9525">
            <a:noFill/>
            <a:miter lim="800000"/>
            <a:headEnd/>
            <a:tailEnd/>
          </a:ln>
        </p:spPr>
        <p:txBody>
          <a:bodyPr lIns="92075" tIns="46038" rIns="92075" bIns="46038">
            <a:spAutoFit/>
          </a:bodyPr>
          <a:lstStyle/>
          <a:p>
            <a:pPr algn="ctr" eaLnBrk="0" hangingPunct="0">
              <a:lnSpc>
                <a:spcPct val="70000"/>
              </a:lnSpc>
              <a:spcBef>
                <a:spcPct val="50000"/>
              </a:spcBef>
            </a:pPr>
            <a:r>
              <a:rPr lang="en-US" sz="1600" b="1">
                <a:solidFill>
                  <a:srgbClr val="000106"/>
                </a:solidFill>
              </a:rPr>
              <a:t>Price</a:t>
            </a:r>
          </a:p>
          <a:p>
            <a:pPr algn="ctr" eaLnBrk="0" hangingPunct="0">
              <a:lnSpc>
                <a:spcPct val="70000"/>
              </a:lnSpc>
              <a:spcBef>
                <a:spcPct val="50000"/>
              </a:spcBef>
            </a:pPr>
            <a:r>
              <a:rPr lang="en-US" sz="1600" b="1">
                <a:solidFill>
                  <a:srgbClr val="000106"/>
                </a:solidFill>
              </a:rPr>
              <a:t>Earnings</a:t>
            </a:r>
          </a:p>
          <a:p>
            <a:pPr algn="ctr" eaLnBrk="0" hangingPunct="0">
              <a:lnSpc>
                <a:spcPct val="70000"/>
              </a:lnSpc>
              <a:spcBef>
                <a:spcPct val="50000"/>
              </a:spcBef>
            </a:pPr>
            <a:r>
              <a:rPr lang="en-US" sz="1600" b="1">
                <a:solidFill>
                  <a:srgbClr val="000106"/>
                </a:solidFill>
              </a:rPr>
              <a:t>Ratio</a:t>
            </a:r>
          </a:p>
        </p:txBody>
      </p:sp>
      <p:sp>
        <p:nvSpPr>
          <p:cNvPr id="202765" name="Rectangle 30"/>
          <p:cNvSpPr>
            <a:spLocks noChangeArrowheads="1"/>
          </p:cNvSpPr>
          <p:nvPr/>
        </p:nvSpPr>
        <p:spPr bwMode="auto">
          <a:xfrm>
            <a:off x="488950" y="2592388"/>
            <a:ext cx="1601788" cy="850900"/>
          </a:xfrm>
          <a:prstGeom prst="rect">
            <a:avLst/>
          </a:prstGeom>
          <a:noFill/>
          <a:ln w="9525">
            <a:noFill/>
            <a:miter lim="800000"/>
            <a:headEnd/>
            <a:tailEnd/>
          </a:ln>
        </p:spPr>
        <p:txBody>
          <a:bodyPr lIns="92075" tIns="46038" rIns="92075" bIns="46038">
            <a:spAutoFit/>
          </a:bodyPr>
          <a:lstStyle/>
          <a:p>
            <a:pPr algn="ctr" eaLnBrk="0" hangingPunct="0">
              <a:lnSpc>
                <a:spcPct val="70000"/>
              </a:lnSpc>
              <a:spcBef>
                <a:spcPct val="50000"/>
              </a:spcBef>
            </a:pPr>
            <a:r>
              <a:rPr lang="en-US" sz="1600" b="1">
                <a:solidFill>
                  <a:srgbClr val="000000"/>
                </a:solidFill>
              </a:rPr>
              <a:t>Capitalization</a:t>
            </a:r>
          </a:p>
          <a:p>
            <a:pPr algn="ctr" eaLnBrk="0" hangingPunct="0">
              <a:lnSpc>
                <a:spcPct val="70000"/>
              </a:lnSpc>
              <a:spcBef>
                <a:spcPct val="50000"/>
              </a:spcBef>
            </a:pPr>
            <a:r>
              <a:rPr lang="en-US" sz="1600" b="1">
                <a:solidFill>
                  <a:srgbClr val="000000"/>
                </a:solidFill>
              </a:rPr>
              <a:t>of</a:t>
            </a:r>
          </a:p>
          <a:p>
            <a:pPr algn="ctr" eaLnBrk="0" hangingPunct="0">
              <a:lnSpc>
                <a:spcPct val="70000"/>
              </a:lnSpc>
              <a:spcBef>
                <a:spcPct val="50000"/>
              </a:spcBef>
            </a:pPr>
            <a:r>
              <a:rPr lang="en-US" sz="1600" b="1">
                <a:solidFill>
                  <a:srgbClr val="000000"/>
                </a:solidFill>
              </a:rPr>
              <a:t>Earnings</a:t>
            </a:r>
          </a:p>
        </p:txBody>
      </p:sp>
      <p:sp>
        <p:nvSpPr>
          <p:cNvPr id="202766" name="Rectangle 31"/>
          <p:cNvSpPr>
            <a:spLocks noChangeArrowheads="1"/>
          </p:cNvSpPr>
          <p:nvPr/>
        </p:nvSpPr>
        <p:spPr bwMode="auto">
          <a:xfrm>
            <a:off x="3216275" y="2579688"/>
            <a:ext cx="2765425" cy="944562"/>
          </a:xfrm>
          <a:prstGeom prst="rect">
            <a:avLst/>
          </a:prstGeom>
          <a:noFill/>
          <a:ln w="9525">
            <a:noFill/>
            <a:miter lim="800000"/>
            <a:headEnd/>
            <a:tailEnd/>
          </a:ln>
        </p:spPr>
        <p:txBody>
          <a:bodyPr lIns="92075" tIns="46038" rIns="92075" bIns="46038">
            <a:spAutoFit/>
          </a:bodyPr>
          <a:lstStyle/>
          <a:p>
            <a:pPr algn="ctr" eaLnBrk="0" hangingPunct="0">
              <a:lnSpc>
                <a:spcPct val="60000"/>
              </a:lnSpc>
              <a:spcBef>
                <a:spcPct val="50000"/>
              </a:spcBef>
            </a:pPr>
            <a:r>
              <a:rPr lang="en-US" sz="2000" b="1">
                <a:solidFill>
                  <a:srgbClr val="000000"/>
                </a:solidFill>
              </a:rPr>
              <a:t>Commonly</a:t>
            </a:r>
          </a:p>
          <a:p>
            <a:pPr algn="ctr" eaLnBrk="0" hangingPunct="0">
              <a:lnSpc>
                <a:spcPct val="60000"/>
              </a:lnSpc>
              <a:spcBef>
                <a:spcPct val="50000"/>
              </a:spcBef>
            </a:pPr>
            <a:r>
              <a:rPr lang="en-US" sz="2000" b="1">
                <a:solidFill>
                  <a:srgbClr val="000000"/>
                </a:solidFill>
              </a:rPr>
              <a:t>Used</a:t>
            </a:r>
          </a:p>
          <a:p>
            <a:pPr algn="ctr" eaLnBrk="0" hangingPunct="0">
              <a:lnSpc>
                <a:spcPct val="60000"/>
              </a:lnSpc>
              <a:spcBef>
                <a:spcPct val="50000"/>
              </a:spcBef>
            </a:pPr>
            <a:r>
              <a:rPr lang="en-US" sz="2000" b="1">
                <a:solidFill>
                  <a:srgbClr val="000000"/>
                </a:solidFill>
              </a:rPr>
              <a:t>Methods</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p:cNvSpPr>
          <p:nvPr>
            <p:ph type="body" idx="1"/>
          </p:nvPr>
        </p:nvSpPr>
        <p:spPr>
          <a:xfrm>
            <a:off x="271463" y="1135063"/>
            <a:ext cx="8615362" cy="1751012"/>
          </a:xfrm>
        </p:spPr>
        <p:txBody>
          <a:bodyPr lIns="90488" tIns="44450" rIns="90488" bIns="44450"/>
          <a:lstStyle/>
          <a:p>
            <a:pPr algn="ctr">
              <a:lnSpc>
                <a:spcPct val="90000"/>
              </a:lnSpc>
              <a:buFont typeface="Monotype Sorts"/>
              <a:buNone/>
              <a:defRPr/>
            </a:pPr>
            <a:r>
              <a:rPr lang="en-US" sz="4400" b="1" smtClean="0">
                <a:solidFill>
                  <a:srgbClr val="800000"/>
                </a:solidFill>
                <a:effectLst>
                  <a:outerShdw blurRad="38100" dist="38100" dir="2700000" algn="tl">
                    <a:srgbClr val="C0C0C0"/>
                  </a:outerShdw>
                </a:effectLst>
              </a:rPr>
              <a:t>“7 Problems, Challenges &amp; Quirks” in Valuing Music Stores</a:t>
            </a:r>
          </a:p>
        </p:txBody>
      </p:sp>
      <p:pic>
        <p:nvPicPr>
          <p:cNvPr id="203778" name="Picture 5" descr="business race"/>
          <p:cNvPicPr>
            <a:picLocks noChangeAspect="1" noChangeArrowheads="1"/>
          </p:cNvPicPr>
          <p:nvPr/>
        </p:nvPicPr>
        <p:blipFill>
          <a:blip r:embed="rId3">
            <a:clrChange>
              <a:clrFrom>
                <a:srgbClr val="9ADA00"/>
              </a:clrFrom>
              <a:clrTo>
                <a:srgbClr val="9ADA00">
                  <a:alpha val="0"/>
                </a:srgbClr>
              </a:clrTo>
            </a:clrChange>
          </a:blip>
          <a:srcRect t="14339" b="8551"/>
          <a:stretch>
            <a:fillRect/>
          </a:stretch>
        </p:blipFill>
        <p:spPr bwMode="auto">
          <a:xfrm>
            <a:off x="1781175" y="2354263"/>
            <a:ext cx="5502275" cy="2776537"/>
          </a:xfrm>
          <a:prstGeom prst="rect">
            <a:avLst/>
          </a:prstGeom>
          <a:noFill/>
          <a:ln w="9525">
            <a:noFill/>
            <a:miter lim="800000"/>
            <a:headEnd/>
            <a:tailEnd/>
          </a:ln>
        </p:spPr>
      </p:pic>
      <p:sp>
        <p:nvSpPr>
          <p:cNvPr id="203779" name="Rectangle 6"/>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Part II</a:t>
            </a:r>
          </a:p>
        </p:txBody>
      </p:sp>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5" descr="Z"/>
          <p:cNvSpPr>
            <a:spLocks noChangeAspect="1" noChangeArrowheads="1"/>
          </p:cNvSpPr>
          <p:nvPr/>
        </p:nvSpPr>
        <p:spPr bwMode="auto">
          <a:xfrm>
            <a:off x="3262313" y="1701800"/>
            <a:ext cx="2619375" cy="1743075"/>
          </a:xfrm>
          <a:prstGeom prst="rect">
            <a:avLst/>
          </a:prstGeom>
          <a:noFill/>
          <a:ln w="9525">
            <a:noFill/>
            <a:miter lim="800000"/>
            <a:headEnd/>
            <a:tailEnd/>
          </a:ln>
        </p:spPr>
        <p:txBody>
          <a:bodyPr/>
          <a:lstStyle/>
          <a:p>
            <a:endParaRPr lang="en-US"/>
          </a:p>
        </p:txBody>
      </p:sp>
      <p:sp>
        <p:nvSpPr>
          <p:cNvPr id="23554" name="Rectangle 3"/>
          <p:cNvSpPr>
            <a:spLocks noGrp="1"/>
          </p:cNvSpPr>
          <p:nvPr>
            <p:ph type="body" sz="half" idx="1"/>
          </p:nvPr>
        </p:nvSpPr>
        <p:spPr>
          <a:xfrm>
            <a:off x="2808288" y="1489075"/>
            <a:ext cx="6335712" cy="2593975"/>
          </a:xfrm>
        </p:spPr>
        <p:txBody>
          <a:bodyPr lIns="90488" tIns="44450" rIns="90488" bIns="44450"/>
          <a:lstStyle/>
          <a:p>
            <a:pPr algn="ctr">
              <a:lnSpc>
                <a:spcPct val="110000"/>
              </a:lnSpc>
              <a:buFont typeface="Arial" charset="0"/>
              <a:buNone/>
            </a:pPr>
            <a:r>
              <a:rPr lang="en-US" sz="4400" smtClean="0"/>
              <a:t>Some newsworthy  “Mergers &amp; Acquisitions” in the music industry</a:t>
            </a:r>
          </a:p>
        </p:txBody>
      </p:sp>
      <p:sp>
        <p:nvSpPr>
          <p:cNvPr id="23555" name="AutoShape 7" descr="9k="/>
          <p:cNvSpPr>
            <a:spLocks noChangeAspect="1" noChangeArrowheads="1"/>
          </p:cNvSpPr>
          <p:nvPr/>
        </p:nvSpPr>
        <p:spPr bwMode="auto">
          <a:xfrm>
            <a:off x="76200" y="-20638"/>
            <a:ext cx="2362200" cy="1933576"/>
          </a:xfrm>
          <a:prstGeom prst="rect">
            <a:avLst/>
          </a:prstGeom>
          <a:noFill/>
          <a:ln w="9525">
            <a:noFill/>
            <a:miter lim="800000"/>
            <a:headEnd/>
            <a:tailEnd/>
          </a:ln>
        </p:spPr>
        <p:txBody>
          <a:bodyPr/>
          <a:lstStyle/>
          <a:p>
            <a:endParaRPr lang="en-US"/>
          </a:p>
        </p:txBody>
      </p:sp>
      <p:pic>
        <p:nvPicPr>
          <p:cNvPr id="23556" name="Picture 10" descr="ANd9GcTzDbAKotovcTiFfHj-ND-NgXPrD2gA5z9hYZN-EPqt5yfQ3Alr"/>
          <p:cNvPicPr>
            <a:picLocks noChangeAspect="1" noChangeArrowheads="1"/>
          </p:cNvPicPr>
          <p:nvPr/>
        </p:nvPicPr>
        <p:blipFill>
          <a:blip r:embed="rId2"/>
          <a:srcRect/>
          <a:stretch>
            <a:fillRect/>
          </a:stretch>
        </p:blipFill>
        <p:spPr bwMode="auto">
          <a:xfrm>
            <a:off x="63500" y="1285875"/>
            <a:ext cx="3089275" cy="3819525"/>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5" name="Rectangle 9"/>
          <p:cNvSpPr>
            <a:spLocks noGrp="1" noChangeArrowheads="1"/>
          </p:cNvSpPr>
          <p:nvPr>
            <p:ph type="title"/>
          </p:nvPr>
        </p:nvSpPr>
        <p:spPr bwMode="auto">
          <a:xfrm>
            <a:off x="85725" y="271463"/>
            <a:ext cx="9144000" cy="646112"/>
          </a:xfrm>
          <a:noFill/>
          <a:ln>
            <a:miter lim="800000"/>
            <a:headEnd/>
            <a:tailEnd/>
          </a:ln>
        </p:spPr>
        <p:txBody>
          <a:bodyPr vert="horz" wrap="square" lIns="91440" tIns="45720" rIns="91440" bIns="45720" numCol="1" anchor="t" anchorCtr="0" compatLnSpc="1">
            <a:prstTxWarp prst="textNoShape">
              <a:avLst/>
            </a:prstTxWarp>
          </a:bodyPr>
          <a:lstStyle/>
          <a:p>
            <a:pPr algn="l"/>
            <a:r>
              <a:rPr lang="en-US" sz="3600" smtClean="0">
                <a:solidFill>
                  <a:schemeClr val="bg1"/>
                </a:solidFill>
              </a:rPr>
              <a:t>Challenge #1: Finding the Right Data</a:t>
            </a:r>
          </a:p>
        </p:txBody>
      </p:sp>
      <p:sp>
        <p:nvSpPr>
          <p:cNvPr id="205826" name="Rectangle 10"/>
          <p:cNvSpPr>
            <a:spLocks noGrp="1"/>
          </p:cNvSpPr>
          <p:nvPr>
            <p:ph type="body" idx="1"/>
          </p:nvPr>
        </p:nvSpPr>
        <p:spPr>
          <a:xfrm>
            <a:off x="50800" y="1225550"/>
            <a:ext cx="9093200" cy="3784600"/>
          </a:xfrm>
        </p:spPr>
        <p:txBody>
          <a:bodyPr/>
          <a:lstStyle/>
          <a:p>
            <a:pPr marL="457200" indent="-457200"/>
            <a:r>
              <a:rPr lang="en-US" sz="2400" smtClean="0"/>
              <a:t>Financial data—financials, tax returns, forecasts and projections</a:t>
            </a:r>
          </a:p>
          <a:p>
            <a:pPr marL="457200" indent="-457200"/>
            <a:r>
              <a:rPr lang="en-US" sz="2400" smtClean="0"/>
              <a:t>Industry data—Cost of Doing Business Survey, </a:t>
            </a:r>
            <a:br>
              <a:rPr lang="en-US" sz="2400" smtClean="0"/>
            </a:br>
            <a:r>
              <a:rPr lang="en-US" sz="2400" smtClean="0"/>
              <a:t>trade publications (Music Inc., MMR, Music Trades)</a:t>
            </a:r>
          </a:p>
          <a:p>
            <a:pPr marL="457200" indent="-457200"/>
            <a:r>
              <a:rPr lang="en-US" sz="2400" smtClean="0"/>
              <a:t>Economic Outlook data—information published by Dept. of Commerce, Dept. of Labor, state agencies, local Chamber of Commerce</a:t>
            </a:r>
          </a:p>
          <a:p>
            <a:pPr marL="457200" indent="-457200"/>
            <a:r>
              <a:rPr lang="en-US" sz="2400" smtClean="0"/>
              <a:t>Company data—organizational charts, management resumes, employee and sales data, market studies and competition data</a:t>
            </a:r>
          </a:p>
        </p:txBody>
      </p:sp>
    </p:spTree>
  </p:cSld>
  <p:clrMapOvr>
    <a:masterClrMapping/>
  </p:clrMapOvr>
  <p:transition spd="med">
    <p:check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8"/>
          <p:cNvSpPr>
            <a:spLocks noGrp="1" noChangeArrowheads="1"/>
          </p:cNvSpPr>
          <p:nvPr>
            <p:ph type="title"/>
          </p:nvPr>
        </p:nvSpPr>
        <p:spPr bwMode="auto">
          <a:xfrm>
            <a:off x="100013" y="242888"/>
            <a:ext cx="9144000" cy="685800"/>
          </a:xfrm>
          <a:noFill/>
          <a:ln w="12700">
            <a:miter lim="800000"/>
            <a:headEnd/>
            <a:tailEnd/>
          </a:ln>
        </p:spPr>
        <p:txBody>
          <a:bodyPr vert="horz" wrap="square" lIns="90488" tIns="44450" rIns="90488" bIns="44450" numCol="1" anchor="b" anchorCtr="0" compatLnSpc="1">
            <a:prstTxWarp prst="textNoShape">
              <a:avLst/>
            </a:prstTxWarp>
          </a:bodyPr>
          <a:lstStyle/>
          <a:p>
            <a:pPr algn="l"/>
            <a:r>
              <a:rPr lang="en-US" sz="3600" smtClean="0">
                <a:solidFill>
                  <a:schemeClr val="bg1"/>
                </a:solidFill>
              </a:rPr>
              <a:t>Challenge #2: Interpreting the Data</a:t>
            </a:r>
          </a:p>
        </p:txBody>
      </p:sp>
      <p:sp>
        <p:nvSpPr>
          <p:cNvPr id="207874" name="Rectangle 9"/>
          <p:cNvSpPr>
            <a:spLocks noGrp="1"/>
          </p:cNvSpPr>
          <p:nvPr>
            <p:ph type="body" idx="1"/>
          </p:nvPr>
        </p:nvSpPr>
        <p:spPr>
          <a:xfrm>
            <a:off x="241300" y="2657475"/>
            <a:ext cx="8572500" cy="2395538"/>
          </a:xfrm>
        </p:spPr>
        <p:txBody>
          <a:bodyPr/>
          <a:lstStyle/>
          <a:p>
            <a:pPr marL="457200" indent="-457200">
              <a:buFont typeface="Arial" charset="0"/>
              <a:buNone/>
            </a:pPr>
            <a:r>
              <a:rPr lang="en-US" sz="3100" smtClean="0"/>
              <a:t>Most closely held business financial statements:</a:t>
            </a:r>
          </a:p>
          <a:p>
            <a:pPr marL="914400" lvl="1" indent="-457200"/>
            <a:r>
              <a:rPr lang="en-US" sz="2600" smtClean="0"/>
              <a:t>are historical in nature</a:t>
            </a:r>
          </a:p>
          <a:p>
            <a:pPr marL="914400" lvl="1" indent="-457200"/>
            <a:r>
              <a:rPr lang="en-US" sz="2600" smtClean="0"/>
              <a:t>are highly aggressive to avoid taxes, or</a:t>
            </a:r>
          </a:p>
          <a:p>
            <a:pPr marL="914400" lvl="1" indent="-457200"/>
            <a:r>
              <a:rPr lang="en-US" sz="2600" smtClean="0"/>
              <a:t>are highly conservative to attract bank financing and vendor credit</a:t>
            </a:r>
          </a:p>
        </p:txBody>
      </p:sp>
      <p:sp>
        <p:nvSpPr>
          <p:cNvPr id="207875" name="Rectangle 14"/>
          <p:cNvSpPr>
            <a:spLocks noChangeArrowheads="1"/>
          </p:cNvSpPr>
          <p:nvPr/>
        </p:nvSpPr>
        <p:spPr bwMode="auto">
          <a:xfrm>
            <a:off x="265113" y="1019175"/>
            <a:ext cx="8712200" cy="1630363"/>
          </a:xfrm>
          <a:prstGeom prst="rect">
            <a:avLst/>
          </a:prstGeom>
          <a:noFill/>
          <a:ln w="12700">
            <a:noFill/>
            <a:miter lim="800000"/>
            <a:headEnd/>
            <a:tailEnd/>
          </a:ln>
        </p:spPr>
        <p:txBody>
          <a:bodyPr>
            <a:spAutoFit/>
          </a:bodyPr>
          <a:lstStyle/>
          <a:p>
            <a:pPr eaLnBrk="0" hangingPunct="0">
              <a:lnSpc>
                <a:spcPct val="120000"/>
              </a:lnSpc>
            </a:pPr>
            <a:r>
              <a:rPr lang="en-US" sz="2800">
                <a:latin typeface="Calibri" pitchFamily="34" charset="0"/>
              </a:rPr>
              <a:t>Most financial statements present a picture that is very different from economic reality, making them not readily usable for valuation purposes</a:t>
            </a:r>
          </a:p>
        </p:txBody>
      </p:sp>
    </p:spTree>
  </p:cSld>
  <p:clrMapOvr>
    <a:masterClrMapping/>
  </p:clrMapOvr>
  <p:transition spd="med">
    <p:checke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bwMode="auto">
          <a:xfrm>
            <a:off x="185738" y="285750"/>
            <a:ext cx="9144000" cy="661988"/>
          </a:xfrm>
          <a:noFill/>
          <a:ln>
            <a:miter lim="800000"/>
            <a:headEnd/>
            <a:tailEnd/>
          </a:ln>
        </p:spPr>
        <p:txBody>
          <a:bodyPr vert="horz" wrap="square" lIns="91440" tIns="45720" rIns="91440" bIns="45720" numCol="1" anchor="t" anchorCtr="0" compatLnSpc="1">
            <a:prstTxWarp prst="textNoShape">
              <a:avLst/>
            </a:prstTxWarp>
          </a:bodyPr>
          <a:lstStyle/>
          <a:p>
            <a:pPr algn="l"/>
            <a:r>
              <a:rPr lang="en-US" sz="3200" smtClean="0">
                <a:solidFill>
                  <a:schemeClr val="bg1"/>
                </a:solidFill>
              </a:rPr>
              <a:t>Challenge #3: Properly Adjusting Data</a:t>
            </a:r>
          </a:p>
        </p:txBody>
      </p:sp>
      <p:sp>
        <p:nvSpPr>
          <p:cNvPr id="416771" name="Rectangle 3"/>
          <p:cNvSpPr>
            <a:spLocks noGrp="1"/>
          </p:cNvSpPr>
          <p:nvPr>
            <p:ph type="body" idx="1"/>
          </p:nvPr>
        </p:nvSpPr>
        <p:spPr>
          <a:xfrm>
            <a:off x="893763" y="1158875"/>
            <a:ext cx="5656262" cy="2100263"/>
          </a:xfrm>
        </p:spPr>
        <p:txBody>
          <a:bodyPr/>
          <a:lstStyle/>
          <a:p>
            <a:pPr>
              <a:buFont typeface="Arial" charset="0"/>
              <a:buNone/>
            </a:pPr>
            <a:r>
              <a:rPr lang="en-US" sz="2000" b="1" smtClean="0">
                <a:solidFill>
                  <a:srgbClr val="800000"/>
                </a:solidFill>
              </a:rPr>
              <a:t>Balance Sheet Adjustments</a:t>
            </a:r>
          </a:p>
          <a:p>
            <a:pPr lvl="1"/>
            <a:r>
              <a:rPr lang="en-US" sz="2000" smtClean="0"/>
              <a:t>A/R write-off’s for bad debts</a:t>
            </a:r>
          </a:p>
          <a:p>
            <a:pPr lvl="1"/>
            <a:r>
              <a:rPr lang="en-US" sz="2000" smtClean="0"/>
              <a:t>Realizable value of inventory</a:t>
            </a:r>
          </a:p>
          <a:p>
            <a:pPr lvl="1"/>
            <a:r>
              <a:rPr lang="en-US" sz="2000" smtClean="0"/>
              <a:t>Economic value of fixed &amp; rental assets</a:t>
            </a:r>
          </a:p>
          <a:p>
            <a:pPr lvl="1"/>
            <a:r>
              <a:rPr lang="en-US" sz="2000" smtClean="0"/>
              <a:t>Value of intangibles assets</a:t>
            </a:r>
          </a:p>
        </p:txBody>
      </p:sp>
      <p:sp>
        <p:nvSpPr>
          <p:cNvPr id="416772" name="Rectangle 4"/>
          <p:cNvSpPr>
            <a:spLocks noChangeArrowheads="1"/>
          </p:cNvSpPr>
          <p:nvPr/>
        </p:nvSpPr>
        <p:spPr bwMode="auto">
          <a:xfrm>
            <a:off x="835025" y="3032125"/>
            <a:ext cx="6513513" cy="2011363"/>
          </a:xfrm>
          <a:prstGeom prst="rect">
            <a:avLst/>
          </a:prstGeom>
          <a:noFill/>
          <a:ln w="12700">
            <a:noFill/>
            <a:miter lim="800000"/>
            <a:headEnd/>
            <a:tailEnd/>
          </a:ln>
        </p:spPr>
        <p:txBody>
          <a:bodyPr lIns="90488" tIns="44450" rIns="90488" bIns="44450"/>
          <a:lstStyle/>
          <a:p>
            <a:pPr marL="342900" indent="-342900" defTabSz="457200" eaLnBrk="0" hangingPunct="0">
              <a:spcBef>
                <a:spcPct val="20000"/>
              </a:spcBef>
              <a:buFont typeface="Arial" charset="0"/>
              <a:buNone/>
            </a:pPr>
            <a:r>
              <a:rPr lang="en-US" sz="2000" b="1">
                <a:solidFill>
                  <a:srgbClr val="800000"/>
                </a:solidFill>
                <a:latin typeface="Calibri" pitchFamily="34" charset="0"/>
              </a:rPr>
              <a:t>Income Statement Adjustments</a:t>
            </a:r>
          </a:p>
          <a:p>
            <a:pPr marL="742950" lvl="1" indent="-285750" defTabSz="457200" eaLnBrk="0" hangingPunct="0">
              <a:spcBef>
                <a:spcPct val="20000"/>
              </a:spcBef>
              <a:buFont typeface="Arial" charset="0"/>
              <a:buChar char="–"/>
            </a:pPr>
            <a:r>
              <a:rPr lang="en-US" sz="2000">
                <a:latin typeface="Calibri" pitchFamily="34" charset="0"/>
              </a:rPr>
              <a:t>Excessive or low owner compensation &amp; benefits</a:t>
            </a:r>
          </a:p>
          <a:p>
            <a:pPr marL="742950" lvl="1" indent="-285750" defTabSz="457200" eaLnBrk="0" hangingPunct="0">
              <a:spcBef>
                <a:spcPct val="20000"/>
              </a:spcBef>
              <a:buFont typeface="Arial" charset="0"/>
              <a:buChar char="–"/>
            </a:pPr>
            <a:r>
              <a:rPr lang="en-US" sz="2000">
                <a:latin typeface="Calibri" pitchFamily="34" charset="0"/>
              </a:rPr>
              <a:t>Above or below-market rent</a:t>
            </a:r>
          </a:p>
          <a:p>
            <a:pPr marL="742950" lvl="1" indent="-285750" defTabSz="457200" eaLnBrk="0" hangingPunct="0">
              <a:spcBef>
                <a:spcPct val="20000"/>
              </a:spcBef>
              <a:buFont typeface="Arial" charset="0"/>
              <a:buChar char="–"/>
            </a:pPr>
            <a:r>
              <a:rPr lang="en-US" sz="2000">
                <a:latin typeface="Calibri" pitchFamily="34" charset="0"/>
              </a:rPr>
              <a:t>Excessive T&amp;E, travel, insurance</a:t>
            </a:r>
          </a:p>
          <a:p>
            <a:pPr marL="742950" lvl="1" indent="-285750" defTabSz="457200" eaLnBrk="0" hangingPunct="0">
              <a:spcBef>
                <a:spcPct val="20000"/>
              </a:spcBef>
              <a:buFont typeface="Arial" charset="0"/>
              <a:buChar char="–"/>
            </a:pPr>
            <a:r>
              <a:rPr lang="en-US" sz="2000">
                <a:latin typeface="Calibri" pitchFamily="34" charset="0"/>
              </a:rPr>
              <a:t>Non-recurring revenue / expense</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6771">
                                            <p:txEl>
                                              <p:pRg st="0" end="0"/>
                                            </p:txEl>
                                          </p:spTgt>
                                        </p:tgtEl>
                                        <p:attrNameLst>
                                          <p:attrName>style.visibility</p:attrName>
                                        </p:attrNameLst>
                                      </p:cBhvr>
                                      <p:to>
                                        <p:strVal val="visible"/>
                                      </p:to>
                                    </p:set>
                                    <p:animEffect transition="in" filter="fade">
                                      <p:cBhvr>
                                        <p:cTn id="7" dur="500"/>
                                        <p:tgtEl>
                                          <p:spTgt spid="41677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6771">
                                            <p:txEl>
                                              <p:pRg st="1" end="1"/>
                                            </p:txEl>
                                          </p:spTgt>
                                        </p:tgtEl>
                                        <p:attrNameLst>
                                          <p:attrName>style.visibility</p:attrName>
                                        </p:attrNameLst>
                                      </p:cBhvr>
                                      <p:to>
                                        <p:strVal val="visible"/>
                                      </p:to>
                                    </p:set>
                                    <p:animEffect transition="in" filter="fade">
                                      <p:cBhvr>
                                        <p:cTn id="10" dur="500"/>
                                        <p:tgtEl>
                                          <p:spTgt spid="41677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6771">
                                            <p:txEl>
                                              <p:pRg st="2" end="2"/>
                                            </p:txEl>
                                          </p:spTgt>
                                        </p:tgtEl>
                                        <p:attrNameLst>
                                          <p:attrName>style.visibility</p:attrName>
                                        </p:attrNameLst>
                                      </p:cBhvr>
                                      <p:to>
                                        <p:strVal val="visible"/>
                                      </p:to>
                                    </p:set>
                                    <p:animEffect transition="in" filter="fade">
                                      <p:cBhvr>
                                        <p:cTn id="13" dur="500"/>
                                        <p:tgtEl>
                                          <p:spTgt spid="41677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6771">
                                            <p:txEl>
                                              <p:pRg st="3" end="3"/>
                                            </p:txEl>
                                          </p:spTgt>
                                        </p:tgtEl>
                                        <p:attrNameLst>
                                          <p:attrName>style.visibility</p:attrName>
                                        </p:attrNameLst>
                                      </p:cBhvr>
                                      <p:to>
                                        <p:strVal val="visible"/>
                                      </p:to>
                                    </p:set>
                                    <p:animEffect transition="in" filter="fade">
                                      <p:cBhvr>
                                        <p:cTn id="16" dur="500"/>
                                        <p:tgtEl>
                                          <p:spTgt spid="41677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6771">
                                            <p:txEl>
                                              <p:pRg st="4" end="4"/>
                                            </p:txEl>
                                          </p:spTgt>
                                        </p:tgtEl>
                                        <p:attrNameLst>
                                          <p:attrName>style.visibility</p:attrName>
                                        </p:attrNameLst>
                                      </p:cBhvr>
                                      <p:to>
                                        <p:strVal val="visible"/>
                                      </p:to>
                                    </p:set>
                                    <p:animEffect transition="in" filter="fade">
                                      <p:cBhvr>
                                        <p:cTn id="19" dur="500"/>
                                        <p:tgtEl>
                                          <p:spTgt spid="416771">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6772"/>
                                        </p:tgtEl>
                                        <p:attrNameLst>
                                          <p:attrName>style.visibility</p:attrName>
                                        </p:attrNameLst>
                                      </p:cBhvr>
                                      <p:to>
                                        <p:strVal val="visible"/>
                                      </p:to>
                                    </p:set>
                                    <p:animEffect transition="in" filter="fade">
                                      <p:cBhvr>
                                        <p:cTn id="24" dur="500"/>
                                        <p:tgtEl>
                                          <p:spTgt spid="416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1" grpId="0" build="p"/>
      <p:bldP spid="41677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10"/>
          <p:cNvSpPr>
            <a:spLocks noGrp="1" noChangeArrowheads="1"/>
          </p:cNvSpPr>
          <p:nvPr>
            <p:ph type="title"/>
          </p:nvPr>
        </p:nvSpPr>
        <p:spPr bwMode="auto">
          <a:xfrm>
            <a:off x="157163" y="271463"/>
            <a:ext cx="6981825" cy="628650"/>
          </a:xfrm>
          <a:noFill/>
          <a:ln w="12700">
            <a:miter lim="800000"/>
            <a:headEnd/>
            <a:tailEnd/>
          </a:ln>
        </p:spPr>
        <p:txBody>
          <a:bodyPr vert="horz" wrap="square" lIns="90488" tIns="44450" rIns="90488" bIns="44450" numCol="1" anchor="b" anchorCtr="0" compatLnSpc="1">
            <a:prstTxWarp prst="textNoShape">
              <a:avLst/>
            </a:prstTxWarp>
          </a:bodyPr>
          <a:lstStyle/>
          <a:p>
            <a:pPr algn="l">
              <a:lnSpc>
                <a:spcPct val="90000"/>
              </a:lnSpc>
            </a:pPr>
            <a:r>
              <a:rPr lang="en-US" sz="2800" smtClean="0">
                <a:solidFill>
                  <a:schemeClr val="bg1"/>
                </a:solidFill>
              </a:rPr>
              <a:t>Challenge #4: No Comparable Market Data</a:t>
            </a:r>
          </a:p>
        </p:txBody>
      </p:sp>
      <p:sp>
        <p:nvSpPr>
          <p:cNvPr id="211970" name="Rectangle 11"/>
          <p:cNvSpPr>
            <a:spLocks noGrp="1"/>
          </p:cNvSpPr>
          <p:nvPr>
            <p:ph type="body" idx="1"/>
          </p:nvPr>
        </p:nvSpPr>
        <p:spPr>
          <a:xfrm>
            <a:off x="187325" y="1160463"/>
            <a:ext cx="4221163" cy="3575050"/>
          </a:xfrm>
        </p:spPr>
        <p:txBody>
          <a:bodyPr/>
          <a:lstStyle/>
          <a:p>
            <a:pPr marL="0" indent="0">
              <a:buFont typeface="Arial" charset="0"/>
              <a:buNone/>
            </a:pPr>
            <a:r>
              <a:rPr lang="en-US" sz="2800" smtClean="0"/>
              <a:t>Since only one retailer (Guitar Center) has been publicly held, it’s difficult to find comparable financial data to support a “market approach” in valuing small music retailers</a:t>
            </a:r>
          </a:p>
        </p:txBody>
      </p:sp>
      <p:pic>
        <p:nvPicPr>
          <p:cNvPr id="211971" name="Picture 17" descr="guitar_center"/>
          <p:cNvPicPr>
            <a:picLocks noChangeAspect="1" noChangeArrowheads="1"/>
          </p:cNvPicPr>
          <p:nvPr/>
        </p:nvPicPr>
        <p:blipFill>
          <a:blip r:embed="rId3">
            <a:clrChange>
              <a:clrFrom>
                <a:srgbClr val="9ADA00"/>
              </a:clrFrom>
              <a:clrTo>
                <a:srgbClr val="9ADA00">
                  <a:alpha val="0"/>
                </a:srgbClr>
              </a:clrTo>
            </a:clrChange>
          </a:blip>
          <a:srcRect l="1152" t="1250" r="4784" b="10831"/>
          <a:stretch>
            <a:fillRect/>
          </a:stretch>
        </p:blipFill>
        <p:spPr bwMode="auto">
          <a:xfrm>
            <a:off x="4292600" y="1200150"/>
            <a:ext cx="4851400" cy="3340100"/>
          </a:xfrm>
          <a:prstGeom prst="rect">
            <a:avLst/>
          </a:prstGeom>
          <a:noFill/>
          <a:ln w="9525">
            <a:noFill/>
            <a:miter lim="800000"/>
            <a:headEnd/>
            <a:tailEnd/>
          </a:ln>
        </p:spPr>
      </p:pic>
    </p:spTree>
  </p:cSld>
  <p:clrMapOvr>
    <a:masterClrMapping/>
  </p:clrMapOvr>
  <p:transition spd="med">
    <p:check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6"/>
          <p:cNvSpPr>
            <a:spLocks noGrp="1" noChangeArrowheads="1"/>
          </p:cNvSpPr>
          <p:nvPr>
            <p:ph type="title"/>
          </p:nvPr>
        </p:nvSpPr>
        <p:spPr bwMode="auto">
          <a:xfrm>
            <a:off x="128588" y="309563"/>
            <a:ext cx="9144000" cy="590550"/>
          </a:xfrm>
          <a:noFill/>
          <a:ln w="12700">
            <a:miter lim="800000"/>
            <a:headEnd/>
            <a:tailEnd/>
          </a:ln>
        </p:spPr>
        <p:txBody>
          <a:bodyPr vert="horz" wrap="square" lIns="90488" tIns="44450" rIns="90488" bIns="44450" numCol="1" anchor="b" anchorCtr="0" compatLnSpc="1">
            <a:prstTxWarp prst="textNoShape">
              <a:avLst/>
            </a:prstTxWarp>
          </a:bodyPr>
          <a:lstStyle/>
          <a:p>
            <a:pPr algn="l"/>
            <a:r>
              <a:rPr lang="en-US" sz="3200" smtClean="0">
                <a:solidFill>
                  <a:schemeClr val="bg1"/>
                </a:solidFill>
              </a:rPr>
              <a:t>Challenge #5: Lots of Risk, Little Reward</a:t>
            </a:r>
          </a:p>
        </p:txBody>
      </p:sp>
      <p:sp>
        <p:nvSpPr>
          <p:cNvPr id="214018" name="Rectangle 7"/>
          <p:cNvSpPr>
            <a:spLocks noGrp="1"/>
          </p:cNvSpPr>
          <p:nvPr>
            <p:ph type="body" idx="1"/>
          </p:nvPr>
        </p:nvSpPr>
        <p:spPr>
          <a:xfrm>
            <a:off x="457200" y="1430338"/>
            <a:ext cx="7554913" cy="3168650"/>
          </a:xfrm>
        </p:spPr>
        <p:txBody>
          <a:bodyPr/>
          <a:lstStyle/>
          <a:p>
            <a:pPr marL="0" indent="0">
              <a:buFont typeface="Arial" charset="0"/>
              <a:buNone/>
            </a:pPr>
            <a:r>
              <a:rPr lang="en-US" sz="4000" smtClean="0"/>
              <a:t>Music retailers will find it difficult to attract investors looking for alternative investment opportunities</a:t>
            </a:r>
          </a:p>
        </p:txBody>
      </p:sp>
      <p:pic>
        <p:nvPicPr>
          <p:cNvPr id="180235" name="Picture 11" descr="cost-risk dice"/>
          <p:cNvPicPr>
            <a:picLocks noChangeAspect="1" noChangeArrowheads="1"/>
          </p:cNvPicPr>
          <p:nvPr/>
        </p:nvPicPr>
        <p:blipFill>
          <a:blip r:embed="rId3">
            <a:clrChange>
              <a:clrFrom>
                <a:srgbClr val="7100FE"/>
              </a:clrFrom>
              <a:clrTo>
                <a:srgbClr val="7100FE">
                  <a:alpha val="0"/>
                </a:srgbClr>
              </a:clrTo>
            </a:clrChange>
          </a:blip>
          <a:srcRect l="12856" t="7504" r="8836" b="8847"/>
          <a:stretch>
            <a:fillRect/>
          </a:stretch>
        </p:blipFill>
        <p:spPr bwMode="auto">
          <a:xfrm>
            <a:off x="5948363" y="2741613"/>
            <a:ext cx="2597150" cy="2212975"/>
          </a:xfrm>
          <a:prstGeom prst="rect">
            <a:avLst/>
          </a:prstGeom>
          <a:noFill/>
          <a:effectLst>
            <a:outerShdw dist="88900" dir="6119868" algn="ctr" rotWithShape="0">
              <a:srgbClr val="808080">
                <a:alpha val="37000"/>
              </a:srgbClr>
            </a:outerShdw>
          </a:effectLst>
        </p:spPr>
      </p:pic>
    </p:spTree>
  </p:cSld>
  <p:clrMapOvr>
    <a:masterClrMapping/>
  </p:clrMapOvr>
  <p:transition spd="med">
    <p:checke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8"/>
          <p:cNvSpPr>
            <a:spLocks noGrp="1" noChangeArrowheads="1"/>
          </p:cNvSpPr>
          <p:nvPr>
            <p:ph type="title"/>
          </p:nvPr>
        </p:nvSpPr>
        <p:spPr bwMode="auto">
          <a:xfrm>
            <a:off x="190500" y="257175"/>
            <a:ext cx="8361363" cy="654050"/>
          </a:xfrm>
          <a:noFill/>
          <a:ln w="12700">
            <a:miter lim="800000"/>
            <a:headEnd/>
            <a:tailEnd/>
          </a:ln>
        </p:spPr>
        <p:txBody>
          <a:bodyPr vert="horz" wrap="square" lIns="90488" tIns="44450" rIns="90488" bIns="44450" numCol="1" anchor="b" anchorCtr="0" compatLnSpc="1">
            <a:prstTxWarp prst="textNoShape">
              <a:avLst/>
            </a:prstTxWarp>
          </a:bodyPr>
          <a:lstStyle/>
          <a:p>
            <a:pPr algn="l"/>
            <a:r>
              <a:rPr lang="en-US" sz="3200" smtClean="0">
                <a:solidFill>
                  <a:schemeClr val="bg1"/>
                </a:solidFill>
              </a:rPr>
              <a:t>Challenge #6:  Stiff Competition</a:t>
            </a:r>
          </a:p>
        </p:txBody>
      </p:sp>
      <p:sp>
        <p:nvSpPr>
          <p:cNvPr id="216066" name="Rectangle 9"/>
          <p:cNvSpPr>
            <a:spLocks noGrp="1"/>
          </p:cNvSpPr>
          <p:nvPr>
            <p:ph type="body" idx="1"/>
          </p:nvPr>
        </p:nvSpPr>
        <p:spPr>
          <a:xfrm>
            <a:off x="177800" y="1144588"/>
            <a:ext cx="8767763" cy="2279650"/>
          </a:xfrm>
        </p:spPr>
        <p:txBody>
          <a:bodyPr/>
          <a:lstStyle/>
          <a:p>
            <a:pPr marL="0" indent="0">
              <a:buFont typeface="Arial" charset="0"/>
              <a:buNone/>
            </a:pPr>
            <a:r>
              <a:rPr lang="en-US" smtClean="0"/>
              <a:t>With the increase in industry competition, many music retailers (especially “combo / pro audio” dealers) are throwing in the towel, resulting in a devaluation of music stores</a:t>
            </a:r>
          </a:p>
        </p:txBody>
      </p:sp>
      <p:pic>
        <p:nvPicPr>
          <p:cNvPr id="216067" name="Picture 12" descr="white flag"/>
          <p:cNvPicPr>
            <a:picLocks noChangeAspect="1" noChangeArrowheads="1"/>
          </p:cNvPicPr>
          <p:nvPr/>
        </p:nvPicPr>
        <p:blipFill>
          <a:blip r:embed="rId3">
            <a:clrChange>
              <a:clrFrom>
                <a:srgbClr val="9ADA00"/>
              </a:clrFrom>
              <a:clrTo>
                <a:srgbClr val="9ADA00">
                  <a:alpha val="0"/>
                </a:srgbClr>
              </a:clrTo>
            </a:clrChange>
          </a:blip>
          <a:srcRect l="5904" r="5904"/>
          <a:stretch>
            <a:fillRect/>
          </a:stretch>
        </p:blipFill>
        <p:spPr bwMode="auto">
          <a:xfrm>
            <a:off x="2979738" y="3081338"/>
            <a:ext cx="3308350" cy="2066925"/>
          </a:xfrm>
          <a:prstGeom prst="rect">
            <a:avLst/>
          </a:prstGeom>
          <a:noFill/>
          <a:ln w="9525">
            <a:noFill/>
            <a:miter lim="800000"/>
            <a:headEnd/>
            <a:tailEnd/>
          </a:ln>
        </p:spPr>
      </p:pic>
    </p:spTree>
  </p:cSld>
  <p:clrMapOvr>
    <a:masterClrMapping/>
  </p:clrMapOvr>
  <p:transition spd="med">
    <p:check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3" name="Rectangle 8"/>
          <p:cNvSpPr>
            <a:spLocks noGrp="1" noChangeArrowheads="1"/>
          </p:cNvSpPr>
          <p:nvPr>
            <p:ph type="title"/>
          </p:nvPr>
        </p:nvSpPr>
        <p:spPr bwMode="auto">
          <a:xfrm>
            <a:off x="127000" y="28575"/>
            <a:ext cx="8829675" cy="830263"/>
          </a:xfrm>
          <a:noFill/>
          <a:ln w="12700">
            <a:miter lim="800000"/>
            <a:headEnd/>
            <a:tailEnd/>
          </a:ln>
        </p:spPr>
        <p:txBody>
          <a:bodyPr vert="horz" wrap="square" lIns="90488" tIns="44450" rIns="90488" bIns="44450" numCol="1" anchor="b" anchorCtr="0" compatLnSpc="1">
            <a:prstTxWarp prst="textNoShape">
              <a:avLst/>
            </a:prstTxWarp>
          </a:bodyPr>
          <a:lstStyle/>
          <a:p>
            <a:pPr algn="l"/>
            <a:r>
              <a:rPr lang="en-US" sz="3200" smtClean="0">
                <a:solidFill>
                  <a:schemeClr val="bg1"/>
                </a:solidFill>
              </a:rPr>
              <a:t>Challenge #7:  Lagging Technology</a:t>
            </a:r>
          </a:p>
        </p:txBody>
      </p:sp>
      <p:sp>
        <p:nvSpPr>
          <p:cNvPr id="218114" name="Rectangle 9"/>
          <p:cNvSpPr>
            <a:spLocks noGrp="1"/>
          </p:cNvSpPr>
          <p:nvPr>
            <p:ph type="body" idx="1"/>
          </p:nvPr>
        </p:nvSpPr>
        <p:spPr>
          <a:xfrm>
            <a:off x="719138" y="1254125"/>
            <a:ext cx="5078412" cy="3786188"/>
          </a:xfrm>
        </p:spPr>
        <p:txBody>
          <a:bodyPr/>
          <a:lstStyle/>
          <a:p>
            <a:pPr marL="0" indent="0">
              <a:lnSpc>
                <a:spcPct val="80000"/>
              </a:lnSpc>
              <a:buFont typeface="Arial" charset="0"/>
              <a:buNone/>
            </a:pPr>
            <a:r>
              <a:rPr lang="en-US" smtClean="0"/>
              <a:t>The lack of streamlined operations (evidenced by varied accounting software, non-barcode compliance, and little or no e-commerce presence) is affecting the typical retailer’s financial performance and lowering business values</a:t>
            </a:r>
          </a:p>
        </p:txBody>
      </p:sp>
      <p:pic>
        <p:nvPicPr>
          <p:cNvPr id="218115" name="Picture 12" descr="bar code"/>
          <p:cNvPicPr>
            <a:picLocks noChangeAspect="1" noChangeArrowheads="1"/>
          </p:cNvPicPr>
          <p:nvPr/>
        </p:nvPicPr>
        <p:blipFill>
          <a:blip r:embed="rId3">
            <a:clrChange>
              <a:clrFrom>
                <a:srgbClr val="7100FE"/>
              </a:clrFrom>
              <a:clrTo>
                <a:srgbClr val="7100FE">
                  <a:alpha val="0"/>
                </a:srgbClr>
              </a:clrTo>
            </a:clrChange>
          </a:blip>
          <a:srcRect/>
          <a:stretch>
            <a:fillRect/>
          </a:stretch>
        </p:blipFill>
        <p:spPr bwMode="auto">
          <a:xfrm>
            <a:off x="5770563" y="1581150"/>
            <a:ext cx="3373437" cy="2638425"/>
          </a:xfrm>
          <a:prstGeom prst="rect">
            <a:avLst/>
          </a:prstGeom>
          <a:noFill/>
          <a:ln w="9525">
            <a:noFill/>
            <a:miter lim="800000"/>
            <a:headEnd/>
            <a:tailEnd/>
          </a:ln>
        </p:spPr>
      </p:pic>
    </p:spTree>
  </p:cSld>
  <p:clrMapOvr>
    <a:masterClrMapping/>
  </p:clrMapOvr>
  <p:transition spd="med">
    <p:checke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p:cNvSpPr>
          <p:nvPr>
            <p:ph type="body" idx="1"/>
          </p:nvPr>
        </p:nvSpPr>
        <p:spPr>
          <a:xfrm>
            <a:off x="0" y="1181100"/>
            <a:ext cx="9144000" cy="1550988"/>
          </a:xfrm>
        </p:spPr>
        <p:txBody>
          <a:bodyPr lIns="90488" tIns="44450" rIns="90488" bIns="44450"/>
          <a:lstStyle/>
          <a:p>
            <a:pPr algn="ctr">
              <a:buFont typeface="Monotype Sorts"/>
              <a:buNone/>
              <a:defRPr/>
            </a:pPr>
            <a:r>
              <a:rPr lang="en-US" sz="4000" smtClean="0">
                <a:solidFill>
                  <a:srgbClr val="800000"/>
                </a:solidFill>
                <a:effectLst>
                  <a:outerShdw blurRad="38100" dist="38100" dir="2700000" algn="tl">
                    <a:srgbClr val="C0C0C0"/>
                  </a:outerShdw>
                </a:effectLst>
              </a:rPr>
              <a:t>How Do I Add Value To My Music Store —</a:t>
            </a:r>
            <a:br>
              <a:rPr lang="en-US" sz="4000" smtClean="0">
                <a:solidFill>
                  <a:srgbClr val="800000"/>
                </a:solidFill>
                <a:effectLst>
                  <a:outerShdw blurRad="38100" dist="38100" dir="2700000" algn="tl">
                    <a:srgbClr val="C0C0C0"/>
                  </a:outerShdw>
                </a:effectLst>
              </a:rPr>
            </a:br>
            <a:r>
              <a:rPr lang="en-US" sz="4000" smtClean="0">
                <a:solidFill>
                  <a:srgbClr val="800000"/>
                </a:solidFill>
                <a:effectLst>
                  <a:outerShdw blurRad="38100" dist="38100" dir="2700000" algn="tl">
                    <a:srgbClr val="C0C0C0"/>
                  </a:outerShdw>
                </a:effectLst>
              </a:rPr>
              <a:t>And Get Paid For It?</a:t>
            </a:r>
            <a:endParaRPr lang="en-US" sz="4000" b="1" smtClean="0">
              <a:solidFill>
                <a:srgbClr val="800000"/>
              </a:solidFill>
              <a:effectLst>
                <a:outerShdw blurRad="38100" dist="38100" dir="2700000" algn="tl">
                  <a:srgbClr val="C0C0C0"/>
                </a:outerShdw>
              </a:effectLst>
            </a:endParaRPr>
          </a:p>
        </p:txBody>
      </p:sp>
      <p:pic>
        <p:nvPicPr>
          <p:cNvPr id="220162" name="Picture 5" descr="value"/>
          <p:cNvPicPr>
            <a:picLocks noChangeAspect="1" noChangeArrowheads="1"/>
          </p:cNvPicPr>
          <p:nvPr/>
        </p:nvPicPr>
        <p:blipFill>
          <a:blip r:embed="rId3">
            <a:clrChange>
              <a:clrFrom>
                <a:srgbClr val="3B0660"/>
              </a:clrFrom>
              <a:clrTo>
                <a:srgbClr val="3B0660">
                  <a:alpha val="0"/>
                </a:srgbClr>
              </a:clrTo>
            </a:clrChange>
          </a:blip>
          <a:srcRect b="11366"/>
          <a:stretch>
            <a:fillRect/>
          </a:stretch>
        </p:blipFill>
        <p:spPr bwMode="auto">
          <a:xfrm>
            <a:off x="2246313" y="2438400"/>
            <a:ext cx="4749800" cy="2762250"/>
          </a:xfrm>
          <a:prstGeom prst="rect">
            <a:avLst/>
          </a:prstGeom>
          <a:noFill/>
          <a:ln w="9525">
            <a:noFill/>
            <a:miter lim="800000"/>
            <a:headEnd/>
            <a:tailEnd/>
          </a:ln>
        </p:spPr>
      </p:pic>
      <p:sp>
        <p:nvSpPr>
          <p:cNvPr id="220163" name="Rectangle 6"/>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Part III</a:t>
            </a:r>
          </a:p>
        </p:txBody>
      </p:sp>
    </p:spTree>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bwMode="auto">
          <a:xfrm>
            <a:off x="228600" y="300038"/>
            <a:ext cx="9144000" cy="657225"/>
          </a:xfrm>
          <a:noFill/>
          <a:ln>
            <a:miter lim="800000"/>
            <a:headEnd/>
            <a:tailEnd/>
          </a:ln>
        </p:spPr>
        <p:txBody>
          <a:bodyPr vert="horz" wrap="square" lIns="91440" tIns="45720" rIns="91440" bIns="45720" numCol="1" anchor="t" anchorCtr="0" compatLnSpc="1">
            <a:prstTxWarp prst="textNoShape">
              <a:avLst/>
            </a:prstTxWarp>
          </a:bodyPr>
          <a:lstStyle/>
          <a:p>
            <a:pPr algn="l"/>
            <a:r>
              <a:rPr lang="en-US" sz="3600" smtClean="0">
                <a:solidFill>
                  <a:schemeClr val="bg1"/>
                </a:solidFill>
              </a:rPr>
              <a:t>Things That “DON’T” Add Value</a:t>
            </a:r>
          </a:p>
        </p:txBody>
      </p:sp>
      <p:sp>
        <p:nvSpPr>
          <p:cNvPr id="427011" name="Rectangle 3"/>
          <p:cNvSpPr>
            <a:spLocks noGrp="1"/>
          </p:cNvSpPr>
          <p:nvPr>
            <p:ph type="body" idx="1"/>
          </p:nvPr>
        </p:nvSpPr>
        <p:spPr>
          <a:xfrm>
            <a:off x="0" y="1152525"/>
            <a:ext cx="8867775" cy="3995738"/>
          </a:xfrm>
        </p:spPr>
        <p:txBody>
          <a:bodyPr/>
          <a:lstStyle/>
          <a:p>
            <a:pPr>
              <a:lnSpc>
                <a:spcPct val="110000"/>
              </a:lnSpc>
            </a:pPr>
            <a:r>
              <a:rPr lang="en-US" sz="2100" smtClean="0"/>
              <a:t>Increasing sales at the expense of G.P. $$$</a:t>
            </a:r>
          </a:p>
          <a:p>
            <a:pPr>
              <a:lnSpc>
                <a:spcPct val="110000"/>
              </a:lnSpc>
            </a:pPr>
            <a:r>
              <a:rPr lang="en-US" sz="2100" smtClean="0"/>
              <a:t>Increasing a profitable activity at the expense of cash flow (i.e. funding a rental program with cash or excessive debt)</a:t>
            </a:r>
          </a:p>
          <a:p>
            <a:pPr>
              <a:lnSpc>
                <a:spcPct val="110000"/>
              </a:lnSpc>
            </a:pPr>
            <a:r>
              <a:rPr lang="en-US" sz="2100" smtClean="0"/>
              <a:t>A large build-up of inventory</a:t>
            </a:r>
          </a:p>
          <a:p>
            <a:pPr>
              <a:lnSpc>
                <a:spcPct val="110000"/>
              </a:lnSpc>
            </a:pPr>
            <a:r>
              <a:rPr lang="en-US" sz="2100" smtClean="0"/>
              <a:t>Multiple talents of a single owner</a:t>
            </a:r>
          </a:p>
          <a:p>
            <a:pPr>
              <a:lnSpc>
                <a:spcPct val="110000"/>
              </a:lnSpc>
            </a:pPr>
            <a:r>
              <a:rPr lang="en-US" sz="2100" smtClean="0"/>
              <a:t>Using a “unique” accounting system</a:t>
            </a:r>
          </a:p>
          <a:p>
            <a:pPr>
              <a:lnSpc>
                <a:spcPct val="110000"/>
              </a:lnSpc>
            </a:pPr>
            <a:r>
              <a:rPr lang="en-US" sz="2100" smtClean="0"/>
              <a:t>Keeping things technologically the same</a:t>
            </a:r>
          </a:p>
          <a:p>
            <a:pPr>
              <a:lnSpc>
                <a:spcPct val="110000"/>
              </a:lnSpc>
            </a:pPr>
            <a:r>
              <a:rPr lang="en-US" sz="2100" smtClean="0"/>
              <a:t>Carrying numerous product lines in an effort to be all things to all customers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7011">
                                            <p:txEl>
                                              <p:pRg st="0" end="0"/>
                                            </p:txEl>
                                          </p:spTgt>
                                        </p:tgtEl>
                                        <p:attrNameLst>
                                          <p:attrName>style.visibility</p:attrName>
                                        </p:attrNameLst>
                                      </p:cBhvr>
                                      <p:to>
                                        <p:strVal val="visible"/>
                                      </p:to>
                                    </p:set>
                                    <p:anim calcmode="lin" valueType="num">
                                      <p:cBhvr additive="base">
                                        <p:cTn id="7" dur="500" fill="hold"/>
                                        <p:tgtEl>
                                          <p:spTgt spid="427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7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27011">
                                            <p:txEl>
                                              <p:pRg st="1" end="1"/>
                                            </p:txEl>
                                          </p:spTgt>
                                        </p:tgtEl>
                                        <p:attrNameLst>
                                          <p:attrName>style.visibility</p:attrName>
                                        </p:attrNameLst>
                                      </p:cBhvr>
                                      <p:to>
                                        <p:strVal val="visible"/>
                                      </p:to>
                                    </p:set>
                                    <p:anim calcmode="lin" valueType="num">
                                      <p:cBhvr additive="base">
                                        <p:cTn id="13" dur="500" fill="hold"/>
                                        <p:tgtEl>
                                          <p:spTgt spid="4270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27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27011">
                                            <p:txEl>
                                              <p:pRg st="2" end="2"/>
                                            </p:txEl>
                                          </p:spTgt>
                                        </p:tgtEl>
                                        <p:attrNameLst>
                                          <p:attrName>style.visibility</p:attrName>
                                        </p:attrNameLst>
                                      </p:cBhvr>
                                      <p:to>
                                        <p:strVal val="visible"/>
                                      </p:to>
                                    </p:set>
                                    <p:anim calcmode="lin" valueType="num">
                                      <p:cBhvr additive="base">
                                        <p:cTn id="19" dur="500" fill="hold"/>
                                        <p:tgtEl>
                                          <p:spTgt spid="4270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270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27011">
                                            <p:txEl>
                                              <p:pRg st="3" end="3"/>
                                            </p:txEl>
                                          </p:spTgt>
                                        </p:tgtEl>
                                        <p:attrNameLst>
                                          <p:attrName>style.visibility</p:attrName>
                                        </p:attrNameLst>
                                      </p:cBhvr>
                                      <p:to>
                                        <p:strVal val="visible"/>
                                      </p:to>
                                    </p:set>
                                    <p:anim calcmode="lin" valueType="num">
                                      <p:cBhvr additive="base">
                                        <p:cTn id="25" dur="500" fill="hold"/>
                                        <p:tgtEl>
                                          <p:spTgt spid="4270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270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27011">
                                            <p:txEl>
                                              <p:pRg st="4" end="4"/>
                                            </p:txEl>
                                          </p:spTgt>
                                        </p:tgtEl>
                                        <p:attrNameLst>
                                          <p:attrName>style.visibility</p:attrName>
                                        </p:attrNameLst>
                                      </p:cBhvr>
                                      <p:to>
                                        <p:strVal val="visible"/>
                                      </p:to>
                                    </p:set>
                                    <p:anim calcmode="lin" valueType="num">
                                      <p:cBhvr additive="base">
                                        <p:cTn id="31" dur="500" fill="hold"/>
                                        <p:tgtEl>
                                          <p:spTgt spid="42701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270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27011">
                                            <p:txEl>
                                              <p:pRg st="5" end="5"/>
                                            </p:txEl>
                                          </p:spTgt>
                                        </p:tgtEl>
                                        <p:attrNameLst>
                                          <p:attrName>style.visibility</p:attrName>
                                        </p:attrNameLst>
                                      </p:cBhvr>
                                      <p:to>
                                        <p:strVal val="visible"/>
                                      </p:to>
                                    </p:set>
                                    <p:anim calcmode="lin" valueType="num">
                                      <p:cBhvr additive="base">
                                        <p:cTn id="37" dur="500" fill="hold"/>
                                        <p:tgtEl>
                                          <p:spTgt spid="42701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270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27011">
                                            <p:txEl>
                                              <p:pRg st="6" end="6"/>
                                            </p:txEl>
                                          </p:spTgt>
                                        </p:tgtEl>
                                        <p:attrNameLst>
                                          <p:attrName>style.visibility</p:attrName>
                                        </p:attrNameLst>
                                      </p:cBhvr>
                                      <p:to>
                                        <p:strVal val="visible"/>
                                      </p:to>
                                    </p:set>
                                    <p:anim calcmode="lin" valueType="num">
                                      <p:cBhvr additive="base">
                                        <p:cTn id="43" dur="500" fill="hold"/>
                                        <p:tgtEl>
                                          <p:spTgt spid="42701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2701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p:nvPr>
        </p:nvSpPr>
        <p:spPr bwMode="auto">
          <a:xfrm>
            <a:off x="142875" y="314325"/>
            <a:ext cx="9144000" cy="666750"/>
          </a:xfrm>
          <a:noFill/>
          <a:ln>
            <a:miter lim="800000"/>
            <a:headEnd/>
            <a:tailEnd/>
          </a:ln>
        </p:spPr>
        <p:txBody>
          <a:bodyPr vert="horz" wrap="square" lIns="91440" tIns="45720" rIns="91440" bIns="45720" numCol="1" anchor="t" anchorCtr="0" compatLnSpc="1">
            <a:prstTxWarp prst="textNoShape">
              <a:avLst/>
            </a:prstTxWarp>
          </a:bodyPr>
          <a:lstStyle/>
          <a:p>
            <a:pPr algn="l"/>
            <a:r>
              <a:rPr lang="en-US" sz="3600" smtClean="0">
                <a:solidFill>
                  <a:schemeClr val="bg1"/>
                </a:solidFill>
              </a:rPr>
              <a:t>Things That “DO” Add Value</a:t>
            </a:r>
          </a:p>
        </p:txBody>
      </p:sp>
      <p:sp>
        <p:nvSpPr>
          <p:cNvPr id="428035" name="Rectangle 3"/>
          <p:cNvSpPr>
            <a:spLocks noGrp="1"/>
          </p:cNvSpPr>
          <p:nvPr>
            <p:ph type="body" idx="1"/>
          </p:nvPr>
        </p:nvSpPr>
        <p:spPr>
          <a:xfrm>
            <a:off x="0" y="1193800"/>
            <a:ext cx="6440488" cy="3954463"/>
          </a:xfrm>
        </p:spPr>
        <p:txBody>
          <a:bodyPr/>
          <a:lstStyle/>
          <a:p>
            <a:r>
              <a:rPr lang="en-US" sz="2000" smtClean="0"/>
              <a:t>A company that’s profitable by design</a:t>
            </a:r>
          </a:p>
          <a:p>
            <a:r>
              <a:rPr lang="en-US" sz="2000" smtClean="0"/>
              <a:t>A company that has positive cash flow</a:t>
            </a:r>
          </a:p>
          <a:p>
            <a:r>
              <a:rPr lang="en-US" sz="2000" smtClean="0"/>
              <a:t>A company that isn’t over-inventoried</a:t>
            </a:r>
          </a:p>
          <a:p>
            <a:r>
              <a:rPr lang="en-US" sz="2000" smtClean="0"/>
              <a:t>A company that has a profitable rental program</a:t>
            </a:r>
          </a:p>
          <a:p>
            <a:r>
              <a:rPr lang="en-US" sz="2000" smtClean="0"/>
              <a:t>A company that has a loyal, diverse customer base</a:t>
            </a:r>
          </a:p>
          <a:p>
            <a:r>
              <a:rPr lang="en-US" sz="2000" smtClean="0"/>
              <a:t>A company that has a solid management team able </a:t>
            </a:r>
            <a:br>
              <a:rPr lang="en-US" sz="2000" smtClean="0"/>
            </a:br>
            <a:r>
              <a:rPr lang="en-US" sz="2000" smtClean="0"/>
              <a:t>to operate without total reliance on the owner</a:t>
            </a:r>
          </a:p>
          <a:p>
            <a:r>
              <a:rPr lang="en-US" sz="2000" smtClean="0"/>
              <a:t>A company using a supportable accounting system </a:t>
            </a:r>
          </a:p>
          <a:p>
            <a:r>
              <a:rPr lang="en-US" sz="2000" smtClean="0"/>
              <a:t>A company that can document &amp; prove their earnings   </a:t>
            </a:r>
          </a:p>
        </p:txBody>
      </p:sp>
      <p:pic>
        <p:nvPicPr>
          <p:cNvPr id="224259" name="Picture 5" descr="hi tech"/>
          <p:cNvPicPr>
            <a:picLocks noChangeAspect="1" noChangeArrowheads="1"/>
          </p:cNvPicPr>
          <p:nvPr/>
        </p:nvPicPr>
        <p:blipFill>
          <a:blip r:embed="rId3">
            <a:clrChange>
              <a:clrFrom>
                <a:srgbClr val="9ADA00"/>
              </a:clrFrom>
              <a:clrTo>
                <a:srgbClr val="9ADA00">
                  <a:alpha val="0"/>
                </a:srgbClr>
              </a:clrTo>
            </a:clrChange>
          </a:blip>
          <a:srcRect/>
          <a:stretch>
            <a:fillRect/>
          </a:stretch>
        </p:blipFill>
        <p:spPr bwMode="auto">
          <a:xfrm>
            <a:off x="6094413" y="1133475"/>
            <a:ext cx="3049587" cy="3395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28035">
                                            <p:txEl>
                                              <p:pRg st="0" end="0"/>
                                            </p:txEl>
                                          </p:spTgt>
                                        </p:tgtEl>
                                        <p:attrNameLst>
                                          <p:attrName>style.visibility</p:attrName>
                                        </p:attrNameLst>
                                      </p:cBhvr>
                                      <p:to>
                                        <p:strVal val="visible"/>
                                      </p:to>
                                    </p:set>
                                    <p:animEffect transition="in" filter="slide(fromLeft)">
                                      <p:cBhvr>
                                        <p:cTn id="7" dur="500"/>
                                        <p:tgtEl>
                                          <p:spTgt spid="428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428035">
                                            <p:txEl>
                                              <p:pRg st="1" end="1"/>
                                            </p:txEl>
                                          </p:spTgt>
                                        </p:tgtEl>
                                        <p:attrNameLst>
                                          <p:attrName>style.visibility</p:attrName>
                                        </p:attrNameLst>
                                      </p:cBhvr>
                                      <p:to>
                                        <p:strVal val="visible"/>
                                      </p:to>
                                    </p:set>
                                    <p:animEffect transition="in" filter="slide(fromLeft)">
                                      <p:cBhvr>
                                        <p:cTn id="12" dur="500"/>
                                        <p:tgtEl>
                                          <p:spTgt spid="4280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428035">
                                            <p:txEl>
                                              <p:pRg st="2" end="2"/>
                                            </p:txEl>
                                          </p:spTgt>
                                        </p:tgtEl>
                                        <p:attrNameLst>
                                          <p:attrName>style.visibility</p:attrName>
                                        </p:attrNameLst>
                                      </p:cBhvr>
                                      <p:to>
                                        <p:strVal val="visible"/>
                                      </p:to>
                                    </p:set>
                                    <p:animEffect transition="in" filter="slide(fromLeft)">
                                      <p:cBhvr>
                                        <p:cTn id="17" dur="500"/>
                                        <p:tgtEl>
                                          <p:spTgt spid="4280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428035">
                                            <p:txEl>
                                              <p:pRg st="3" end="3"/>
                                            </p:txEl>
                                          </p:spTgt>
                                        </p:tgtEl>
                                        <p:attrNameLst>
                                          <p:attrName>style.visibility</p:attrName>
                                        </p:attrNameLst>
                                      </p:cBhvr>
                                      <p:to>
                                        <p:strVal val="visible"/>
                                      </p:to>
                                    </p:set>
                                    <p:animEffect transition="in" filter="slide(fromLeft)">
                                      <p:cBhvr>
                                        <p:cTn id="22" dur="500"/>
                                        <p:tgtEl>
                                          <p:spTgt spid="4280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28035">
                                            <p:txEl>
                                              <p:pRg st="4" end="4"/>
                                            </p:txEl>
                                          </p:spTgt>
                                        </p:tgtEl>
                                        <p:attrNameLst>
                                          <p:attrName>style.visibility</p:attrName>
                                        </p:attrNameLst>
                                      </p:cBhvr>
                                      <p:to>
                                        <p:strVal val="visible"/>
                                      </p:to>
                                    </p:set>
                                    <p:animEffect transition="in" filter="slide(fromLeft)">
                                      <p:cBhvr>
                                        <p:cTn id="27" dur="500"/>
                                        <p:tgtEl>
                                          <p:spTgt spid="4280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428035">
                                            <p:txEl>
                                              <p:pRg st="5" end="5"/>
                                            </p:txEl>
                                          </p:spTgt>
                                        </p:tgtEl>
                                        <p:attrNameLst>
                                          <p:attrName>style.visibility</p:attrName>
                                        </p:attrNameLst>
                                      </p:cBhvr>
                                      <p:to>
                                        <p:strVal val="visible"/>
                                      </p:to>
                                    </p:set>
                                    <p:animEffect transition="in" filter="slide(fromLeft)">
                                      <p:cBhvr>
                                        <p:cTn id="32" dur="500"/>
                                        <p:tgtEl>
                                          <p:spTgt spid="4280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428035">
                                            <p:txEl>
                                              <p:pRg st="6" end="6"/>
                                            </p:txEl>
                                          </p:spTgt>
                                        </p:tgtEl>
                                        <p:attrNameLst>
                                          <p:attrName>style.visibility</p:attrName>
                                        </p:attrNameLst>
                                      </p:cBhvr>
                                      <p:to>
                                        <p:strVal val="visible"/>
                                      </p:to>
                                    </p:set>
                                    <p:animEffect transition="in" filter="slide(fromLeft)">
                                      <p:cBhvr>
                                        <p:cTn id="37" dur="500"/>
                                        <p:tgtEl>
                                          <p:spTgt spid="42803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428035">
                                            <p:txEl>
                                              <p:pRg st="7" end="7"/>
                                            </p:txEl>
                                          </p:spTgt>
                                        </p:tgtEl>
                                        <p:attrNameLst>
                                          <p:attrName>style.visibility</p:attrName>
                                        </p:attrNameLst>
                                      </p:cBhvr>
                                      <p:to>
                                        <p:strVal val="visible"/>
                                      </p:to>
                                    </p:set>
                                    <p:animEffect transition="in" filter="slide(fromLeft)">
                                      <p:cBhvr>
                                        <p:cTn id="42" dur="500"/>
                                        <p:tgtEl>
                                          <p:spTgt spid="4280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bwMode="auto">
          <a:xfrm>
            <a:off x="233363" y="315913"/>
            <a:ext cx="6281737" cy="685800"/>
          </a:xfrm>
          <a:noFill/>
          <a:ln w="12700">
            <a:miter lim="800000"/>
            <a:headEnd/>
            <a:tailEnd/>
          </a:ln>
        </p:spPr>
        <p:txBody>
          <a:bodyPr vert="horz" wrap="square" lIns="90488" tIns="44450" rIns="90488" bIns="44450" numCol="1" anchor="b" anchorCtr="0" compatLnSpc="1">
            <a:prstTxWarp prst="textNoShape">
              <a:avLst/>
            </a:prstTxWarp>
          </a:bodyPr>
          <a:lstStyle/>
          <a:p>
            <a:pPr algn="l"/>
            <a:r>
              <a:rPr lang="en-US" sz="5000" b="1" smtClean="0">
                <a:solidFill>
                  <a:schemeClr val="bg1"/>
                </a:solidFill>
                <a:latin typeface="Arial" charset="0"/>
              </a:rPr>
              <a:t>Newsworthy M&amp;A</a:t>
            </a:r>
            <a:r>
              <a:rPr lang="en-US" sz="5000" b="1" smtClean="0">
                <a:solidFill>
                  <a:schemeClr val="bg1"/>
                </a:solidFill>
              </a:rPr>
              <a:t>’</a:t>
            </a:r>
            <a:r>
              <a:rPr lang="en-US" sz="5000" b="1" smtClean="0">
                <a:solidFill>
                  <a:schemeClr val="bg1"/>
                </a:solidFill>
                <a:latin typeface="Arial" charset="0"/>
              </a:rPr>
              <a:t>s</a:t>
            </a:r>
          </a:p>
        </p:txBody>
      </p:sp>
      <p:sp>
        <p:nvSpPr>
          <p:cNvPr id="505859" name="Rectangle 3"/>
          <p:cNvSpPr>
            <a:spLocks noGrp="1"/>
          </p:cNvSpPr>
          <p:nvPr>
            <p:ph type="body" idx="1"/>
          </p:nvPr>
        </p:nvSpPr>
        <p:spPr>
          <a:xfrm>
            <a:off x="1557338" y="1120775"/>
            <a:ext cx="6996112" cy="3970338"/>
          </a:xfrm>
        </p:spPr>
        <p:txBody>
          <a:bodyPr lIns="90488" tIns="44450" rIns="90488" bIns="44450"/>
          <a:lstStyle/>
          <a:p>
            <a:pPr>
              <a:buClr>
                <a:srgbClr val="990000"/>
              </a:buClr>
              <a:buFont typeface="Webdings" pitchFamily="18" charset="2"/>
              <a:buChar char="="/>
            </a:pPr>
            <a:r>
              <a:rPr lang="en-US" sz="2100" b="1" smtClean="0"/>
              <a:t>U.S. Music</a:t>
            </a:r>
            <a:r>
              <a:rPr lang="en-US" sz="2100" b="1" smtClean="0">
                <a:solidFill>
                  <a:srgbClr val="800000"/>
                </a:solidFill>
              </a:rPr>
              <a:t> acquires </a:t>
            </a:r>
            <a:r>
              <a:rPr lang="en-US" sz="2100" b="1" smtClean="0"/>
              <a:t>Parker Guitars</a:t>
            </a:r>
          </a:p>
          <a:p>
            <a:pPr>
              <a:buClr>
                <a:srgbClr val="990000"/>
              </a:buClr>
              <a:buFont typeface="Webdings" pitchFamily="18" charset="2"/>
              <a:buChar char="="/>
            </a:pPr>
            <a:r>
              <a:rPr lang="en-US" sz="2100" b="1" smtClean="0"/>
              <a:t>Eastman Strings</a:t>
            </a:r>
            <a:r>
              <a:rPr lang="en-US" sz="2100" b="1" smtClean="0">
                <a:solidFill>
                  <a:srgbClr val="800000"/>
                </a:solidFill>
              </a:rPr>
              <a:t> acquires </a:t>
            </a:r>
            <a:r>
              <a:rPr lang="en-US" sz="2100" b="1" smtClean="0"/>
              <a:t>Haynes Flute</a:t>
            </a:r>
          </a:p>
          <a:p>
            <a:pPr>
              <a:buClr>
                <a:srgbClr val="990000"/>
              </a:buClr>
              <a:buFont typeface="Webdings" pitchFamily="18" charset="2"/>
              <a:buChar char="="/>
            </a:pPr>
            <a:r>
              <a:rPr lang="en-US" sz="2100" b="1" smtClean="0"/>
              <a:t>DigiDesign</a:t>
            </a:r>
            <a:r>
              <a:rPr lang="en-US" sz="2100" b="1" smtClean="0">
                <a:solidFill>
                  <a:srgbClr val="800000"/>
                </a:solidFill>
              </a:rPr>
              <a:t> acquires </a:t>
            </a:r>
            <a:r>
              <a:rPr lang="en-US" sz="2100" b="1" smtClean="0"/>
              <a:t>Bomb Factory Digital</a:t>
            </a:r>
          </a:p>
          <a:p>
            <a:pPr>
              <a:lnSpc>
                <a:spcPct val="90000"/>
              </a:lnSpc>
              <a:buClr>
                <a:srgbClr val="990000"/>
              </a:buClr>
              <a:buFont typeface="Webdings" pitchFamily="18" charset="2"/>
              <a:buChar char="="/>
            </a:pPr>
            <a:r>
              <a:rPr lang="en-US" sz="2100" b="1" smtClean="0"/>
              <a:t>D’Addario</a:t>
            </a:r>
            <a:r>
              <a:rPr lang="en-US" sz="2100" b="1" smtClean="0">
                <a:solidFill>
                  <a:srgbClr val="800000"/>
                </a:solidFill>
              </a:rPr>
              <a:t> acquires </a:t>
            </a:r>
            <a:r>
              <a:rPr lang="en-US" sz="2100" b="1" smtClean="0"/>
              <a:t>Rico International</a:t>
            </a:r>
          </a:p>
          <a:p>
            <a:pPr>
              <a:lnSpc>
                <a:spcPct val="90000"/>
              </a:lnSpc>
              <a:buClr>
                <a:srgbClr val="990000"/>
              </a:buClr>
              <a:buFont typeface="Webdings" pitchFamily="18" charset="2"/>
              <a:buChar char="="/>
            </a:pPr>
            <a:r>
              <a:rPr lang="en-US" sz="2100" b="1" smtClean="0"/>
              <a:t>Conn-Selmer </a:t>
            </a:r>
            <a:r>
              <a:rPr lang="en-US" sz="2100" b="1" smtClean="0">
                <a:solidFill>
                  <a:srgbClr val="800000"/>
                </a:solidFill>
              </a:rPr>
              <a:t>acquires </a:t>
            </a:r>
            <a:r>
              <a:rPr lang="en-US" sz="2100" b="1" smtClean="0"/>
              <a:t>G.LaBlanc Corp.</a:t>
            </a:r>
          </a:p>
          <a:p>
            <a:pPr>
              <a:lnSpc>
                <a:spcPct val="90000"/>
              </a:lnSpc>
              <a:buClr>
                <a:srgbClr val="990000"/>
              </a:buClr>
              <a:buFont typeface="Webdings" pitchFamily="18" charset="2"/>
              <a:buChar char="="/>
            </a:pPr>
            <a:r>
              <a:rPr lang="en-US" sz="2100" b="1" smtClean="0"/>
              <a:t>Avid Technology</a:t>
            </a:r>
            <a:r>
              <a:rPr lang="en-US" sz="2100" b="1" smtClean="0">
                <a:solidFill>
                  <a:srgbClr val="800000"/>
                </a:solidFill>
              </a:rPr>
              <a:t> acquires </a:t>
            </a:r>
            <a:r>
              <a:rPr lang="en-US" sz="2100" b="1" smtClean="0"/>
              <a:t>M-Audio</a:t>
            </a:r>
          </a:p>
          <a:p>
            <a:pPr>
              <a:lnSpc>
                <a:spcPct val="90000"/>
              </a:lnSpc>
              <a:buClr>
                <a:srgbClr val="990000"/>
              </a:buClr>
              <a:buFont typeface="Webdings" pitchFamily="18" charset="2"/>
              <a:buChar char="="/>
            </a:pPr>
            <a:r>
              <a:rPr lang="en-US" sz="2100" b="1" smtClean="0"/>
              <a:t>Samick Music</a:t>
            </a:r>
            <a:r>
              <a:rPr lang="en-US" sz="2100" b="1" smtClean="0">
                <a:solidFill>
                  <a:srgbClr val="800000"/>
                </a:solidFill>
              </a:rPr>
              <a:t> acquires </a:t>
            </a:r>
            <a:r>
              <a:rPr lang="en-US" sz="2100" b="1" smtClean="0"/>
              <a:t>Young Chang</a:t>
            </a:r>
          </a:p>
          <a:p>
            <a:pPr>
              <a:lnSpc>
                <a:spcPct val="90000"/>
              </a:lnSpc>
              <a:buClr>
                <a:srgbClr val="990000"/>
              </a:buClr>
              <a:buFont typeface="Webdings" pitchFamily="18" charset="2"/>
              <a:buChar char="="/>
            </a:pPr>
            <a:r>
              <a:rPr lang="en-US" sz="2100" b="1" smtClean="0"/>
              <a:t>Fender Musical Instruments</a:t>
            </a:r>
            <a:r>
              <a:rPr lang="en-US" sz="2100" b="1" smtClean="0">
                <a:solidFill>
                  <a:srgbClr val="800000"/>
                </a:solidFill>
              </a:rPr>
              <a:t> acquires </a:t>
            </a:r>
            <a:r>
              <a:rPr lang="en-US" sz="2100" b="1" smtClean="0"/>
              <a:t>Tacoma Guitars</a:t>
            </a:r>
          </a:p>
          <a:p>
            <a:pPr>
              <a:lnSpc>
                <a:spcPct val="90000"/>
              </a:lnSpc>
              <a:buClr>
                <a:srgbClr val="990000"/>
              </a:buClr>
              <a:buFont typeface="Webdings" pitchFamily="18" charset="2"/>
              <a:buChar char="="/>
            </a:pPr>
            <a:r>
              <a:rPr lang="en-US" sz="2100" b="1" smtClean="0"/>
              <a:t>American Music Group</a:t>
            </a:r>
            <a:r>
              <a:rPr lang="en-US" sz="2100" b="1" smtClean="0">
                <a:solidFill>
                  <a:srgbClr val="800000"/>
                </a:solidFill>
              </a:rPr>
              <a:t> acquires </a:t>
            </a:r>
            <a:r>
              <a:rPr lang="en-US" sz="2100" b="1" smtClean="0"/>
              <a:t>Karnes Music B&amp;O</a:t>
            </a:r>
          </a:p>
          <a:p>
            <a:pPr>
              <a:lnSpc>
                <a:spcPct val="90000"/>
              </a:lnSpc>
              <a:buClr>
                <a:srgbClr val="990000"/>
              </a:buClr>
              <a:buFont typeface="Webdings" pitchFamily="18" charset="2"/>
              <a:buChar char="="/>
            </a:pPr>
            <a:r>
              <a:rPr lang="en-US" sz="2100" b="1" smtClean="0"/>
              <a:t>Guitar Center</a:t>
            </a:r>
            <a:r>
              <a:rPr lang="en-US" sz="2100" b="1" smtClean="0">
                <a:solidFill>
                  <a:srgbClr val="800000"/>
                </a:solidFill>
              </a:rPr>
              <a:t> acquires </a:t>
            </a:r>
            <a:r>
              <a:rPr lang="en-US" sz="2100" b="1" smtClean="0"/>
              <a:t>Music &amp; Arts</a:t>
            </a:r>
            <a:r>
              <a:rPr lang="en-US" sz="2100" b="1" smtClean="0">
                <a:solidFill>
                  <a:srgbClr val="800000"/>
                </a:solidFill>
              </a:rPr>
              <a:t> &amp; </a:t>
            </a:r>
            <a:r>
              <a:rPr lang="en-US" sz="2100" b="1" smtClean="0"/>
              <a:t>Musician’s Friend</a:t>
            </a:r>
          </a:p>
          <a:p>
            <a:pPr>
              <a:lnSpc>
                <a:spcPct val="90000"/>
              </a:lnSpc>
              <a:buClr>
                <a:srgbClr val="990000"/>
              </a:buClr>
              <a:buFont typeface="Webdings" pitchFamily="18" charset="2"/>
              <a:buChar char="="/>
            </a:pPr>
            <a:r>
              <a:rPr lang="en-US" sz="2100" b="1" smtClean="0"/>
              <a:t>Bain Capital</a:t>
            </a:r>
            <a:r>
              <a:rPr lang="en-US" sz="2100" b="1" smtClean="0">
                <a:solidFill>
                  <a:srgbClr val="800000"/>
                </a:solidFill>
              </a:rPr>
              <a:t> acquires </a:t>
            </a:r>
            <a:r>
              <a:rPr lang="en-US" sz="2100" b="1" smtClean="0"/>
              <a:t>Guitar Center</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05859">
                                            <p:txEl>
                                              <p:pRg st="0" end="0"/>
                                            </p:txEl>
                                          </p:spTgt>
                                        </p:tgtEl>
                                        <p:attrNameLst>
                                          <p:attrName>style.visibility</p:attrName>
                                        </p:attrNameLst>
                                      </p:cBhvr>
                                      <p:to>
                                        <p:strVal val="visible"/>
                                      </p:to>
                                    </p:set>
                                    <p:anim calcmode="lin" valueType="num">
                                      <p:cBhvr additive="base">
                                        <p:cTn id="7" dur="1000" fill="hold"/>
                                        <p:tgtEl>
                                          <p:spTgt spid="505859">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0585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05859">
                                            <p:txEl>
                                              <p:pRg st="1" end="1"/>
                                            </p:txEl>
                                          </p:spTgt>
                                        </p:tgtEl>
                                        <p:attrNameLst>
                                          <p:attrName>style.visibility</p:attrName>
                                        </p:attrNameLst>
                                      </p:cBhvr>
                                      <p:to>
                                        <p:strVal val="visible"/>
                                      </p:to>
                                    </p:set>
                                    <p:anim calcmode="lin" valueType="num">
                                      <p:cBhvr additive="base">
                                        <p:cTn id="11" dur="1000" fill="hold"/>
                                        <p:tgtEl>
                                          <p:spTgt spid="505859">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50585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05859">
                                            <p:txEl>
                                              <p:pRg st="2" end="2"/>
                                            </p:txEl>
                                          </p:spTgt>
                                        </p:tgtEl>
                                        <p:attrNameLst>
                                          <p:attrName>style.visibility</p:attrName>
                                        </p:attrNameLst>
                                      </p:cBhvr>
                                      <p:to>
                                        <p:strVal val="visible"/>
                                      </p:to>
                                    </p:set>
                                    <p:anim calcmode="lin" valueType="num">
                                      <p:cBhvr additive="base">
                                        <p:cTn id="15" dur="1000" fill="hold"/>
                                        <p:tgtEl>
                                          <p:spTgt spid="505859">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50585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05859">
                                            <p:txEl>
                                              <p:pRg st="3" end="3"/>
                                            </p:txEl>
                                          </p:spTgt>
                                        </p:tgtEl>
                                        <p:attrNameLst>
                                          <p:attrName>style.visibility</p:attrName>
                                        </p:attrNameLst>
                                      </p:cBhvr>
                                      <p:to>
                                        <p:strVal val="visible"/>
                                      </p:to>
                                    </p:set>
                                    <p:anim calcmode="lin" valueType="num">
                                      <p:cBhvr additive="base">
                                        <p:cTn id="19" dur="1000" fill="hold"/>
                                        <p:tgtEl>
                                          <p:spTgt spid="505859">
                                            <p:txEl>
                                              <p:pRg st="3" end="3"/>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50585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05859">
                                            <p:txEl>
                                              <p:pRg st="4" end="4"/>
                                            </p:txEl>
                                          </p:spTgt>
                                        </p:tgtEl>
                                        <p:attrNameLst>
                                          <p:attrName>style.visibility</p:attrName>
                                        </p:attrNameLst>
                                      </p:cBhvr>
                                      <p:to>
                                        <p:strVal val="visible"/>
                                      </p:to>
                                    </p:set>
                                    <p:anim calcmode="lin" valueType="num">
                                      <p:cBhvr additive="base">
                                        <p:cTn id="23" dur="1000" fill="hold"/>
                                        <p:tgtEl>
                                          <p:spTgt spid="505859">
                                            <p:txEl>
                                              <p:pRg st="4" end="4"/>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505859">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05859">
                                            <p:txEl>
                                              <p:pRg st="5" end="5"/>
                                            </p:txEl>
                                          </p:spTgt>
                                        </p:tgtEl>
                                        <p:attrNameLst>
                                          <p:attrName>style.visibility</p:attrName>
                                        </p:attrNameLst>
                                      </p:cBhvr>
                                      <p:to>
                                        <p:strVal val="visible"/>
                                      </p:to>
                                    </p:set>
                                    <p:anim calcmode="lin" valueType="num">
                                      <p:cBhvr additive="base">
                                        <p:cTn id="27" dur="1000" fill="hold"/>
                                        <p:tgtEl>
                                          <p:spTgt spid="505859">
                                            <p:txEl>
                                              <p:pRg st="5" end="5"/>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505859">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505859">
                                            <p:txEl>
                                              <p:pRg st="6" end="6"/>
                                            </p:txEl>
                                          </p:spTgt>
                                        </p:tgtEl>
                                        <p:attrNameLst>
                                          <p:attrName>style.visibility</p:attrName>
                                        </p:attrNameLst>
                                      </p:cBhvr>
                                      <p:to>
                                        <p:strVal val="visible"/>
                                      </p:to>
                                    </p:set>
                                    <p:anim calcmode="lin" valueType="num">
                                      <p:cBhvr additive="base">
                                        <p:cTn id="31" dur="1000" fill="hold"/>
                                        <p:tgtEl>
                                          <p:spTgt spid="505859">
                                            <p:txEl>
                                              <p:pRg st="6" end="6"/>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505859">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505859">
                                            <p:txEl>
                                              <p:pRg st="7" end="7"/>
                                            </p:txEl>
                                          </p:spTgt>
                                        </p:tgtEl>
                                        <p:attrNameLst>
                                          <p:attrName>style.visibility</p:attrName>
                                        </p:attrNameLst>
                                      </p:cBhvr>
                                      <p:to>
                                        <p:strVal val="visible"/>
                                      </p:to>
                                    </p:set>
                                    <p:anim calcmode="lin" valueType="num">
                                      <p:cBhvr additive="base">
                                        <p:cTn id="35" dur="1000" fill="hold"/>
                                        <p:tgtEl>
                                          <p:spTgt spid="505859">
                                            <p:txEl>
                                              <p:pRg st="7" end="7"/>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505859">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505859">
                                            <p:txEl>
                                              <p:pRg st="8" end="8"/>
                                            </p:txEl>
                                          </p:spTgt>
                                        </p:tgtEl>
                                        <p:attrNameLst>
                                          <p:attrName>style.visibility</p:attrName>
                                        </p:attrNameLst>
                                      </p:cBhvr>
                                      <p:to>
                                        <p:strVal val="visible"/>
                                      </p:to>
                                    </p:set>
                                    <p:anim calcmode="lin" valueType="num">
                                      <p:cBhvr additive="base">
                                        <p:cTn id="39" dur="1000" fill="hold"/>
                                        <p:tgtEl>
                                          <p:spTgt spid="505859">
                                            <p:txEl>
                                              <p:pRg st="8" end="8"/>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505859">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505859">
                                            <p:txEl>
                                              <p:pRg st="9" end="9"/>
                                            </p:txEl>
                                          </p:spTgt>
                                        </p:tgtEl>
                                        <p:attrNameLst>
                                          <p:attrName>style.visibility</p:attrName>
                                        </p:attrNameLst>
                                      </p:cBhvr>
                                      <p:to>
                                        <p:strVal val="visible"/>
                                      </p:to>
                                    </p:set>
                                    <p:anim calcmode="lin" valueType="num">
                                      <p:cBhvr additive="base">
                                        <p:cTn id="43" dur="1000" fill="hold"/>
                                        <p:tgtEl>
                                          <p:spTgt spid="505859">
                                            <p:txEl>
                                              <p:pRg st="9" end="9"/>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505859">
                                            <p:txEl>
                                              <p:pRg st="9" end="9"/>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505859">
                                            <p:txEl>
                                              <p:pRg st="10" end="10"/>
                                            </p:txEl>
                                          </p:spTgt>
                                        </p:tgtEl>
                                        <p:attrNameLst>
                                          <p:attrName>style.visibility</p:attrName>
                                        </p:attrNameLst>
                                      </p:cBhvr>
                                      <p:to>
                                        <p:strVal val="visible"/>
                                      </p:to>
                                    </p:set>
                                    <p:anim calcmode="lin" valueType="num">
                                      <p:cBhvr additive="base">
                                        <p:cTn id="47" dur="1000" fill="hold"/>
                                        <p:tgtEl>
                                          <p:spTgt spid="505859">
                                            <p:txEl>
                                              <p:pRg st="10" end="10"/>
                                            </p:txEl>
                                          </p:spTgt>
                                        </p:tgtEl>
                                        <p:attrNameLst>
                                          <p:attrName>ppt_x</p:attrName>
                                        </p:attrNameLst>
                                      </p:cBhvr>
                                      <p:tavLst>
                                        <p:tav tm="0">
                                          <p:val>
                                            <p:strVal val="0-#ppt_w/2"/>
                                          </p:val>
                                        </p:tav>
                                        <p:tav tm="100000">
                                          <p:val>
                                            <p:strVal val="#ppt_x"/>
                                          </p:val>
                                        </p:tav>
                                      </p:tavLst>
                                    </p:anim>
                                    <p:anim calcmode="lin" valueType="num">
                                      <p:cBhvr additive="base">
                                        <p:cTn id="48" dur="1000" fill="hold"/>
                                        <p:tgtEl>
                                          <p:spTgt spid="505859">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p:nvPr>
        </p:nvSpPr>
        <p:spPr bwMode="auto">
          <a:xfrm>
            <a:off x="171450" y="271463"/>
            <a:ext cx="9144000" cy="676275"/>
          </a:xfrm>
          <a:noFill/>
          <a:ln>
            <a:miter lim="800000"/>
            <a:headEnd/>
            <a:tailEnd/>
          </a:ln>
        </p:spPr>
        <p:txBody>
          <a:bodyPr vert="horz" wrap="square" lIns="91440" tIns="45720" rIns="91440" bIns="45720" numCol="1" anchor="t" anchorCtr="0" compatLnSpc="1">
            <a:prstTxWarp prst="textNoShape">
              <a:avLst/>
            </a:prstTxWarp>
          </a:bodyPr>
          <a:lstStyle/>
          <a:p>
            <a:pPr algn="l"/>
            <a:r>
              <a:rPr lang="en-US" sz="3200" smtClean="0">
                <a:solidFill>
                  <a:schemeClr val="bg1"/>
                </a:solidFill>
              </a:rPr>
              <a:t>Music Store Buyers Typically Look For…</a:t>
            </a:r>
          </a:p>
        </p:txBody>
      </p:sp>
      <p:sp>
        <p:nvSpPr>
          <p:cNvPr id="430083" name="Rectangle 3"/>
          <p:cNvSpPr>
            <a:spLocks noGrp="1"/>
          </p:cNvSpPr>
          <p:nvPr>
            <p:ph type="body" idx="1"/>
          </p:nvPr>
        </p:nvSpPr>
        <p:spPr>
          <a:xfrm>
            <a:off x="3667125" y="1216025"/>
            <a:ext cx="5691188" cy="3954463"/>
          </a:xfrm>
        </p:spPr>
        <p:txBody>
          <a:bodyPr/>
          <a:lstStyle/>
          <a:p>
            <a:pPr>
              <a:lnSpc>
                <a:spcPct val="110000"/>
              </a:lnSpc>
            </a:pPr>
            <a:r>
              <a:rPr lang="en-US" sz="2000" smtClean="0"/>
              <a:t>Great locations and demographics</a:t>
            </a:r>
          </a:p>
          <a:p>
            <a:pPr lvl="1">
              <a:lnSpc>
                <a:spcPct val="110000"/>
              </a:lnSpc>
              <a:buFont typeface="Wingdings" pitchFamily="2" charset="2"/>
              <a:buChar char="§"/>
            </a:pPr>
            <a:r>
              <a:rPr lang="en-US" sz="1800" smtClean="0"/>
              <a:t>Potential for growth</a:t>
            </a:r>
          </a:p>
          <a:p>
            <a:pPr lvl="1">
              <a:lnSpc>
                <a:spcPct val="110000"/>
              </a:lnSpc>
              <a:buFont typeface="Wingdings" pitchFamily="2" charset="2"/>
              <a:buChar char="§"/>
            </a:pPr>
            <a:r>
              <a:rPr lang="en-US" sz="1800" smtClean="0"/>
              <a:t>Expanding into a new market</a:t>
            </a:r>
          </a:p>
          <a:p>
            <a:pPr lvl="1">
              <a:lnSpc>
                <a:spcPct val="110000"/>
              </a:lnSpc>
              <a:buFont typeface="Wingdings" pitchFamily="2" charset="2"/>
              <a:buChar char="§"/>
            </a:pPr>
            <a:r>
              <a:rPr lang="en-US" sz="1800" smtClean="0"/>
              <a:t>Elimination of a competitor</a:t>
            </a:r>
          </a:p>
          <a:p>
            <a:pPr>
              <a:lnSpc>
                <a:spcPct val="110000"/>
              </a:lnSpc>
            </a:pPr>
            <a:r>
              <a:rPr lang="en-US" sz="2000" smtClean="0"/>
              <a:t>Proven history of earnings</a:t>
            </a:r>
          </a:p>
          <a:p>
            <a:pPr>
              <a:lnSpc>
                <a:spcPct val="110000"/>
              </a:lnSpc>
            </a:pPr>
            <a:r>
              <a:rPr lang="en-US" sz="2000" smtClean="0"/>
              <a:t>Existing instrument rental programs</a:t>
            </a:r>
          </a:p>
          <a:p>
            <a:pPr>
              <a:lnSpc>
                <a:spcPct val="110000"/>
              </a:lnSpc>
            </a:pPr>
            <a:r>
              <a:rPr lang="en-US" sz="2000" smtClean="0"/>
              <a:t>Access to new school markets</a:t>
            </a:r>
          </a:p>
          <a:p>
            <a:pPr>
              <a:lnSpc>
                <a:spcPct val="110000"/>
              </a:lnSpc>
            </a:pPr>
            <a:r>
              <a:rPr lang="en-US" sz="2000" smtClean="0"/>
              <a:t>Strong management team</a:t>
            </a:r>
          </a:p>
          <a:p>
            <a:pPr>
              <a:lnSpc>
                <a:spcPct val="110000"/>
              </a:lnSpc>
            </a:pPr>
            <a:r>
              <a:rPr lang="en-US" sz="2000" smtClean="0"/>
              <a:t>Reliable accounting records and systems</a:t>
            </a:r>
            <a:endParaRPr lang="en-US" sz="2000" smtClean="0">
              <a:solidFill>
                <a:srgbClr val="C4C12B"/>
              </a:solidFill>
            </a:endParaRPr>
          </a:p>
        </p:txBody>
      </p:sp>
      <p:pic>
        <p:nvPicPr>
          <p:cNvPr id="226307" name="Picture 4" descr="drumline"/>
          <p:cNvPicPr>
            <a:picLocks noChangeAspect="1" noChangeArrowheads="1"/>
          </p:cNvPicPr>
          <p:nvPr/>
        </p:nvPicPr>
        <p:blipFill>
          <a:blip r:embed="rId3">
            <a:clrChange>
              <a:clrFrom>
                <a:srgbClr val="7100FE"/>
              </a:clrFrom>
              <a:clrTo>
                <a:srgbClr val="7100FE">
                  <a:alpha val="0"/>
                </a:srgbClr>
              </a:clrTo>
            </a:clrChange>
          </a:blip>
          <a:srcRect/>
          <a:stretch>
            <a:fillRect/>
          </a:stretch>
        </p:blipFill>
        <p:spPr bwMode="auto">
          <a:xfrm>
            <a:off x="471488" y="1144588"/>
            <a:ext cx="3282950" cy="3686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083">
                                            <p:txEl>
                                              <p:pRg st="0" end="0"/>
                                            </p:txEl>
                                          </p:spTgt>
                                        </p:tgtEl>
                                        <p:attrNameLst>
                                          <p:attrName>style.visibility</p:attrName>
                                        </p:attrNameLst>
                                      </p:cBhvr>
                                      <p:to>
                                        <p:strVal val="visible"/>
                                      </p:to>
                                    </p:set>
                                    <p:animEffect transition="in" filter="fade">
                                      <p:cBhvr>
                                        <p:cTn id="7" dur="500"/>
                                        <p:tgtEl>
                                          <p:spTgt spid="43008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0083">
                                            <p:txEl>
                                              <p:pRg st="1" end="1"/>
                                            </p:txEl>
                                          </p:spTgt>
                                        </p:tgtEl>
                                        <p:attrNameLst>
                                          <p:attrName>style.visibility</p:attrName>
                                        </p:attrNameLst>
                                      </p:cBhvr>
                                      <p:to>
                                        <p:strVal val="visible"/>
                                      </p:to>
                                    </p:set>
                                    <p:animEffect transition="in" filter="fade">
                                      <p:cBhvr>
                                        <p:cTn id="10" dur="500"/>
                                        <p:tgtEl>
                                          <p:spTgt spid="43008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30083">
                                            <p:txEl>
                                              <p:pRg st="2" end="2"/>
                                            </p:txEl>
                                          </p:spTgt>
                                        </p:tgtEl>
                                        <p:attrNameLst>
                                          <p:attrName>style.visibility</p:attrName>
                                        </p:attrNameLst>
                                      </p:cBhvr>
                                      <p:to>
                                        <p:strVal val="visible"/>
                                      </p:to>
                                    </p:set>
                                    <p:animEffect transition="in" filter="fade">
                                      <p:cBhvr>
                                        <p:cTn id="13" dur="500"/>
                                        <p:tgtEl>
                                          <p:spTgt spid="43008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30083">
                                            <p:txEl>
                                              <p:pRg st="3" end="3"/>
                                            </p:txEl>
                                          </p:spTgt>
                                        </p:tgtEl>
                                        <p:attrNameLst>
                                          <p:attrName>style.visibility</p:attrName>
                                        </p:attrNameLst>
                                      </p:cBhvr>
                                      <p:to>
                                        <p:strVal val="visible"/>
                                      </p:to>
                                    </p:set>
                                    <p:animEffect transition="in" filter="fade">
                                      <p:cBhvr>
                                        <p:cTn id="16" dur="500"/>
                                        <p:tgtEl>
                                          <p:spTgt spid="43008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0083">
                                            <p:txEl>
                                              <p:pRg st="4" end="4"/>
                                            </p:txEl>
                                          </p:spTgt>
                                        </p:tgtEl>
                                        <p:attrNameLst>
                                          <p:attrName>style.visibility</p:attrName>
                                        </p:attrNameLst>
                                      </p:cBhvr>
                                      <p:to>
                                        <p:strVal val="visible"/>
                                      </p:to>
                                    </p:set>
                                    <p:animEffect transition="in" filter="fade">
                                      <p:cBhvr>
                                        <p:cTn id="21" dur="500"/>
                                        <p:tgtEl>
                                          <p:spTgt spid="43008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0083">
                                            <p:txEl>
                                              <p:pRg st="5" end="5"/>
                                            </p:txEl>
                                          </p:spTgt>
                                        </p:tgtEl>
                                        <p:attrNameLst>
                                          <p:attrName>style.visibility</p:attrName>
                                        </p:attrNameLst>
                                      </p:cBhvr>
                                      <p:to>
                                        <p:strVal val="visible"/>
                                      </p:to>
                                    </p:set>
                                    <p:animEffect transition="in" filter="fade">
                                      <p:cBhvr>
                                        <p:cTn id="26" dur="500"/>
                                        <p:tgtEl>
                                          <p:spTgt spid="43008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30083">
                                            <p:txEl>
                                              <p:pRg st="6" end="6"/>
                                            </p:txEl>
                                          </p:spTgt>
                                        </p:tgtEl>
                                        <p:attrNameLst>
                                          <p:attrName>style.visibility</p:attrName>
                                        </p:attrNameLst>
                                      </p:cBhvr>
                                      <p:to>
                                        <p:strVal val="visible"/>
                                      </p:to>
                                    </p:set>
                                    <p:animEffect transition="in" filter="fade">
                                      <p:cBhvr>
                                        <p:cTn id="31" dur="500"/>
                                        <p:tgtEl>
                                          <p:spTgt spid="43008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0083">
                                            <p:txEl>
                                              <p:pRg st="7" end="7"/>
                                            </p:txEl>
                                          </p:spTgt>
                                        </p:tgtEl>
                                        <p:attrNameLst>
                                          <p:attrName>style.visibility</p:attrName>
                                        </p:attrNameLst>
                                      </p:cBhvr>
                                      <p:to>
                                        <p:strVal val="visible"/>
                                      </p:to>
                                    </p:set>
                                    <p:animEffect transition="in" filter="fade">
                                      <p:cBhvr>
                                        <p:cTn id="36" dur="500"/>
                                        <p:tgtEl>
                                          <p:spTgt spid="43008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30083">
                                            <p:txEl>
                                              <p:pRg st="8" end="8"/>
                                            </p:txEl>
                                          </p:spTgt>
                                        </p:tgtEl>
                                        <p:attrNameLst>
                                          <p:attrName>style.visibility</p:attrName>
                                        </p:attrNameLst>
                                      </p:cBhvr>
                                      <p:to>
                                        <p:strVal val="visible"/>
                                      </p:to>
                                    </p:set>
                                    <p:animEffect transition="in" filter="fade">
                                      <p:cBhvr>
                                        <p:cTn id="41" dur="500"/>
                                        <p:tgtEl>
                                          <p:spTgt spid="4300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p:cNvSpPr>
          <p:nvPr>
            <p:ph type="body" sz="half" idx="1"/>
          </p:nvPr>
        </p:nvSpPr>
        <p:spPr>
          <a:xfrm>
            <a:off x="0" y="1254125"/>
            <a:ext cx="9144000" cy="876300"/>
          </a:xfrm>
        </p:spPr>
        <p:txBody>
          <a:bodyPr lIns="90488" tIns="44450" rIns="90488" bIns="44450"/>
          <a:lstStyle/>
          <a:p>
            <a:pPr algn="ctr">
              <a:lnSpc>
                <a:spcPct val="90000"/>
              </a:lnSpc>
              <a:buFont typeface="Monotype Sorts"/>
              <a:buNone/>
              <a:defRPr/>
            </a:pPr>
            <a:r>
              <a:rPr lang="en-US" sz="4400" b="1" smtClean="0">
                <a:solidFill>
                  <a:srgbClr val="800000"/>
                </a:solidFill>
                <a:effectLst>
                  <a:outerShdw blurRad="38100" dist="38100" dir="2700000" algn="tl">
                    <a:srgbClr val="C0C0C0"/>
                  </a:outerShdw>
                </a:effectLst>
              </a:rPr>
              <a:t>“How Much Can I Get For My Store?”</a:t>
            </a:r>
          </a:p>
        </p:txBody>
      </p:sp>
      <p:pic>
        <p:nvPicPr>
          <p:cNvPr id="228354" name="Picture 16" descr="3639d1178729682-string-company-painting-story-old_music_store0483"/>
          <p:cNvPicPr>
            <a:picLocks noChangeAspect="1" noChangeArrowheads="1"/>
          </p:cNvPicPr>
          <p:nvPr>
            <p:ph sz="half" idx="2"/>
          </p:nvPr>
        </p:nvPicPr>
        <p:blipFill>
          <a:blip r:embed="rId3"/>
          <a:srcRect/>
          <a:stretch>
            <a:fillRect/>
          </a:stretch>
        </p:blipFill>
        <p:spPr>
          <a:xfrm>
            <a:off x="2373313" y="1984375"/>
            <a:ext cx="4402137" cy="3005138"/>
          </a:xfrm>
        </p:spPr>
      </p:pic>
      <p:sp>
        <p:nvSpPr>
          <p:cNvPr id="228355" name="Rectangle 19"/>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Part IV</a:t>
            </a:r>
          </a:p>
        </p:txBody>
      </p:sp>
    </p:spTree>
  </p:cSld>
  <p:clrMapOvr>
    <a:masterClrMapping/>
  </p:clrMapOvr>
  <p:transition spd="slow">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3" descr="SN09IdeacenterBrandedintro.jpg"/>
          <p:cNvPicPr>
            <a:picLocks noChangeAspect="1"/>
          </p:cNvPicPr>
          <p:nvPr/>
        </p:nvPicPr>
        <p:blipFill>
          <a:blip r:embed="rId3"/>
          <a:srcRect/>
          <a:stretch>
            <a:fillRect/>
          </a:stretch>
        </p:blipFill>
        <p:spPr bwMode="auto">
          <a:xfrm>
            <a:off x="4763" y="0"/>
            <a:ext cx="9134475" cy="5143500"/>
          </a:xfrm>
          <a:prstGeom prst="rect">
            <a:avLst/>
          </a:prstGeom>
          <a:noFill/>
          <a:ln w="9525">
            <a:noFill/>
            <a:miter lim="800000"/>
            <a:headEnd/>
            <a:tailEnd/>
          </a:ln>
        </p:spPr>
      </p:pic>
      <p:sp>
        <p:nvSpPr>
          <p:cNvPr id="303110" name="Rectangle 6"/>
          <p:cNvSpPr>
            <a:spLocks noChangeArrowheads="1"/>
          </p:cNvSpPr>
          <p:nvPr/>
        </p:nvSpPr>
        <p:spPr bwMode="auto">
          <a:xfrm>
            <a:off x="687388" y="1704975"/>
            <a:ext cx="7924800" cy="3225800"/>
          </a:xfrm>
          <a:prstGeom prst="rect">
            <a:avLst/>
          </a:prstGeom>
          <a:noFill/>
          <a:ln w="12700">
            <a:noFill/>
            <a:miter lim="800000"/>
            <a:headEnd/>
            <a:tailEnd/>
          </a:ln>
          <a:effectLst/>
        </p:spPr>
        <p:txBody>
          <a:bodyPr lIns="90488" tIns="44450" rIns="90488" bIns="44450"/>
          <a:lstStyle/>
          <a:p>
            <a:pPr algn="ctr" defTabSz="457200" eaLnBrk="0" hangingPunct="0">
              <a:lnSpc>
                <a:spcPct val="90000"/>
              </a:lnSpc>
              <a:spcBef>
                <a:spcPct val="20000"/>
              </a:spcBef>
              <a:buFont typeface="Arial" charset="0"/>
              <a:buNone/>
              <a:defRPr/>
            </a:pPr>
            <a:r>
              <a:rPr lang="en-US" sz="3300">
                <a:solidFill>
                  <a:schemeClr val="bg1"/>
                </a:solidFill>
                <a:effectLst>
                  <a:outerShdw blurRad="38100" dist="38100" dir="2700000" algn="tl">
                    <a:srgbClr val="C0C0C0"/>
                  </a:outerShdw>
                </a:effectLst>
                <a:latin typeface="Goudy BoldOsF"/>
              </a:rPr>
              <a:t>“October. This is one of the dangerous months to speculate in stocks. The others are July, January, September, April, November, May, March, June, December, August &amp; February.”</a:t>
            </a:r>
          </a:p>
          <a:p>
            <a:pPr algn="ctr" defTabSz="457200" eaLnBrk="0" hangingPunct="0">
              <a:lnSpc>
                <a:spcPct val="90000"/>
              </a:lnSpc>
              <a:spcBef>
                <a:spcPct val="20000"/>
              </a:spcBef>
              <a:buFont typeface="Arial" charset="0"/>
              <a:buNone/>
              <a:defRPr/>
            </a:pPr>
            <a:r>
              <a:rPr lang="en-US" sz="3600" b="1">
                <a:effectLst>
                  <a:outerShdw blurRad="38100" dist="38100" dir="2700000" algn="tl">
                    <a:srgbClr val="C0C0C0"/>
                  </a:outerShdw>
                </a:effectLst>
                <a:latin typeface="Goudy BoldOsF"/>
              </a:rPr>
              <a:t>Mark Twain</a:t>
            </a:r>
            <a:endParaRPr lang="en-US" sz="4000" b="1">
              <a:effectLst>
                <a:outerShdw blurRad="38100" dist="38100" dir="2700000" algn="tl">
                  <a:srgbClr val="C0C0C0"/>
                </a:outerShdw>
              </a:effectLst>
              <a:latin typeface="Goudy BoldOsF"/>
            </a:endParaRPr>
          </a:p>
        </p:txBody>
      </p:sp>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p:nvPr>
        </p:nvSpPr>
        <p:spPr bwMode="auto">
          <a:xfrm>
            <a:off x="252413" y="333375"/>
            <a:ext cx="8574087" cy="628650"/>
          </a:xfrm>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How Much Buyers Will Pay…</a:t>
            </a:r>
          </a:p>
        </p:txBody>
      </p:sp>
      <p:sp>
        <p:nvSpPr>
          <p:cNvPr id="433155" name="Rectangle 3"/>
          <p:cNvSpPr>
            <a:spLocks noGrp="1"/>
          </p:cNvSpPr>
          <p:nvPr>
            <p:ph type="body" idx="1"/>
          </p:nvPr>
        </p:nvSpPr>
        <p:spPr>
          <a:xfrm>
            <a:off x="0" y="1204913"/>
            <a:ext cx="9144000" cy="3943350"/>
          </a:xfrm>
        </p:spPr>
        <p:txBody>
          <a:bodyPr/>
          <a:lstStyle/>
          <a:p>
            <a:pPr>
              <a:lnSpc>
                <a:spcPct val="110000"/>
              </a:lnSpc>
            </a:pPr>
            <a:r>
              <a:rPr lang="en-US" sz="1900" smtClean="0"/>
              <a:t>They start with net income, convert it to net cash flow, and pay a multiple of that cash flow</a:t>
            </a:r>
          </a:p>
          <a:p>
            <a:pPr>
              <a:lnSpc>
                <a:spcPct val="110000"/>
              </a:lnSpc>
            </a:pPr>
            <a:r>
              <a:rPr lang="en-US" sz="1900" smtClean="0"/>
              <a:t>They pay 3 – 6 times cash flow, with on average between 4 to 5 times</a:t>
            </a:r>
          </a:p>
          <a:p>
            <a:pPr>
              <a:lnSpc>
                <a:spcPct val="110000"/>
              </a:lnSpc>
            </a:pPr>
            <a:r>
              <a:rPr lang="en-US" sz="1900" smtClean="0"/>
              <a:t>That multiple can vary greatly by buyer</a:t>
            </a:r>
          </a:p>
          <a:p>
            <a:pPr>
              <a:lnSpc>
                <a:spcPct val="110000"/>
              </a:lnSpc>
            </a:pPr>
            <a:r>
              <a:rPr lang="en-US" sz="1900" smtClean="0"/>
              <a:t>A store that yields $200,000 of annual cash flow could yield a $1,000,000 selling price</a:t>
            </a:r>
          </a:p>
          <a:p>
            <a:pPr>
              <a:lnSpc>
                <a:spcPct val="110000"/>
              </a:lnSpc>
            </a:pPr>
            <a:r>
              <a:rPr lang="en-US" sz="1900" smtClean="0"/>
              <a:t>But, that’s for the assets only…the owners then have to pay off all their debts and related taxes!!</a:t>
            </a:r>
          </a:p>
          <a:p>
            <a:pPr>
              <a:lnSpc>
                <a:spcPct val="110000"/>
              </a:lnSpc>
            </a:pPr>
            <a:r>
              <a:rPr lang="en-US" sz="1900" smtClean="0"/>
              <a:t>Most buyers will NOT pay for any cash flow benefits they enjoy from the acquisition of your store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3155">
                                            <p:txEl>
                                              <p:pRg st="0" end="0"/>
                                            </p:txEl>
                                          </p:spTgt>
                                        </p:tgtEl>
                                        <p:attrNameLst>
                                          <p:attrName>style.visibility</p:attrName>
                                        </p:attrNameLst>
                                      </p:cBhvr>
                                      <p:to>
                                        <p:strVal val="visible"/>
                                      </p:to>
                                    </p:set>
                                    <p:animEffect transition="in" filter="wipe(left)">
                                      <p:cBhvr>
                                        <p:cTn id="7" dur="500"/>
                                        <p:tgtEl>
                                          <p:spTgt spid="433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3155">
                                            <p:txEl>
                                              <p:pRg st="1" end="1"/>
                                            </p:txEl>
                                          </p:spTgt>
                                        </p:tgtEl>
                                        <p:attrNameLst>
                                          <p:attrName>style.visibility</p:attrName>
                                        </p:attrNameLst>
                                      </p:cBhvr>
                                      <p:to>
                                        <p:strVal val="visible"/>
                                      </p:to>
                                    </p:set>
                                    <p:animEffect transition="in" filter="wipe(left)">
                                      <p:cBhvr>
                                        <p:cTn id="12" dur="500"/>
                                        <p:tgtEl>
                                          <p:spTgt spid="433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3155">
                                            <p:txEl>
                                              <p:pRg st="2" end="2"/>
                                            </p:txEl>
                                          </p:spTgt>
                                        </p:tgtEl>
                                        <p:attrNameLst>
                                          <p:attrName>style.visibility</p:attrName>
                                        </p:attrNameLst>
                                      </p:cBhvr>
                                      <p:to>
                                        <p:strVal val="visible"/>
                                      </p:to>
                                    </p:set>
                                    <p:animEffect transition="in" filter="wipe(left)">
                                      <p:cBhvr>
                                        <p:cTn id="17" dur="500"/>
                                        <p:tgtEl>
                                          <p:spTgt spid="4331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3155">
                                            <p:txEl>
                                              <p:pRg st="3" end="3"/>
                                            </p:txEl>
                                          </p:spTgt>
                                        </p:tgtEl>
                                        <p:attrNameLst>
                                          <p:attrName>style.visibility</p:attrName>
                                        </p:attrNameLst>
                                      </p:cBhvr>
                                      <p:to>
                                        <p:strVal val="visible"/>
                                      </p:to>
                                    </p:set>
                                    <p:animEffect transition="in" filter="wipe(left)">
                                      <p:cBhvr>
                                        <p:cTn id="22" dur="500"/>
                                        <p:tgtEl>
                                          <p:spTgt spid="4331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33155">
                                            <p:txEl>
                                              <p:pRg st="4" end="4"/>
                                            </p:txEl>
                                          </p:spTgt>
                                        </p:tgtEl>
                                        <p:attrNameLst>
                                          <p:attrName>style.visibility</p:attrName>
                                        </p:attrNameLst>
                                      </p:cBhvr>
                                      <p:to>
                                        <p:strVal val="visible"/>
                                      </p:to>
                                    </p:set>
                                    <p:animEffect transition="in" filter="wipe(left)">
                                      <p:cBhvr>
                                        <p:cTn id="27" dur="500"/>
                                        <p:tgtEl>
                                          <p:spTgt spid="4331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33155">
                                            <p:txEl>
                                              <p:pRg st="5" end="5"/>
                                            </p:txEl>
                                          </p:spTgt>
                                        </p:tgtEl>
                                        <p:attrNameLst>
                                          <p:attrName>style.visibility</p:attrName>
                                        </p:attrNameLst>
                                      </p:cBhvr>
                                      <p:to>
                                        <p:strVal val="visible"/>
                                      </p:to>
                                    </p:set>
                                    <p:animEffect transition="in" filter="wipe(left)">
                                      <p:cBhvr>
                                        <p:cTn id="32" dur="500"/>
                                        <p:tgtEl>
                                          <p:spTgt spid="4331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SN09IdeacenterBrandedinfo.jpg"/>
          <p:cNvPicPr>
            <a:picLocks noChangeAspect="1"/>
          </p:cNvPicPr>
          <p:nvPr/>
        </p:nvPicPr>
        <p:blipFill>
          <a:blip r:embed="rId3"/>
          <a:srcRect/>
          <a:stretch>
            <a:fillRect/>
          </a:stretch>
        </p:blipFill>
        <p:spPr bwMode="auto">
          <a:xfrm>
            <a:off x="4763" y="0"/>
            <a:ext cx="9134475" cy="5143500"/>
          </a:xfrm>
          <a:prstGeom prst="rect">
            <a:avLst/>
          </a:prstGeom>
          <a:noFill/>
          <a:ln w="9525">
            <a:noFill/>
            <a:miter lim="800000"/>
            <a:headEnd/>
            <a:tailEnd/>
          </a:ln>
        </p:spPr>
      </p:pic>
      <p:sp>
        <p:nvSpPr>
          <p:cNvPr id="474114" name="Rectangle 2"/>
          <p:cNvSpPr>
            <a:spLocks noGrp="1"/>
          </p:cNvSpPr>
          <p:nvPr>
            <p:ph type="body" sz="half" idx="1"/>
          </p:nvPr>
        </p:nvSpPr>
        <p:spPr>
          <a:xfrm>
            <a:off x="355600" y="200025"/>
            <a:ext cx="8382000" cy="1433513"/>
          </a:xfrm>
        </p:spPr>
        <p:txBody>
          <a:bodyPr lIns="90488" tIns="44450" rIns="90488" bIns="44450"/>
          <a:lstStyle/>
          <a:p>
            <a:pPr algn="ctr">
              <a:lnSpc>
                <a:spcPct val="90000"/>
              </a:lnSpc>
              <a:buFont typeface="Monotype Sorts"/>
              <a:buNone/>
              <a:defRPr/>
            </a:pPr>
            <a:r>
              <a:rPr lang="en-US" sz="4000" b="1" smtClean="0">
                <a:solidFill>
                  <a:srgbClr val="800000"/>
                </a:solidFill>
                <a:effectLst>
                  <a:outerShdw blurRad="38100" dist="38100" dir="2700000" algn="tl">
                    <a:srgbClr val="C0C0C0"/>
                  </a:outerShdw>
                </a:effectLst>
                <a:latin typeface="Comic Sans MS" pitchFamily="66" charset="0"/>
              </a:rPr>
              <a:t>“Let’s calculate the value of a hypothetical music store…”</a:t>
            </a:r>
          </a:p>
        </p:txBody>
      </p:sp>
      <p:pic>
        <p:nvPicPr>
          <p:cNvPr id="234499" name="Picture 5" descr="music_store_pos"/>
          <p:cNvPicPr>
            <a:picLocks noChangeAspect="1" noChangeArrowheads="1"/>
          </p:cNvPicPr>
          <p:nvPr>
            <p:ph sz="half" idx="2"/>
          </p:nvPr>
        </p:nvPicPr>
        <p:blipFill>
          <a:blip r:embed="rId4"/>
          <a:srcRect/>
          <a:stretch>
            <a:fillRect/>
          </a:stretch>
        </p:blipFill>
        <p:spPr>
          <a:xfrm>
            <a:off x="147638" y="1384300"/>
            <a:ext cx="8821737" cy="3565525"/>
          </a:xfrm>
        </p:spPr>
      </p:pic>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p:cNvSpPr>
          <p:nvPr>
            <p:ph type="body" idx="1"/>
          </p:nvPr>
        </p:nvSpPr>
        <p:spPr>
          <a:xfrm>
            <a:off x="203200" y="1309688"/>
            <a:ext cx="8940800" cy="2455862"/>
          </a:xfrm>
        </p:spPr>
        <p:txBody>
          <a:bodyPr lIns="90488" tIns="44450" rIns="90488" bIns="44450"/>
          <a:lstStyle/>
          <a:p>
            <a:pPr algn="ctr">
              <a:lnSpc>
                <a:spcPct val="90000"/>
              </a:lnSpc>
              <a:buFont typeface="Monotype Sorts"/>
              <a:buNone/>
              <a:defRPr/>
            </a:pPr>
            <a:r>
              <a:rPr lang="en-US" sz="8000" smtClean="0">
                <a:solidFill>
                  <a:srgbClr val="800000"/>
                </a:solidFill>
                <a:effectLst>
                  <a:outerShdw blurRad="38100" dist="38100" dir="2700000" algn="tl">
                    <a:srgbClr val="C0C0C0"/>
                  </a:outerShdw>
                </a:effectLst>
              </a:rPr>
              <a:t>Some final Succession Planning</a:t>
            </a:r>
          </a:p>
          <a:p>
            <a:pPr algn="ctr">
              <a:lnSpc>
                <a:spcPct val="90000"/>
              </a:lnSpc>
              <a:buFont typeface="Monotype Sorts"/>
              <a:buNone/>
              <a:defRPr/>
            </a:pPr>
            <a:r>
              <a:rPr lang="en-US" sz="8000" smtClean="0">
                <a:solidFill>
                  <a:srgbClr val="800000"/>
                </a:solidFill>
                <a:effectLst>
                  <a:outerShdw blurRad="38100" dist="38100" dir="2700000" algn="tl">
                    <a:srgbClr val="C0C0C0"/>
                  </a:outerShdw>
                </a:effectLst>
              </a:rPr>
              <a:t>Tips &amp; Strategies</a:t>
            </a:r>
            <a:endParaRPr lang="en-US" sz="8000" b="1" smtClean="0">
              <a:solidFill>
                <a:srgbClr val="800000"/>
              </a:solidFill>
              <a:effectLst>
                <a:outerShdw blurRad="38100" dist="38100" dir="2700000" algn="tl">
                  <a:srgbClr val="C0C0C0"/>
                </a:outerShdw>
              </a:effectLst>
            </a:endParaRPr>
          </a:p>
        </p:txBody>
      </p:sp>
      <p:sp>
        <p:nvSpPr>
          <p:cNvPr id="236546" name="Rectangle 3"/>
          <p:cNvSpPr>
            <a:spLocks noChangeArrowheads="1"/>
          </p:cNvSpPr>
          <p:nvPr/>
        </p:nvSpPr>
        <p:spPr bwMode="auto">
          <a:xfrm>
            <a:off x="381000" y="342900"/>
            <a:ext cx="7734300" cy="573088"/>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Part V</a:t>
            </a:r>
          </a:p>
        </p:txBody>
      </p:sp>
    </p:spTree>
  </p:cSld>
  <p:clrMapOvr>
    <a:masterClrMapping/>
  </p:clrMapOvr>
  <p:transition spd="slow">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p:nvPr>
        </p:nvSpPr>
        <p:spPr bwMode="auto">
          <a:xfrm>
            <a:off x="315913" y="314325"/>
            <a:ext cx="8318500" cy="611188"/>
          </a:xfrm>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What Are My Exit Options?</a:t>
            </a:r>
          </a:p>
        </p:txBody>
      </p:sp>
      <p:sp>
        <p:nvSpPr>
          <p:cNvPr id="468995" name="Rectangle 3"/>
          <p:cNvSpPr>
            <a:spLocks noGrp="1"/>
          </p:cNvSpPr>
          <p:nvPr>
            <p:ph type="body" idx="1"/>
          </p:nvPr>
        </p:nvSpPr>
        <p:spPr>
          <a:xfrm>
            <a:off x="746125" y="908050"/>
            <a:ext cx="7032625" cy="4240213"/>
          </a:xfrm>
        </p:spPr>
        <p:txBody>
          <a:bodyPr/>
          <a:lstStyle/>
          <a:p>
            <a:pPr>
              <a:lnSpc>
                <a:spcPct val="110000"/>
              </a:lnSpc>
              <a:buFont typeface="Arial" charset="0"/>
              <a:buNone/>
            </a:pPr>
            <a:endParaRPr lang="en-US" sz="1000" smtClean="0"/>
          </a:p>
          <a:p>
            <a:pPr>
              <a:lnSpc>
                <a:spcPct val="110000"/>
              </a:lnSpc>
            </a:pPr>
            <a:r>
              <a:rPr lang="en-US" sz="2100" b="1" smtClean="0">
                <a:solidFill>
                  <a:srgbClr val="800000"/>
                </a:solidFill>
              </a:rPr>
              <a:t>Be honest about why you want to get out…</a:t>
            </a:r>
          </a:p>
          <a:p>
            <a:pPr lvl="1">
              <a:lnSpc>
                <a:spcPct val="110000"/>
              </a:lnSpc>
            </a:pPr>
            <a:r>
              <a:rPr lang="en-US" sz="1900" smtClean="0"/>
              <a:t>Tired?</a:t>
            </a:r>
          </a:p>
          <a:p>
            <a:pPr lvl="1">
              <a:lnSpc>
                <a:spcPct val="110000"/>
              </a:lnSpc>
            </a:pPr>
            <a:r>
              <a:rPr lang="en-US" sz="1900" smtClean="0"/>
              <a:t>Illness, too much risk, or your heart’s not in it anymore?</a:t>
            </a:r>
          </a:p>
          <a:p>
            <a:pPr>
              <a:lnSpc>
                <a:spcPct val="110000"/>
              </a:lnSpc>
            </a:pPr>
            <a:r>
              <a:rPr lang="en-US" sz="2100" b="1" smtClean="0">
                <a:solidFill>
                  <a:srgbClr val="800000"/>
                </a:solidFill>
              </a:rPr>
              <a:t>Consider all options…</a:t>
            </a:r>
          </a:p>
          <a:p>
            <a:pPr lvl="1">
              <a:lnSpc>
                <a:spcPct val="110000"/>
              </a:lnSpc>
            </a:pPr>
            <a:r>
              <a:rPr lang="en-US" sz="1900" smtClean="0"/>
              <a:t>Transfer (sell or gift) ownership to your kids</a:t>
            </a:r>
          </a:p>
          <a:p>
            <a:pPr lvl="1">
              <a:lnSpc>
                <a:spcPct val="110000"/>
              </a:lnSpc>
            </a:pPr>
            <a:r>
              <a:rPr lang="en-US" sz="1900" smtClean="0"/>
              <a:t>Sell to key employee(s)</a:t>
            </a:r>
          </a:p>
          <a:p>
            <a:pPr lvl="1">
              <a:lnSpc>
                <a:spcPct val="110000"/>
              </a:lnSpc>
            </a:pPr>
            <a:r>
              <a:rPr lang="en-US" sz="1900" smtClean="0"/>
              <a:t>Sell to a national or regional buyer</a:t>
            </a:r>
          </a:p>
          <a:p>
            <a:pPr lvl="1">
              <a:lnSpc>
                <a:spcPct val="110000"/>
              </a:lnSpc>
            </a:pPr>
            <a:r>
              <a:rPr lang="en-US" sz="1900" smtClean="0"/>
              <a:t>Sell to a local music retailer</a:t>
            </a:r>
          </a:p>
          <a:p>
            <a:pPr lvl="1">
              <a:lnSpc>
                <a:spcPct val="110000"/>
              </a:lnSpc>
            </a:pPr>
            <a:r>
              <a:rPr lang="en-US" sz="1900" smtClean="0"/>
              <a:t>Orderly liquidation</a:t>
            </a:r>
          </a:p>
          <a:p>
            <a:pPr lvl="1">
              <a:lnSpc>
                <a:spcPct val="110000"/>
              </a:lnSpc>
            </a:pPr>
            <a:r>
              <a:rPr lang="en-US" sz="1900" smtClean="0"/>
              <a:t>Employee Stock Option Plan (ESOP)?</a:t>
            </a: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68995">
                                            <p:txEl>
                                              <p:pRg st="1" end="1"/>
                                            </p:txEl>
                                          </p:spTgt>
                                        </p:tgtEl>
                                        <p:attrNameLst>
                                          <p:attrName>style.visibility</p:attrName>
                                        </p:attrNameLst>
                                      </p:cBhvr>
                                      <p:to>
                                        <p:strVal val="visible"/>
                                      </p:to>
                                    </p:set>
                                    <p:anim calcmode="lin" valueType="num">
                                      <p:cBhvr additive="base">
                                        <p:cTn id="7" dur="500" fill="hold"/>
                                        <p:tgtEl>
                                          <p:spTgt spid="4689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899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68995">
                                            <p:txEl>
                                              <p:pRg st="2" end="2"/>
                                            </p:txEl>
                                          </p:spTgt>
                                        </p:tgtEl>
                                        <p:attrNameLst>
                                          <p:attrName>style.visibility</p:attrName>
                                        </p:attrNameLst>
                                      </p:cBhvr>
                                      <p:to>
                                        <p:strVal val="visible"/>
                                      </p:to>
                                    </p:set>
                                    <p:anim calcmode="lin" valueType="num">
                                      <p:cBhvr additive="base">
                                        <p:cTn id="13" dur="500" fill="hold"/>
                                        <p:tgtEl>
                                          <p:spTgt spid="46899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899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68995">
                                            <p:txEl>
                                              <p:pRg st="3" end="3"/>
                                            </p:txEl>
                                          </p:spTgt>
                                        </p:tgtEl>
                                        <p:attrNameLst>
                                          <p:attrName>style.visibility</p:attrName>
                                        </p:attrNameLst>
                                      </p:cBhvr>
                                      <p:to>
                                        <p:strVal val="visible"/>
                                      </p:to>
                                    </p:set>
                                    <p:anim calcmode="lin" valueType="num">
                                      <p:cBhvr additive="base">
                                        <p:cTn id="19" dur="500" fill="hold"/>
                                        <p:tgtEl>
                                          <p:spTgt spid="46899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899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468995">
                                            <p:txEl>
                                              <p:pRg st="4" end="4"/>
                                            </p:txEl>
                                          </p:spTgt>
                                        </p:tgtEl>
                                        <p:attrNameLst>
                                          <p:attrName>style.visibility</p:attrName>
                                        </p:attrNameLst>
                                      </p:cBhvr>
                                      <p:to>
                                        <p:strVal val="visible"/>
                                      </p:to>
                                    </p:set>
                                    <p:anim calcmode="lin" valueType="num">
                                      <p:cBhvr additive="base">
                                        <p:cTn id="25" dur="500" fill="hold"/>
                                        <p:tgtEl>
                                          <p:spTgt spid="46899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899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468995">
                                            <p:txEl>
                                              <p:pRg st="5" end="5"/>
                                            </p:txEl>
                                          </p:spTgt>
                                        </p:tgtEl>
                                        <p:attrNameLst>
                                          <p:attrName>style.visibility</p:attrName>
                                        </p:attrNameLst>
                                      </p:cBhvr>
                                      <p:to>
                                        <p:strVal val="visible"/>
                                      </p:to>
                                    </p:set>
                                    <p:anim calcmode="lin" valueType="num">
                                      <p:cBhvr additive="base">
                                        <p:cTn id="31" dur="500" fill="hold"/>
                                        <p:tgtEl>
                                          <p:spTgt spid="46899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6899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468995">
                                            <p:txEl>
                                              <p:pRg st="6" end="6"/>
                                            </p:txEl>
                                          </p:spTgt>
                                        </p:tgtEl>
                                        <p:attrNameLst>
                                          <p:attrName>style.visibility</p:attrName>
                                        </p:attrNameLst>
                                      </p:cBhvr>
                                      <p:to>
                                        <p:strVal val="visible"/>
                                      </p:to>
                                    </p:set>
                                    <p:anim calcmode="lin" valueType="num">
                                      <p:cBhvr additive="base">
                                        <p:cTn id="37" dur="500" fill="hold"/>
                                        <p:tgtEl>
                                          <p:spTgt spid="4689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6899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468995">
                                            <p:txEl>
                                              <p:pRg st="7" end="7"/>
                                            </p:txEl>
                                          </p:spTgt>
                                        </p:tgtEl>
                                        <p:attrNameLst>
                                          <p:attrName>style.visibility</p:attrName>
                                        </p:attrNameLst>
                                      </p:cBhvr>
                                      <p:to>
                                        <p:strVal val="visible"/>
                                      </p:to>
                                    </p:set>
                                    <p:anim calcmode="lin" valueType="num">
                                      <p:cBhvr additive="base">
                                        <p:cTn id="43" dur="500" fill="hold"/>
                                        <p:tgtEl>
                                          <p:spTgt spid="46899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6899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468995">
                                            <p:txEl>
                                              <p:pRg st="8" end="8"/>
                                            </p:txEl>
                                          </p:spTgt>
                                        </p:tgtEl>
                                        <p:attrNameLst>
                                          <p:attrName>style.visibility</p:attrName>
                                        </p:attrNameLst>
                                      </p:cBhvr>
                                      <p:to>
                                        <p:strVal val="visible"/>
                                      </p:to>
                                    </p:set>
                                    <p:anim calcmode="lin" valueType="num">
                                      <p:cBhvr additive="base">
                                        <p:cTn id="49" dur="500" fill="hold"/>
                                        <p:tgtEl>
                                          <p:spTgt spid="46899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68995">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468995">
                                            <p:txEl>
                                              <p:pRg st="9" end="9"/>
                                            </p:txEl>
                                          </p:spTgt>
                                        </p:tgtEl>
                                        <p:attrNameLst>
                                          <p:attrName>style.visibility</p:attrName>
                                        </p:attrNameLst>
                                      </p:cBhvr>
                                      <p:to>
                                        <p:strVal val="visible"/>
                                      </p:to>
                                    </p:set>
                                    <p:anim calcmode="lin" valueType="num">
                                      <p:cBhvr additive="base">
                                        <p:cTn id="55" dur="500" fill="hold"/>
                                        <p:tgtEl>
                                          <p:spTgt spid="46899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68995">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468995">
                                            <p:txEl>
                                              <p:pRg st="10" end="10"/>
                                            </p:txEl>
                                          </p:spTgt>
                                        </p:tgtEl>
                                        <p:attrNameLst>
                                          <p:attrName>style.visibility</p:attrName>
                                        </p:attrNameLst>
                                      </p:cBhvr>
                                      <p:to>
                                        <p:strVal val="visible"/>
                                      </p:to>
                                    </p:set>
                                    <p:anim calcmode="lin" valueType="num">
                                      <p:cBhvr additive="base">
                                        <p:cTn id="61" dur="500" fill="hold"/>
                                        <p:tgtEl>
                                          <p:spTgt spid="468995">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68995">
                                            <p:txEl>
                                              <p:pRg st="10" end="1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p:nvPr>
        </p:nvSpPr>
        <p:spPr bwMode="auto">
          <a:xfrm>
            <a:off x="344488" y="228600"/>
            <a:ext cx="8277225" cy="685800"/>
          </a:xfrm>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solidFill>
                  <a:schemeClr val="bg1"/>
                </a:solidFill>
              </a:rPr>
              <a:t>Succession Tips &amp; Strategies</a:t>
            </a:r>
          </a:p>
        </p:txBody>
      </p:sp>
      <p:sp>
        <p:nvSpPr>
          <p:cNvPr id="502787" name="Rectangle 3"/>
          <p:cNvSpPr>
            <a:spLocks noGrp="1"/>
          </p:cNvSpPr>
          <p:nvPr>
            <p:ph type="body" idx="1"/>
          </p:nvPr>
        </p:nvSpPr>
        <p:spPr>
          <a:xfrm>
            <a:off x="0" y="1157288"/>
            <a:ext cx="9144000" cy="3503612"/>
          </a:xfrm>
        </p:spPr>
        <p:txBody>
          <a:bodyPr/>
          <a:lstStyle/>
          <a:p>
            <a:r>
              <a:rPr lang="en-US" sz="2300" b="1" smtClean="0"/>
              <a:t>Plan early and don’t deny your own mortality</a:t>
            </a:r>
          </a:p>
          <a:p>
            <a:pPr>
              <a:lnSpc>
                <a:spcPct val="130000"/>
              </a:lnSpc>
            </a:pPr>
            <a:r>
              <a:rPr lang="en-US" sz="2300" b="1" smtClean="0"/>
              <a:t>Avoid the “King Solomon” pitfall</a:t>
            </a:r>
          </a:p>
          <a:p>
            <a:pPr>
              <a:lnSpc>
                <a:spcPct val="130000"/>
              </a:lnSpc>
            </a:pPr>
            <a:r>
              <a:rPr lang="en-US" sz="2300" b="1" smtClean="0"/>
              <a:t>Consider outside management for young heirs</a:t>
            </a:r>
          </a:p>
          <a:p>
            <a:pPr>
              <a:lnSpc>
                <a:spcPct val="130000"/>
              </a:lnSpc>
            </a:pPr>
            <a:r>
              <a:rPr lang="en-US" sz="2300" b="1" smtClean="0"/>
              <a:t>Address technical issues, don’t over-promise &amp; revisit as things change</a:t>
            </a:r>
          </a:p>
          <a:p>
            <a:pPr>
              <a:lnSpc>
                <a:spcPct val="130000"/>
              </a:lnSpc>
            </a:pPr>
            <a:r>
              <a:rPr lang="en-US" sz="2300" b="1" smtClean="0"/>
              <a:t>When selling, consider timing</a:t>
            </a:r>
          </a:p>
          <a:p>
            <a:pPr>
              <a:lnSpc>
                <a:spcPct val="130000"/>
              </a:lnSpc>
            </a:pPr>
            <a:r>
              <a:rPr lang="en-US" sz="2300" b="1" smtClean="0"/>
              <a:t>Document profitability and stability</a:t>
            </a:r>
          </a:p>
          <a:p>
            <a:pPr>
              <a:lnSpc>
                <a:spcPct val="130000"/>
              </a:lnSpc>
            </a:pPr>
            <a:r>
              <a:rPr lang="en-US" sz="2300" b="1" smtClean="0"/>
              <a:t>Determine a value and find the right buyer</a:t>
            </a: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02787">
                                            <p:txEl>
                                              <p:pRg st="0" end="0"/>
                                            </p:txEl>
                                          </p:spTgt>
                                        </p:tgtEl>
                                        <p:attrNameLst>
                                          <p:attrName>style.visibility</p:attrName>
                                        </p:attrNameLst>
                                      </p:cBhvr>
                                      <p:to>
                                        <p:strVal val="visible"/>
                                      </p:to>
                                    </p:set>
                                    <p:anim calcmode="lin" valueType="num">
                                      <p:cBhvr additive="base">
                                        <p:cTn id="7" dur="500" fill="hold"/>
                                        <p:tgtEl>
                                          <p:spTgt spid="502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278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02787">
                                            <p:txEl>
                                              <p:pRg st="1" end="1"/>
                                            </p:txEl>
                                          </p:spTgt>
                                        </p:tgtEl>
                                        <p:attrNameLst>
                                          <p:attrName>style.visibility</p:attrName>
                                        </p:attrNameLst>
                                      </p:cBhvr>
                                      <p:to>
                                        <p:strVal val="visible"/>
                                      </p:to>
                                    </p:set>
                                    <p:anim calcmode="lin" valueType="num">
                                      <p:cBhvr additive="base">
                                        <p:cTn id="13" dur="500" fill="hold"/>
                                        <p:tgtEl>
                                          <p:spTgt spid="502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278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02787">
                                            <p:txEl>
                                              <p:pRg st="2" end="2"/>
                                            </p:txEl>
                                          </p:spTgt>
                                        </p:tgtEl>
                                        <p:attrNameLst>
                                          <p:attrName>style.visibility</p:attrName>
                                        </p:attrNameLst>
                                      </p:cBhvr>
                                      <p:to>
                                        <p:strVal val="visible"/>
                                      </p:to>
                                    </p:set>
                                    <p:anim calcmode="lin" valueType="num">
                                      <p:cBhvr additive="base">
                                        <p:cTn id="19" dur="500" fill="hold"/>
                                        <p:tgtEl>
                                          <p:spTgt spid="5027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278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02787">
                                            <p:txEl>
                                              <p:pRg st="3" end="3"/>
                                            </p:txEl>
                                          </p:spTgt>
                                        </p:tgtEl>
                                        <p:attrNameLst>
                                          <p:attrName>style.visibility</p:attrName>
                                        </p:attrNameLst>
                                      </p:cBhvr>
                                      <p:to>
                                        <p:strVal val="visible"/>
                                      </p:to>
                                    </p:set>
                                    <p:anim calcmode="lin" valueType="num">
                                      <p:cBhvr additive="base">
                                        <p:cTn id="25" dur="500" fill="hold"/>
                                        <p:tgtEl>
                                          <p:spTgt spid="5027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278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502787">
                                            <p:txEl>
                                              <p:pRg st="4" end="4"/>
                                            </p:txEl>
                                          </p:spTgt>
                                        </p:tgtEl>
                                        <p:attrNameLst>
                                          <p:attrName>style.visibility</p:attrName>
                                        </p:attrNameLst>
                                      </p:cBhvr>
                                      <p:to>
                                        <p:strVal val="visible"/>
                                      </p:to>
                                    </p:set>
                                    <p:anim calcmode="lin" valueType="num">
                                      <p:cBhvr additive="base">
                                        <p:cTn id="31" dur="500" fill="hold"/>
                                        <p:tgtEl>
                                          <p:spTgt spid="5027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0278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502787">
                                            <p:txEl>
                                              <p:pRg st="5" end="5"/>
                                            </p:txEl>
                                          </p:spTgt>
                                        </p:tgtEl>
                                        <p:attrNameLst>
                                          <p:attrName>style.visibility</p:attrName>
                                        </p:attrNameLst>
                                      </p:cBhvr>
                                      <p:to>
                                        <p:strVal val="visible"/>
                                      </p:to>
                                    </p:set>
                                    <p:anim calcmode="lin" valueType="num">
                                      <p:cBhvr additive="base">
                                        <p:cTn id="37" dur="500" fill="hold"/>
                                        <p:tgtEl>
                                          <p:spTgt spid="5027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02787">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502787">
                                            <p:txEl>
                                              <p:pRg st="6" end="6"/>
                                            </p:txEl>
                                          </p:spTgt>
                                        </p:tgtEl>
                                        <p:attrNameLst>
                                          <p:attrName>style.visibility</p:attrName>
                                        </p:attrNameLst>
                                      </p:cBhvr>
                                      <p:to>
                                        <p:strVal val="visible"/>
                                      </p:to>
                                    </p:set>
                                    <p:anim calcmode="lin" valueType="num">
                                      <p:cBhvr additive="base">
                                        <p:cTn id="43" dur="500" fill="hold"/>
                                        <p:tgtEl>
                                          <p:spTgt spid="50278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02787">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352425" y="171450"/>
            <a:ext cx="7213600" cy="820738"/>
          </a:xfrm>
          <a:prstGeom prst="rect">
            <a:avLst/>
          </a:prstGeom>
          <a:noFill/>
          <a:ln w="12700">
            <a:noFill/>
            <a:miter lim="800000"/>
            <a:headEnd/>
            <a:tailEnd/>
          </a:ln>
          <a:effectLst/>
        </p:spPr>
        <p:txBody>
          <a:bodyPr lIns="90488" tIns="44450" rIns="90488" bIns="44450">
            <a:spAutoFit/>
          </a:bodyPr>
          <a:lstStyle/>
          <a:p>
            <a:pPr algn="ctr" eaLnBrk="0" hangingPunct="0">
              <a:defRPr/>
            </a:pPr>
            <a:r>
              <a:rPr lang="en-US" sz="4800" b="1">
                <a:solidFill>
                  <a:srgbClr val="EAEAEA"/>
                </a:solidFill>
                <a:effectLst>
                  <a:outerShdw blurRad="38100" dist="38100" dir="2700000" algn="tl">
                    <a:srgbClr val="C0C0C0"/>
                  </a:outerShdw>
                </a:effectLst>
                <a:latin typeface="Tahoma" pitchFamily="34" charset="0"/>
              </a:rPr>
              <a:t>Need more help?</a:t>
            </a:r>
            <a:endParaRPr lang="en-US" sz="4800" b="1" i="1">
              <a:solidFill>
                <a:srgbClr val="EAEAEA"/>
              </a:solidFill>
              <a:effectLst>
                <a:outerShdw blurRad="38100" dist="38100" dir="2700000" algn="tl">
                  <a:srgbClr val="C0C0C0"/>
                </a:outerShdw>
              </a:effectLst>
              <a:latin typeface="Tahoma" pitchFamily="34" charset="0"/>
            </a:endParaRPr>
          </a:p>
        </p:txBody>
      </p:sp>
      <p:sp>
        <p:nvSpPr>
          <p:cNvPr id="247811" name="Rectangle 3"/>
          <p:cNvSpPr>
            <a:spLocks noChangeArrowheads="1"/>
          </p:cNvSpPr>
          <p:nvPr/>
        </p:nvSpPr>
        <p:spPr bwMode="auto">
          <a:xfrm>
            <a:off x="304800" y="3922713"/>
            <a:ext cx="8610600" cy="1127125"/>
          </a:xfrm>
          <a:prstGeom prst="rect">
            <a:avLst/>
          </a:prstGeom>
          <a:noFill/>
          <a:ln w="12700">
            <a:noFill/>
            <a:miter lim="800000"/>
            <a:headEnd/>
            <a:tailEnd/>
          </a:ln>
          <a:effectLst/>
        </p:spPr>
        <p:txBody>
          <a:bodyPr lIns="90488" tIns="44450" rIns="90488" bIns="44450">
            <a:spAutoFit/>
          </a:bodyPr>
          <a:lstStyle/>
          <a:p>
            <a:pPr algn="ctr" eaLnBrk="0" hangingPunct="0">
              <a:defRPr/>
            </a:pPr>
            <a:r>
              <a:rPr lang="en-US" sz="3200" b="1">
                <a:effectLst>
                  <a:outerShdw blurRad="38100" dist="38100" dir="2700000" algn="tl">
                    <a:srgbClr val="C0C0C0"/>
                  </a:outerShdw>
                </a:effectLst>
                <a:latin typeface="Tahoma" pitchFamily="34" charset="0"/>
              </a:rPr>
              <a:t>Contact</a:t>
            </a:r>
            <a:r>
              <a:rPr lang="en-US" sz="3200" b="1">
                <a:solidFill>
                  <a:srgbClr val="081D58"/>
                </a:solidFill>
                <a:effectLst>
                  <a:outerShdw blurRad="38100" dist="38100" dir="2700000" algn="tl">
                    <a:srgbClr val="C0C0C0"/>
                  </a:outerShdw>
                </a:effectLst>
                <a:latin typeface="Tahoma" pitchFamily="34" charset="0"/>
              </a:rPr>
              <a:t> </a:t>
            </a:r>
            <a:r>
              <a:rPr lang="en-US" sz="3600" b="1">
                <a:solidFill>
                  <a:srgbClr val="790015"/>
                </a:solidFill>
                <a:effectLst>
                  <a:outerShdw blurRad="38100" dist="38100" dir="2700000" algn="tl">
                    <a:srgbClr val="C0C0C0"/>
                  </a:outerShdw>
                </a:effectLst>
                <a:latin typeface="Tahoma" pitchFamily="34" charset="0"/>
              </a:rPr>
              <a:t>Jen Lowe </a:t>
            </a:r>
            <a:r>
              <a:rPr lang="en-US" sz="3200" b="1">
                <a:effectLst>
                  <a:outerShdw blurRad="38100" dist="38100" dir="2700000" algn="tl">
                    <a:srgbClr val="C0C0C0"/>
                  </a:outerShdw>
                </a:effectLst>
                <a:latin typeface="Tahoma" pitchFamily="34" charset="0"/>
              </a:rPr>
              <a:t>after this seminar</a:t>
            </a:r>
          </a:p>
          <a:p>
            <a:pPr algn="ctr" eaLnBrk="0" hangingPunct="0">
              <a:defRPr/>
            </a:pPr>
            <a:r>
              <a:rPr lang="en-US" sz="3200" b="1">
                <a:effectLst>
                  <a:outerShdw blurRad="38100" dist="38100" dir="2700000" algn="tl">
                    <a:srgbClr val="C0C0C0"/>
                  </a:outerShdw>
                </a:effectLst>
                <a:latin typeface="Tahoma" pitchFamily="34" charset="0"/>
              </a:rPr>
              <a:t>to set up a meeting time</a:t>
            </a:r>
          </a:p>
        </p:txBody>
      </p:sp>
      <p:pic>
        <p:nvPicPr>
          <p:cNvPr id="242691" name="Picture 4" descr="FKCO-LOGO-WHITE"/>
          <p:cNvPicPr>
            <a:picLocks noChangeAspect="1" noChangeArrowheads="1"/>
          </p:cNvPicPr>
          <p:nvPr/>
        </p:nvPicPr>
        <p:blipFill>
          <a:blip r:embed="rId2"/>
          <a:srcRect/>
          <a:stretch>
            <a:fillRect/>
          </a:stretch>
        </p:blipFill>
        <p:spPr bwMode="auto">
          <a:xfrm>
            <a:off x="1252538" y="1377950"/>
            <a:ext cx="6378575" cy="236855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106"/>
        </a:solidFill>
        <a:effectLst/>
      </p:bgPr>
    </p:bg>
    <p:spTree>
      <p:nvGrpSpPr>
        <p:cNvPr id="1" name=""/>
        <p:cNvGrpSpPr/>
        <p:nvPr/>
      </p:nvGrpSpPr>
      <p:grpSpPr>
        <a:xfrm>
          <a:off x="0" y="0"/>
          <a:ext cx="0" cy="0"/>
          <a:chOff x="0" y="0"/>
          <a:chExt cx="0" cy="0"/>
        </a:xfrm>
      </p:grpSpPr>
      <p:sp>
        <p:nvSpPr>
          <p:cNvPr id="243714" name="AutoShape 3"/>
          <p:cNvSpPr>
            <a:spLocks noChangeArrowheads="1"/>
          </p:cNvSpPr>
          <p:nvPr/>
        </p:nvSpPr>
        <p:spPr bwMode="auto">
          <a:xfrm>
            <a:off x="7239000" y="2058988"/>
            <a:ext cx="2590800" cy="1296987"/>
          </a:xfrm>
          <a:prstGeom prst="roundRect">
            <a:avLst>
              <a:gd name="adj" fmla="val 16667"/>
            </a:avLst>
          </a:prstGeom>
          <a:noFill/>
          <a:ln w="12700">
            <a:solidFill>
              <a:srgbClr val="CC99FF">
                <a:alpha val="20000"/>
              </a:srgbClr>
            </a:solidFill>
            <a:round/>
            <a:headEnd/>
            <a:tailEnd/>
          </a:ln>
        </p:spPr>
        <p:txBody>
          <a:bodyPr wrap="none" anchor="ctr"/>
          <a:lstStyle/>
          <a:p>
            <a:endParaRPr lang="en-US"/>
          </a:p>
        </p:txBody>
      </p:sp>
      <p:sp>
        <p:nvSpPr>
          <p:cNvPr id="243715" name="AutoShape 4"/>
          <p:cNvSpPr>
            <a:spLocks noChangeArrowheads="1"/>
          </p:cNvSpPr>
          <p:nvPr/>
        </p:nvSpPr>
        <p:spPr bwMode="auto">
          <a:xfrm rot="5400000">
            <a:off x="6514306" y="2651919"/>
            <a:ext cx="1830388" cy="2362200"/>
          </a:xfrm>
          <a:prstGeom prst="roundRect">
            <a:avLst>
              <a:gd name="adj" fmla="val 16667"/>
            </a:avLst>
          </a:prstGeom>
          <a:noFill/>
          <a:ln w="12700">
            <a:solidFill>
              <a:schemeClr val="tx1">
                <a:alpha val="20000"/>
              </a:schemeClr>
            </a:solidFill>
            <a:round/>
            <a:headEnd/>
            <a:tailEnd/>
          </a:ln>
        </p:spPr>
        <p:txBody>
          <a:bodyPr rot="10800000" vert="eaVert" wrap="none" anchor="ctr"/>
          <a:lstStyle/>
          <a:p>
            <a:pPr algn="ctr" eaLnBrk="0" hangingPunct="0"/>
            <a:endParaRPr lang="en-US" sz="2400">
              <a:latin typeface="Times New Roman" pitchFamily="18" charset="0"/>
            </a:endParaRPr>
          </a:p>
        </p:txBody>
      </p:sp>
      <p:sp>
        <p:nvSpPr>
          <p:cNvPr id="243716" name="AutoShape 5"/>
          <p:cNvSpPr>
            <a:spLocks noChangeArrowheads="1"/>
          </p:cNvSpPr>
          <p:nvPr/>
        </p:nvSpPr>
        <p:spPr bwMode="auto">
          <a:xfrm rot="5400000">
            <a:off x="8236744" y="3863181"/>
            <a:ext cx="573088" cy="739775"/>
          </a:xfrm>
          <a:prstGeom prst="roundRect">
            <a:avLst>
              <a:gd name="adj" fmla="val 16667"/>
            </a:avLst>
          </a:prstGeom>
          <a:noFill/>
          <a:ln w="12700">
            <a:solidFill>
              <a:schemeClr val="tx1">
                <a:alpha val="20000"/>
              </a:schemeClr>
            </a:solidFill>
            <a:round/>
            <a:headEnd/>
            <a:tailEnd/>
          </a:ln>
        </p:spPr>
        <p:txBody>
          <a:bodyPr rot="10800000" vert="eaVert" wrap="none" anchor="ctr"/>
          <a:lstStyle/>
          <a:p>
            <a:pPr algn="ctr" eaLnBrk="0" hangingPunct="0"/>
            <a:endParaRPr lang="en-US" sz="2400">
              <a:latin typeface="Times New Roman" pitchFamily="18" charset="0"/>
            </a:endParaRPr>
          </a:p>
        </p:txBody>
      </p:sp>
      <p:sp>
        <p:nvSpPr>
          <p:cNvPr id="243717" name="AutoShape 6"/>
          <p:cNvSpPr>
            <a:spLocks noChangeArrowheads="1"/>
          </p:cNvSpPr>
          <p:nvPr/>
        </p:nvSpPr>
        <p:spPr bwMode="auto">
          <a:xfrm rot="5400000">
            <a:off x="6484144" y="2204244"/>
            <a:ext cx="573087" cy="739775"/>
          </a:xfrm>
          <a:prstGeom prst="roundRect">
            <a:avLst>
              <a:gd name="adj" fmla="val 16667"/>
            </a:avLst>
          </a:prstGeom>
          <a:noFill/>
          <a:ln w="12700">
            <a:solidFill>
              <a:schemeClr val="tx1">
                <a:alpha val="20000"/>
              </a:schemeClr>
            </a:solidFill>
            <a:round/>
            <a:headEnd/>
            <a:tailEnd/>
          </a:ln>
        </p:spPr>
        <p:txBody>
          <a:bodyPr rot="10800000" vert="eaVert" wrap="none" anchor="ctr"/>
          <a:lstStyle/>
          <a:p>
            <a:pPr algn="ctr" eaLnBrk="0" hangingPunct="0"/>
            <a:endParaRPr lang="en-US" sz="2400">
              <a:latin typeface="Times New Roman" pitchFamily="18" charset="0"/>
            </a:endParaRPr>
          </a:p>
        </p:txBody>
      </p:sp>
      <p:sp>
        <p:nvSpPr>
          <p:cNvPr id="243718" name="Rectangle 7"/>
          <p:cNvSpPr>
            <a:spLocks noChangeArrowheads="1"/>
          </p:cNvSpPr>
          <p:nvPr/>
        </p:nvSpPr>
        <p:spPr bwMode="auto">
          <a:xfrm>
            <a:off x="0" y="219075"/>
            <a:ext cx="9144000" cy="600075"/>
          </a:xfrm>
          <a:prstGeom prst="rect">
            <a:avLst/>
          </a:prstGeom>
          <a:noFill/>
          <a:ln w="12700">
            <a:noFill/>
            <a:miter lim="800000"/>
            <a:headEnd/>
            <a:tailEnd/>
          </a:ln>
        </p:spPr>
        <p:txBody>
          <a:bodyPr lIns="90488" tIns="44450" rIns="90488" bIns="44450"/>
          <a:lstStyle/>
          <a:p>
            <a:pPr algn="ctr" defTabSz="457200" eaLnBrk="0" hangingPunct="0">
              <a:lnSpc>
                <a:spcPct val="90000"/>
              </a:lnSpc>
              <a:spcBef>
                <a:spcPct val="20000"/>
              </a:spcBef>
              <a:buFont typeface="Arial" charset="0"/>
              <a:buNone/>
            </a:pPr>
            <a:r>
              <a:rPr lang="en-US" sz="5200" b="1">
                <a:latin typeface="Tahoma" pitchFamily="34" charset="0"/>
              </a:rPr>
              <a:t>Thanks RPMDA!  Any questions?</a:t>
            </a:r>
          </a:p>
        </p:txBody>
      </p:sp>
      <p:pic>
        <p:nvPicPr>
          <p:cNvPr id="243719" name="Picture 15" descr="slipknot-3"/>
          <p:cNvPicPr>
            <a:picLocks noChangeAspect="1" noChangeArrowheads="1"/>
          </p:cNvPicPr>
          <p:nvPr/>
        </p:nvPicPr>
        <p:blipFill>
          <a:blip r:embed="rId3"/>
          <a:srcRect/>
          <a:stretch>
            <a:fillRect/>
          </a:stretch>
        </p:blipFill>
        <p:spPr bwMode="auto">
          <a:xfrm>
            <a:off x="0" y="0"/>
            <a:ext cx="9144000" cy="5148263"/>
          </a:xfrm>
          <a:prstGeom prst="rect">
            <a:avLst/>
          </a:prstGeom>
          <a:noFill/>
          <a:ln w="9525">
            <a:noFill/>
            <a:miter lim="800000"/>
            <a:headEnd/>
            <a:tailEnd/>
          </a:ln>
        </p:spPr>
      </p:pic>
      <p:sp>
        <p:nvSpPr>
          <p:cNvPr id="243720" name="WordArt 8"/>
          <p:cNvSpPr>
            <a:spLocks noChangeArrowheads="1" noChangeShapeType="1" noTextEdit="1"/>
          </p:cNvSpPr>
          <p:nvPr/>
        </p:nvSpPr>
        <p:spPr bwMode="auto">
          <a:xfrm>
            <a:off x="4830763" y="4500563"/>
            <a:ext cx="386715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Any Questions?</a:t>
            </a:r>
          </a:p>
        </p:txBody>
      </p:sp>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body" sz="half" idx="1"/>
          </p:nvPr>
        </p:nvSpPr>
        <p:spPr>
          <a:xfrm>
            <a:off x="0" y="1316038"/>
            <a:ext cx="4087813" cy="3832225"/>
          </a:xfrm>
        </p:spPr>
        <p:txBody>
          <a:bodyPr lIns="90488" tIns="44450" rIns="90488" bIns="44450"/>
          <a:lstStyle/>
          <a:p>
            <a:pPr algn="ctr">
              <a:buFont typeface="Arial" charset="0"/>
              <a:buNone/>
            </a:pPr>
            <a:r>
              <a:rPr lang="en-US" sz="5400" smtClean="0"/>
              <a:t>…that’ll be announced at this show!!</a:t>
            </a:r>
          </a:p>
        </p:txBody>
      </p:sp>
      <p:pic>
        <p:nvPicPr>
          <p:cNvPr id="25602" name="Picture 3" descr="rumours"/>
          <p:cNvPicPr>
            <a:picLocks noChangeAspect="1" noChangeArrowheads="1"/>
          </p:cNvPicPr>
          <p:nvPr>
            <p:ph sz="half" idx="2"/>
          </p:nvPr>
        </p:nvPicPr>
        <p:blipFill>
          <a:blip r:embed="rId2"/>
          <a:srcRect/>
          <a:stretch>
            <a:fillRect/>
          </a:stretch>
        </p:blipFill>
        <p:spPr>
          <a:xfrm>
            <a:off x="4414838" y="1235075"/>
            <a:ext cx="4679950" cy="3884613"/>
          </a:xfrm>
        </p:spPr>
      </p:pic>
      <p:sp>
        <p:nvSpPr>
          <p:cNvPr id="25603" name="Rectangle 4"/>
          <p:cNvSpPr>
            <a:spLocks noChangeArrowheads="1"/>
          </p:cNvSpPr>
          <p:nvPr/>
        </p:nvSpPr>
        <p:spPr bwMode="auto">
          <a:xfrm>
            <a:off x="100013" y="128588"/>
            <a:ext cx="9144000" cy="800100"/>
          </a:xfrm>
          <a:prstGeom prst="rect">
            <a:avLst/>
          </a:prstGeom>
          <a:noFill/>
          <a:ln w="12700">
            <a:noFill/>
            <a:miter lim="800000"/>
            <a:headEnd/>
            <a:tailEnd/>
          </a:ln>
        </p:spPr>
        <p:txBody>
          <a:bodyPr lIns="90488" tIns="44450" rIns="90488" bIns="44450"/>
          <a:lstStyle/>
          <a:p>
            <a:pPr marL="342900" indent="-342900" defTabSz="457200" eaLnBrk="0" hangingPunct="0">
              <a:spcBef>
                <a:spcPct val="20000"/>
              </a:spcBef>
              <a:buFont typeface="Arial" charset="0"/>
              <a:buNone/>
            </a:pPr>
            <a:r>
              <a:rPr lang="en-US" sz="4800" b="1">
                <a:solidFill>
                  <a:schemeClr val="bg1"/>
                </a:solidFill>
                <a:latin typeface="Calibri" pitchFamily="34" charset="0"/>
              </a:rPr>
              <a:t>Here’s “10” more…</a:t>
            </a:r>
          </a:p>
        </p:txBody>
      </p:sp>
    </p:spTree>
  </p:cSld>
  <p:clrMapOvr>
    <a:masterClrMapping/>
  </p:clrMapOvr>
  <p:transition spd="slow">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bwMode="auto">
          <a:xfrm>
            <a:off x="0" y="385763"/>
            <a:ext cx="9067800" cy="571500"/>
          </a:xfrm>
          <a:noFill/>
          <a:ln w="12700">
            <a:miter lim="800000"/>
            <a:headEnd/>
            <a:tailEnd/>
          </a:ln>
        </p:spPr>
        <p:txBody>
          <a:bodyPr vert="horz" wrap="square" lIns="90488" tIns="44450" rIns="90488" bIns="44450" numCol="1" anchor="b" anchorCtr="0" compatLnSpc="1">
            <a:prstTxWarp prst="textNoShape">
              <a:avLst/>
            </a:prstTxWarp>
          </a:bodyPr>
          <a:lstStyle/>
          <a:p>
            <a:r>
              <a:rPr lang="en-US" b="1" smtClean="0">
                <a:solidFill>
                  <a:schemeClr val="bg1"/>
                </a:solidFill>
                <a:latin typeface="Arial" charset="0"/>
              </a:rPr>
              <a:t>Merger #1</a:t>
            </a:r>
          </a:p>
        </p:txBody>
      </p:sp>
      <p:sp>
        <p:nvSpPr>
          <p:cNvPr id="509955" name="Rectangle 3"/>
          <p:cNvSpPr>
            <a:spLocks noGrp="1"/>
          </p:cNvSpPr>
          <p:nvPr>
            <p:ph type="body" idx="1"/>
          </p:nvPr>
        </p:nvSpPr>
        <p:spPr>
          <a:xfrm>
            <a:off x="0" y="1158875"/>
            <a:ext cx="9144000" cy="4232275"/>
          </a:xfrm>
        </p:spPr>
        <p:txBody>
          <a:bodyPr lIns="90488" tIns="44450" rIns="90488" bIns="44450"/>
          <a:lstStyle/>
          <a:p>
            <a:pPr>
              <a:buFont typeface="Webdings" pitchFamily="18" charset="2"/>
              <a:buChar char="="/>
            </a:pPr>
            <a:r>
              <a:rPr lang="en-US" sz="4300" b="1" smtClean="0"/>
              <a:t>Hickey’s Music Center</a:t>
            </a:r>
            <a:r>
              <a:rPr lang="en-US" sz="3900" b="1" smtClean="0"/>
              <a:t>  </a:t>
            </a:r>
            <a:r>
              <a:rPr lang="en-US" sz="2800" b="1" smtClean="0"/>
              <a:t>(Ithaca, NY)</a:t>
            </a:r>
          </a:p>
          <a:p>
            <a:pPr>
              <a:buFont typeface="Webdings" pitchFamily="18" charset="2"/>
              <a:buChar char="="/>
            </a:pPr>
            <a:r>
              <a:rPr lang="en-US" sz="4300" b="1" smtClean="0"/>
              <a:t>Mammoth Music</a:t>
            </a:r>
            <a:r>
              <a:rPr lang="en-US" sz="3900" b="1" smtClean="0"/>
              <a:t>  </a:t>
            </a:r>
            <a:r>
              <a:rPr lang="en-US" sz="2800" b="1" smtClean="0"/>
              <a:t>(Anchorage, AK)</a:t>
            </a:r>
            <a:endParaRPr lang="en-US" sz="4400" b="1" smtClean="0">
              <a:solidFill>
                <a:srgbClr val="FAFD00"/>
              </a:solidFill>
              <a:latin typeface="Arial" charset="0"/>
            </a:endParaRPr>
          </a:p>
          <a:p>
            <a:pPr algn="ctr">
              <a:buFont typeface="Webdings" pitchFamily="18" charset="2"/>
              <a:buNone/>
            </a:pPr>
            <a:r>
              <a:rPr lang="en-US" sz="5400" b="1" smtClean="0">
                <a:solidFill>
                  <a:srgbClr val="800000"/>
                </a:solidFill>
              </a:rPr>
              <a:t>“</a:t>
            </a:r>
            <a:r>
              <a:rPr lang="en-US" sz="5400" b="1" smtClean="0">
                <a:solidFill>
                  <a:srgbClr val="800000"/>
                </a:solidFill>
                <a:latin typeface="Arial" charset="0"/>
              </a:rPr>
              <a:t>Mammoth Hickey</a:t>
            </a:r>
            <a:r>
              <a:rPr lang="en-US" sz="5400" b="1" smtClean="0">
                <a:solidFill>
                  <a:srgbClr val="800000"/>
                </a:solidFill>
              </a:rPr>
              <a:t>”</a:t>
            </a:r>
            <a:r>
              <a:rPr lang="en-US" sz="5400" b="1" smtClean="0">
                <a:solidFill>
                  <a:srgbClr val="800000"/>
                </a:solidFill>
                <a:latin typeface="Arial" charset="0"/>
              </a:rPr>
              <a:t> Music</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9955">
                                            <p:txEl>
                                              <p:pRg st="0" end="0"/>
                                            </p:txEl>
                                          </p:spTgt>
                                        </p:tgtEl>
                                        <p:attrNameLst>
                                          <p:attrName>style.visibility</p:attrName>
                                        </p:attrNameLst>
                                      </p:cBhvr>
                                      <p:to>
                                        <p:strVal val="visible"/>
                                      </p:to>
                                    </p:set>
                                    <p:anim calcmode="lin" valueType="num">
                                      <p:cBhvr additive="base">
                                        <p:cTn id="7" dur="500" fill="hold"/>
                                        <p:tgtEl>
                                          <p:spTgt spid="5099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099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9955">
                                            <p:txEl>
                                              <p:pRg st="1" end="1"/>
                                            </p:txEl>
                                          </p:spTgt>
                                        </p:tgtEl>
                                        <p:attrNameLst>
                                          <p:attrName>style.visibility</p:attrName>
                                        </p:attrNameLst>
                                      </p:cBhvr>
                                      <p:to>
                                        <p:strVal val="visible"/>
                                      </p:to>
                                    </p:set>
                                    <p:anim calcmode="lin" valueType="num">
                                      <p:cBhvr additive="base">
                                        <p:cTn id="13" dur="500" fill="hold"/>
                                        <p:tgtEl>
                                          <p:spTgt spid="5099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99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09955">
                                            <p:txEl>
                                              <p:pRg st="2" end="2"/>
                                            </p:txEl>
                                          </p:spTgt>
                                        </p:tgtEl>
                                        <p:attrNameLst>
                                          <p:attrName>style.visibility</p:attrName>
                                        </p:attrNameLst>
                                      </p:cBhvr>
                                      <p:to>
                                        <p:strVal val="visible"/>
                                      </p:to>
                                    </p:set>
                                    <p:anim calcmode="lin" valueType="num">
                                      <p:cBhvr>
                                        <p:cTn id="19" dur="500" decel="50000" fill="hold">
                                          <p:stCondLst>
                                            <p:cond delay="0"/>
                                          </p:stCondLst>
                                        </p:cTn>
                                        <p:tgtEl>
                                          <p:spTgt spid="509955">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09955">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09955">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509955">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09955">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09955">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09955">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099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0979" name="Rectangle 3"/>
          <p:cNvSpPr>
            <a:spLocks noGrp="1"/>
          </p:cNvSpPr>
          <p:nvPr>
            <p:ph type="body" idx="1"/>
          </p:nvPr>
        </p:nvSpPr>
        <p:spPr>
          <a:xfrm>
            <a:off x="0" y="1057275"/>
            <a:ext cx="9144000" cy="4090988"/>
          </a:xfrm>
        </p:spPr>
        <p:txBody>
          <a:bodyPr lIns="90488" tIns="44450" rIns="90488" bIns="44450"/>
          <a:lstStyle/>
          <a:p>
            <a:pPr>
              <a:lnSpc>
                <a:spcPct val="90000"/>
              </a:lnSpc>
              <a:buFont typeface="Webdings" pitchFamily="18" charset="2"/>
              <a:buChar char="="/>
            </a:pPr>
            <a:r>
              <a:rPr lang="en-US" sz="4000" b="1" smtClean="0"/>
              <a:t>Noah’s Music Store</a:t>
            </a:r>
            <a:r>
              <a:rPr lang="en-US" b="1" smtClean="0"/>
              <a:t>  </a:t>
            </a:r>
            <a:r>
              <a:rPr lang="en-US" sz="2400" b="1" smtClean="0"/>
              <a:t>(Yuma, AZ)</a:t>
            </a:r>
          </a:p>
          <a:p>
            <a:pPr>
              <a:lnSpc>
                <a:spcPct val="90000"/>
              </a:lnSpc>
              <a:buFont typeface="Webdings" pitchFamily="18" charset="2"/>
              <a:buChar char="="/>
            </a:pPr>
            <a:r>
              <a:rPr lang="en-US" sz="4000" b="1" smtClean="0"/>
              <a:t>Jack’s Drum Shop</a:t>
            </a:r>
            <a:r>
              <a:rPr lang="en-US" sz="3600" b="1" smtClean="0"/>
              <a:t>  </a:t>
            </a:r>
            <a:r>
              <a:rPr lang="en-US" sz="2100" b="1" smtClean="0"/>
              <a:t>(Boston, MA)</a:t>
            </a:r>
          </a:p>
          <a:p>
            <a:pPr>
              <a:lnSpc>
                <a:spcPct val="90000"/>
              </a:lnSpc>
              <a:buFont typeface="Webdings" pitchFamily="18" charset="2"/>
              <a:buChar char="="/>
            </a:pPr>
            <a:r>
              <a:rPr lang="en-US" sz="4000" b="1" smtClean="0"/>
              <a:t>Swissvale Music</a:t>
            </a:r>
            <a:r>
              <a:rPr lang="en-US" b="1" smtClean="0"/>
              <a:t>  </a:t>
            </a:r>
            <a:r>
              <a:rPr lang="en-US" sz="2400" b="1" smtClean="0"/>
              <a:t>(Pittsburgh, PA)</a:t>
            </a:r>
          </a:p>
          <a:p>
            <a:pPr>
              <a:lnSpc>
                <a:spcPct val="90000"/>
              </a:lnSpc>
              <a:buFont typeface="Webdings" pitchFamily="18" charset="2"/>
              <a:buChar char="="/>
            </a:pPr>
            <a:r>
              <a:rPr lang="en-US" sz="4000" b="1" smtClean="0"/>
              <a:t>Beanstalk Music</a:t>
            </a:r>
            <a:r>
              <a:rPr lang="en-US" sz="3600" b="1" smtClean="0"/>
              <a:t>  </a:t>
            </a:r>
            <a:r>
              <a:rPr lang="en-US" sz="2400" b="1" smtClean="0"/>
              <a:t>(McAlla, AL)</a:t>
            </a:r>
            <a:endParaRPr lang="en-US" sz="2000" b="1" smtClean="0"/>
          </a:p>
          <a:p>
            <a:pPr>
              <a:lnSpc>
                <a:spcPct val="90000"/>
              </a:lnSpc>
              <a:buFont typeface="Webdings" pitchFamily="18" charset="2"/>
              <a:buNone/>
            </a:pPr>
            <a:endParaRPr lang="en-US" sz="700" b="1" smtClean="0">
              <a:solidFill>
                <a:srgbClr val="FAFD00"/>
              </a:solidFill>
              <a:latin typeface="Arial" charset="0"/>
            </a:endParaRPr>
          </a:p>
          <a:p>
            <a:pPr algn="ctr">
              <a:lnSpc>
                <a:spcPct val="90000"/>
              </a:lnSpc>
              <a:buFont typeface="Webdings" pitchFamily="18" charset="2"/>
              <a:buNone/>
            </a:pPr>
            <a:r>
              <a:rPr lang="en-US" sz="3800" b="1" smtClean="0">
                <a:solidFill>
                  <a:srgbClr val="800000"/>
                </a:solidFill>
              </a:rPr>
              <a:t>“</a:t>
            </a:r>
            <a:r>
              <a:rPr lang="en-US" sz="3800" b="1" smtClean="0">
                <a:solidFill>
                  <a:srgbClr val="800000"/>
                </a:solidFill>
                <a:latin typeface="Arial" charset="0"/>
              </a:rPr>
              <a:t>Jack Beanstalk</a:t>
            </a:r>
            <a:r>
              <a:rPr lang="en-US" sz="3800" b="1" smtClean="0">
                <a:solidFill>
                  <a:srgbClr val="800000"/>
                </a:solidFill>
              </a:rPr>
              <a:t>”</a:t>
            </a:r>
            <a:r>
              <a:rPr lang="en-US" sz="3800" b="1" smtClean="0">
                <a:solidFill>
                  <a:srgbClr val="800000"/>
                </a:solidFill>
                <a:latin typeface="Arial" charset="0"/>
              </a:rPr>
              <a:t> Music </a:t>
            </a:r>
            <a:r>
              <a:rPr lang="en-US" sz="2200" b="1" smtClean="0">
                <a:latin typeface="Arial" charset="0"/>
              </a:rPr>
              <a:t>and </a:t>
            </a:r>
            <a:r>
              <a:rPr lang="en-US" sz="3800" b="1" smtClean="0">
                <a:latin typeface="Arial" charset="0"/>
              </a:rPr>
              <a:t> </a:t>
            </a:r>
            <a:r>
              <a:rPr lang="en-US" sz="3800" b="1" smtClean="0">
                <a:solidFill>
                  <a:srgbClr val="00FF00"/>
                </a:solidFill>
                <a:latin typeface="Arial" charset="0"/>
              </a:rPr>
              <a:t>                                                   </a:t>
            </a:r>
            <a:r>
              <a:rPr lang="en-US" sz="3800" b="1" smtClean="0">
                <a:solidFill>
                  <a:srgbClr val="800000"/>
                </a:solidFill>
              </a:rPr>
              <a:t>“</a:t>
            </a:r>
            <a:r>
              <a:rPr lang="en-US" sz="3800" b="1" smtClean="0">
                <a:solidFill>
                  <a:srgbClr val="800000"/>
                </a:solidFill>
                <a:latin typeface="Arial" charset="0"/>
              </a:rPr>
              <a:t>Noah Vale</a:t>
            </a:r>
            <a:r>
              <a:rPr lang="en-US" sz="3800" b="1" smtClean="0">
                <a:solidFill>
                  <a:srgbClr val="800000"/>
                </a:solidFill>
              </a:rPr>
              <a:t>”</a:t>
            </a:r>
            <a:r>
              <a:rPr lang="en-US" sz="3800" b="1" smtClean="0">
                <a:solidFill>
                  <a:srgbClr val="800000"/>
                </a:solidFill>
                <a:latin typeface="Arial" charset="0"/>
              </a:rPr>
              <a:t> Music Store</a:t>
            </a:r>
            <a:endParaRPr lang="en-US" sz="3800" b="1" smtClean="0">
              <a:solidFill>
                <a:srgbClr val="FAFD00"/>
              </a:solidFill>
              <a:latin typeface="Arial" charset="0"/>
            </a:endParaRPr>
          </a:p>
        </p:txBody>
      </p:sp>
      <p:sp>
        <p:nvSpPr>
          <p:cNvPr id="27650" name="Rectangle 4"/>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Merger #2</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0979">
                                            <p:txEl>
                                              <p:pRg st="0" end="0"/>
                                            </p:txEl>
                                          </p:spTgt>
                                        </p:tgtEl>
                                        <p:attrNameLst>
                                          <p:attrName>style.visibility</p:attrName>
                                        </p:attrNameLst>
                                      </p:cBhvr>
                                      <p:to>
                                        <p:strVal val="visible"/>
                                      </p:to>
                                    </p:set>
                                    <p:anim calcmode="lin" valueType="num">
                                      <p:cBhvr additive="base">
                                        <p:cTn id="7" dur="500" fill="hold"/>
                                        <p:tgtEl>
                                          <p:spTgt spid="5109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097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0979">
                                            <p:txEl>
                                              <p:pRg st="1" end="1"/>
                                            </p:txEl>
                                          </p:spTgt>
                                        </p:tgtEl>
                                        <p:attrNameLst>
                                          <p:attrName>style.visibility</p:attrName>
                                        </p:attrNameLst>
                                      </p:cBhvr>
                                      <p:to>
                                        <p:strVal val="visible"/>
                                      </p:to>
                                    </p:set>
                                    <p:anim calcmode="lin" valueType="num">
                                      <p:cBhvr additive="base">
                                        <p:cTn id="13" dur="500" fill="hold"/>
                                        <p:tgtEl>
                                          <p:spTgt spid="5109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09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0979">
                                            <p:txEl>
                                              <p:pRg st="2" end="2"/>
                                            </p:txEl>
                                          </p:spTgt>
                                        </p:tgtEl>
                                        <p:attrNameLst>
                                          <p:attrName>style.visibility</p:attrName>
                                        </p:attrNameLst>
                                      </p:cBhvr>
                                      <p:to>
                                        <p:strVal val="visible"/>
                                      </p:to>
                                    </p:set>
                                    <p:anim calcmode="lin" valueType="num">
                                      <p:cBhvr additive="base">
                                        <p:cTn id="19" dur="500" fill="hold"/>
                                        <p:tgtEl>
                                          <p:spTgt spid="5109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09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10979">
                                            <p:txEl>
                                              <p:pRg st="3" end="3"/>
                                            </p:txEl>
                                          </p:spTgt>
                                        </p:tgtEl>
                                        <p:attrNameLst>
                                          <p:attrName>style.visibility</p:attrName>
                                        </p:attrNameLst>
                                      </p:cBhvr>
                                      <p:to>
                                        <p:strVal val="visible"/>
                                      </p:to>
                                    </p:set>
                                    <p:anim calcmode="lin" valueType="num">
                                      <p:cBhvr additive="base">
                                        <p:cTn id="25" dur="500" fill="hold"/>
                                        <p:tgtEl>
                                          <p:spTgt spid="5109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109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510979">
                                            <p:txEl>
                                              <p:pRg st="5" end="5"/>
                                            </p:txEl>
                                          </p:spTgt>
                                        </p:tgtEl>
                                        <p:attrNameLst>
                                          <p:attrName>style.visibility</p:attrName>
                                        </p:attrNameLst>
                                      </p:cBhvr>
                                      <p:to>
                                        <p:strVal val="visible"/>
                                      </p:to>
                                    </p:set>
                                    <p:anim calcmode="lin" valueType="num">
                                      <p:cBhvr>
                                        <p:cTn id="31" dur="500" decel="50000" fill="hold">
                                          <p:stCondLst>
                                            <p:cond delay="0"/>
                                          </p:stCondLst>
                                        </p:cTn>
                                        <p:tgtEl>
                                          <p:spTgt spid="510979">
                                            <p:txEl>
                                              <p:pRg st="5" end="5"/>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10979">
                                            <p:txEl>
                                              <p:pRg st="5" end="5"/>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10979">
                                            <p:txEl>
                                              <p:pRg st="5" end="5"/>
                                            </p:txEl>
                                          </p:spTgt>
                                        </p:tgtEl>
                                        <p:attrNameLst>
                                          <p:attrName>ppt_w</p:attrName>
                                        </p:attrNameLst>
                                      </p:cBhvr>
                                      <p:tavLst>
                                        <p:tav tm="0">
                                          <p:val>
                                            <p:strVal val="#ppt_w*.05"/>
                                          </p:val>
                                        </p:tav>
                                        <p:tav tm="100000">
                                          <p:val>
                                            <p:strVal val="#ppt_w"/>
                                          </p:val>
                                        </p:tav>
                                      </p:tavLst>
                                    </p:anim>
                                    <p:anim calcmode="lin" valueType="num">
                                      <p:cBhvr>
                                        <p:cTn id="34" dur="1000" fill="hold"/>
                                        <p:tgtEl>
                                          <p:spTgt spid="510979">
                                            <p:txEl>
                                              <p:pRg st="5" end="5"/>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10979">
                                            <p:txEl>
                                              <p:pRg st="5" end="5"/>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10979">
                                            <p:txEl>
                                              <p:pRg st="5" end="5"/>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10979">
                                            <p:txEl>
                                              <p:pRg st="5" end="5"/>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109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3" name="Rectangle 3"/>
          <p:cNvSpPr>
            <a:spLocks noGrp="1"/>
          </p:cNvSpPr>
          <p:nvPr>
            <p:ph type="body" idx="1"/>
          </p:nvPr>
        </p:nvSpPr>
        <p:spPr>
          <a:xfrm>
            <a:off x="0" y="1171575"/>
            <a:ext cx="9144000" cy="3976688"/>
          </a:xfrm>
        </p:spPr>
        <p:txBody>
          <a:bodyPr lIns="90488" tIns="44450" rIns="90488" bIns="44450"/>
          <a:lstStyle/>
          <a:p>
            <a:pPr>
              <a:lnSpc>
                <a:spcPct val="80000"/>
              </a:lnSpc>
              <a:buFont typeface="Webdings" pitchFamily="18" charset="2"/>
              <a:buChar char="="/>
            </a:pPr>
            <a:r>
              <a:rPr lang="en-US" sz="3500" b="1" smtClean="0"/>
              <a:t>Art’s Music Shop</a:t>
            </a:r>
            <a:r>
              <a:rPr lang="en-US" sz="3100" b="1" smtClean="0"/>
              <a:t>  </a:t>
            </a:r>
            <a:r>
              <a:rPr lang="en-US" sz="1900" b="1" smtClean="0"/>
              <a:t>(Montgomery, AL)</a:t>
            </a:r>
          </a:p>
          <a:p>
            <a:pPr>
              <a:lnSpc>
                <a:spcPct val="80000"/>
              </a:lnSpc>
              <a:buFont typeface="Webdings" pitchFamily="18" charset="2"/>
              <a:buChar char="="/>
            </a:pPr>
            <a:r>
              <a:rPr lang="en-US" sz="3500" b="1" smtClean="0"/>
              <a:t>Music &amp; Arts Center</a:t>
            </a:r>
            <a:r>
              <a:rPr lang="en-US" sz="3100" b="1" smtClean="0"/>
              <a:t>  </a:t>
            </a:r>
            <a:r>
              <a:rPr lang="en-US" sz="2000" b="1" smtClean="0"/>
              <a:t>(Frederick, MD)</a:t>
            </a:r>
            <a:endParaRPr lang="en-US" sz="1600" b="1" smtClean="0"/>
          </a:p>
          <a:p>
            <a:pPr algn="ctr">
              <a:lnSpc>
                <a:spcPct val="80000"/>
              </a:lnSpc>
              <a:buFont typeface="Webdings" pitchFamily="18" charset="2"/>
              <a:buNone/>
            </a:pPr>
            <a:r>
              <a:rPr lang="en-US" sz="7200" b="1" smtClean="0">
                <a:solidFill>
                  <a:srgbClr val="800000"/>
                </a:solidFill>
                <a:latin typeface="Arial" charset="0"/>
              </a:rPr>
              <a:t>Art</a:t>
            </a:r>
            <a:r>
              <a:rPr lang="en-US" sz="7200" b="1" smtClean="0">
                <a:solidFill>
                  <a:srgbClr val="800000"/>
                </a:solidFill>
              </a:rPr>
              <a:t>’</a:t>
            </a:r>
            <a:r>
              <a:rPr lang="en-US" sz="7200" b="1" smtClean="0">
                <a:solidFill>
                  <a:srgbClr val="800000"/>
                </a:solidFill>
                <a:latin typeface="Arial" charset="0"/>
              </a:rPr>
              <a:t>s                </a:t>
            </a:r>
            <a:r>
              <a:rPr lang="en-US" sz="7200" b="1" smtClean="0">
                <a:solidFill>
                  <a:srgbClr val="800000"/>
                </a:solidFill>
              </a:rPr>
              <a:t>“</a:t>
            </a:r>
            <a:r>
              <a:rPr lang="en-US" sz="7200" b="1" smtClean="0">
                <a:solidFill>
                  <a:srgbClr val="800000"/>
                </a:solidFill>
                <a:latin typeface="Arial" charset="0"/>
              </a:rPr>
              <a:t>Music &amp; Arts</a:t>
            </a:r>
            <a:r>
              <a:rPr lang="en-US" sz="7200" b="1" smtClean="0">
                <a:solidFill>
                  <a:srgbClr val="800000"/>
                </a:solidFill>
              </a:rPr>
              <a:t>”</a:t>
            </a:r>
            <a:r>
              <a:rPr lang="en-US" sz="7200" b="1" smtClean="0">
                <a:solidFill>
                  <a:srgbClr val="800000"/>
                </a:solidFill>
                <a:latin typeface="Arial" charset="0"/>
              </a:rPr>
              <a:t> Music</a:t>
            </a:r>
          </a:p>
        </p:txBody>
      </p:sp>
      <p:sp>
        <p:nvSpPr>
          <p:cNvPr id="28674" name="Rectangle 4"/>
          <p:cNvSpPr>
            <a:spLocks noChangeArrowheads="1"/>
          </p:cNvSpPr>
          <p:nvPr/>
        </p:nvSpPr>
        <p:spPr bwMode="auto">
          <a:xfrm>
            <a:off x="0" y="385763"/>
            <a:ext cx="9067800" cy="571500"/>
          </a:xfrm>
          <a:prstGeom prst="rect">
            <a:avLst/>
          </a:prstGeom>
          <a:noFill/>
          <a:ln w="12700">
            <a:noFill/>
            <a:miter lim="800000"/>
            <a:headEnd/>
            <a:tailEnd/>
          </a:ln>
        </p:spPr>
        <p:txBody>
          <a:bodyPr lIns="90488" tIns="44450" rIns="90488" bIns="44450" anchor="b"/>
          <a:lstStyle/>
          <a:p>
            <a:pPr algn="ctr" defTabSz="457200" eaLnBrk="0" hangingPunct="0"/>
            <a:r>
              <a:rPr lang="en-US" sz="4400" b="1">
                <a:solidFill>
                  <a:schemeClr val="bg1"/>
                </a:solidFill>
              </a:rPr>
              <a:t>Merger #3</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12003">
                                            <p:txEl>
                                              <p:pRg st="0" end="0"/>
                                            </p:txEl>
                                          </p:spTgt>
                                        </p:tgtEl>
                                        <p:attrNameLst>
                                          <p:attrName>style.visibility</p:attrName>
                                        </p:attrNameLst>
                                      </p:cBhvr>
                                      <p:to>
                                        <p:strVal val="visible"/>
                                      </p:to>
                                    </p:set>
                                    <p:anim calcmode="lin" valueType="num">
                                      <p:cBhvr additive="base">
                                        <p:cTn id="7" dur="500" fill="hold"/>
                                        <p:tgtEl>
                                          <p:spTgt spid="5120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00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12003">
                                            <p:txEl>
                                              <p:pRg st="1" end="1"/>
                                            </p:txEl>
                                          </p:spTgt>
                                        </p:tgtEl>
                                        <p:attrNameLst>
                                          <p:attrName>style.visibility</p:attrName>
                                        </p:attrNameLst>
                                      </p:cBhvr>
                                      <p:to>
                                        <p:strVal val="visible"/>
                                      </p:to>
                                    </p:set>
                                    <p:anim calcmode="lin" valueType="num">
                                      <p:cBhvr additive="base">
                                        <p:cTn id="13" dur="500" fill="hold"/>
                                        <p:tgtEl>
                                          <p:spTgt spid="51200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200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12003">
                                            <p:txEl>
                                              <p:pRg st="2" end="2"/>
                                            </p:txEl>
                                          </p:spTgt>
                                        </p:tgtEl>
                                        <p:attrNameLst>
                                          <p:attrName>style.visibility</p:attrName>
                                        </p:attrNameLst>
                                      </p:cBhvr>
                                      <p:to>
                                        <p:strVal val="visible"/>
                                      </p:to>
                                    </p:set>
                                    <p:anim calcmode="lin" valueType="num">
                                      <p:cBhvr>
                                        <p:cTn id="19" dur="500" fill="hold"/>
                                        <p:tgtEl>
                                          <p:spTgt spid="51200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1200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build="p" autoUpdateAnimBg="0"/>
    </p:bldLst>
  </p:timing>
</p:sld>
</file>

<file path=ppt/theme/theme1.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- 2011 Summer Idea Center</Template>
  <TotalTime>6596</TotalTime>
  <Pages>76</Pages>
  <Words>1730</Words>
  <Application>Microsoft PowerPoint 4.0</Application>
  <PresentationFormat>Custom</PresentationFormat>
  <Paragraphs>302</Paragraphs>
  <Slides>59</Slides>
  <Notes>43</Notes>
  <HiddenSlides>0</HiddenSlides>
  <MMClips>0</MMClips>
  <ScaleCrop>false</ScaleCrop>
  <HeadingPairs>
    <vt:vector size="8" baseType="variant">
      <vt:variant>
        <vt:lpstr>Fonts Used</vt:lpstr>
      </vt:variant>
      <vt:variant>
        <vt:i4>12</vt:i4>
      </vt:variant>
      <vt:variant>
        <vt:lpstr>Design Template</vt:lpstr>
      </vt:variant>
      <vt:variant>
        <vt:i4>1</vt:i4>
      </vt:variant>
      <vt:variant>
        <vt:lpstr>Embedded OLE Servers</vt:lpstr>
      </vt:variant>
      <vt:variant>
        <vt:i4>1</vt:i4>
      </vt:variant>
      <vt:variant>
        <vt:lpstr>Slide Titles</vt:lpstr>
      </vt:variant>
      <vt:variant>
        <vt:i4>59</vt:i4>
      </vt:variant>
    </vt:vector>
  </HeadingPairs>
  <TitlesOfParts>
    <vt:vector size="73" baseType="lpstr">
      <vt:lpstr>Arial</vt:lpstr>
      <vt:lpstr>Calibri</vt:lpstr>
      <vt:lpstr>Times New Roman</vt:lpstr>
      <vt:lpstr>Brush Script MT</vt:lpstr>
      <vt:lpstr>Helvetica Condensed</vt:lpstr>
      <vt:lpstr>Webdings</vt:lpstr>
      <vt:lpstr>Monotype Sorts</vt:lpstr>
      <vt:lpstr>Tahoma</vt:lpstr>
      <vt:lpstr>Goudy BoldOsF</vt:lpstr>
      <vt:lpstr>Century Gothic</vt:lpstr>
      <vt:lpstr>Wingdings</vt:lpstr>
      <vt:lpstr>Comic Sans MS</vt:lpstr>
      <vt:lpstr>Office Theme</vt:lpstr>
      <vt:lpstr>Bitmap Image</vt:lpstr>
      <vt:lpstr>“The Basics to Valuing Music Stores”</vt:lpstr>
      <vt:lpstr>Objectives</vt:lpstr>
      <vt:lpstr>This session is for you if:</vt:lpstr>
      <vt:lpstr>Slide 4</vt:lpstr>
      <vt:lpstr>Newsworthy M&amp;A’s</vt:lpstr>
      <vt:lpstr>Slide 6</vt:lpstr>
      <vt:lpstr>Merger #1</vt:lpstr>
      <vt:lpstr>Slide 8</vt:lpstr>
      <vt:lpstr>Slide 9</vt:lpstr>
      <vt:lpstr>Slide 10</vt:lpstr>
      <vt:lpstr>Slide 11</vt:lpstr>
      <vt:lpstr>Slide 12</vt:lpstr>
      <vt:lpstr>Slide 13</vt:lpstr>
      <vt:lpstr>Slide 14</vt:lpstr>
      <vt:lpstr>Slide 15</vt:lpstr>
      <vt:lpstr>Slide 16</vt:lpstr>
      <vt:lpstr>Slide 17</vt:lpstr>
      <vt:lpstr>Slide 18</vt:lpstr>
      <vt:lpstr>What is a Business Valuation?</vt:lpstr>
      <vt:lpstr>What is a Business Valuation?</vt:lpstr>
      <vt:lpstr>What is a Business Valuation?</vt:lpstr>
      <vt:lpstr>Why Perform a Valuation?</vt:lpstr>
      <vt:lpstr>Why Perform a Valuation?</vt:lpstr>
      <vt:lpstr>Why Perform a Valuation?</vt:lpstr>
      <vt:lpstr>Why Perform a Valuation?</vt:lpstr>
      <vt:lpstr>Slide 26</vt:lpstr>
      <vt:lpstr>What’s the Value of My Business When…</vt:lpstr>
      <vt:lpstr>What is Value?</vt:lpstr>
      <vt:lpstr>What is Value?</vt:lpstr>
      <vt:lpstr>Slide 30</vt:lpstr>
      <vt:lpstr>Value Drivers</vt:lpstr>
      <vt:lpstr>Slide 32</vt:lpstr>
      <vt:lpstr>Valuation Approaches</vt:lpstr>
      <vt:lpstr>Valuation Approaches</vt:lpstr>
      <vt:lpstr>Valuation Approaches</vt:lpstr>
      <vt:lpstr>Valuation Approaches</vt:lpstr>
      <vt:lpstr>Valuation Approaches</vt:lpstr>
      <vt:lpstr>Slide 38</vt:lpstr>
      <vt:lpstr>Slide 39</vt:lpstr>
      <vt:lpstr>Challenge #1: Finding the Right Data</vt:lpstr>
      <vt:lpstr>Challenge #2: Interpreting the Data</vt:lpstr>
      <vt:lpstr>Challenge #3: Properly Adjusting Data</vt:lpstr>
      <vt:lpstr>Challenge #4: No Comparable Market Data</vt:lpstr>
      <vt:lpstr>Challenge #5: Lots of Risk, Little Reward</vt:lpstr>
      <vt:lpstr>Challenge #6:  Stiff Competition</vt:lpstr>
      <vt:lpstr>Challenge #7:  Lagging Technology</vt:lpstr>
      <vt:lpstr>Slide 47</vt:lpstr>
      <vt:lpstr>Things That “DON’T” Add Value</vt:lpstr>
      <vt:lpstr>Things That “DO” Add Value</vt:lpstr>
      <vt:lpstr>Music Store Buyers Typically Look For…</vt:lpstr>
      <vt:lpstr>Slide 51</vt:lpstr>
      <vt:lpstr>Slide 52</vt:lpstr>
      <vt:lpstr>How Much Buyers Will Pay…</vt:lpstr>
      <vt:lpstr>Slide 54</vt:lpstr>
      <vt:lpstr>Slide 55</vt:lpstr>
      <vt:lpstr>What Are My Exit Options?</vt:lpstr>
      <vt:lpstr>Succession Tips &amp; Strategies</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Survival Skills</dc:title>
  <dc:subject>Business Survival Skills</dc:subject>
  <dc:creator>Alan M. Friedman, CPA</dc:creator>
  <cp:keywords/>
  <dc:description/>
  <cp:lastModifiedBy>afriedman</cp:lastModifiedBy>
  <cp:revision>571</cp:revision>
  <cp:lastPrinted>2008-07-23T16:29:20Z</cp:lastPrinted>
  <dcterms:created xsi:type="dcterms:W3CDTF">1998-09-27T20:02:51Z</dcterms:created>
  <dcterms:modified xsi:type="dcterms:W3CDTF">2011-06-29T21:02:34Z</dcterms:modified>
</cp:coreProperties>
</file>