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0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7315200" cy="96012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-968" y="-2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683842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Overview of Springfield Music – where, what, who…</a:t>
            </a:r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Don’t feel guilty about making money – you took the risk in opening a store, you should be rewarded!</a:t>
            </a:r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 like what a customer will pay for a guitar is not equal to what you must pay your salespeople, so it is for teaching staff.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 many stores are overpaying their teaching staff.</a:t>
            </a:r>
          </a:p>
        </p:txBody>
      </p:sp>
      <p:sp>
        <p:nvSpPr>
          <p:cNvPr id="119" name="Shape 119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isn’t complicated, is it?  How many of us are currently pricing our lessons at a margin that will allow us to survive, or even thrive?  :D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2" name="Shape 142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insures that both you AND your teacher get PAID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nvestigate some form of auto-payment system for recurring payments.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stud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ents</a:t>
            </a: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must be on autopay, but can prepay to keep autopay from happening.</a:t>
            </a:r>
          </a:p>
        </p:txBody>
      </p:sp>
      <p:sp>
        <p:nvSpPr>
          <p:cNvPr id="143" name="Shape 143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gives you much more control over pricing (both lessons {sale on lessons this week/month} and payroll), scheduling, conflicts, problem employees, etc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 compensation systems – we pay a set dollar amount per student/month, per teacher.  Different levels based on teacher’s ability and performance.  100% commission – they don’t get paid until I get paid.</a:t>
            </a:r>
          </a:p>
        </p:txBody>
      </p:sp>
      <p:sp>
        <p:nvSpPr>
          <p:cNvPr id="151" name="Shape 151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00" cy="4320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Shape 184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Coordinator is compensated for these items.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gets measured, gets done.  What gets measured and bonused, gets done well!</a:t>
            </a:r>
          </a:p>
        </p:txBody>
      </p:sp>
      <p:sp>
        <p:nvSpPr>
          <p:cNvPr id="202" name="Shape 202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 are no longer offering lessons 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solely as a traffic builder.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are offering it to make money!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if we do it well, we’ll get traffic, new musicians, increased retention, community involvement, and all of the other warm fuzzies too!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Average public school teacher makes $17 per hour.  You can certainly find guitar players that will teach guitar for $15-30 per hour.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are in business to make a profit – not only to provide jobs to needy musicians.  If you aren’t making money, you are making a mistake!</a:t>
            </a:r>
          </a:p>
        </p:txBody>
      </p:sp>
      <p:sp>
        <p:nvSpPr>
          <p:cNvPr id="225" name="Shape 225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else do you have to pay taxes?  Anyone?     WHEN YOU MAKE MONEY!!!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Taxes are less than 8%, and the add’l insurance is less than 1%.  Your increase margin will be MORE THAN ENOUGH to accommodate this slight increase in expenses.</a:t>
            </a:r>
          </a:p>
        </p:txBody>
      </p:sp>
      <p:sp>
        <p:nvSpPr>
          <p:cNvPr id="235" name="Shape 235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DELEGATE - Coordinator</a:t>
            </a:r>
          </a:p>
        </p:txBody>
      </p:sp>
      <p:sp>
        <p:nvSpPr>
          <p:cNvPr id="245" name="Shape 245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key is to create something that stands apart from the crowd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 something people WILL pay for!</a:t>
            </a:r>
          </a:p>
        </p:txBody>
      </p:sp>
      <p:sp>
        <p:nvSpPr>
          <p:cNvPr id="255" name="Shape 255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Shape 275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Firsts things first:  Create a program that people will give you money for!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Pete Gamber is the expert on this, but here’s a quick overview.</a:t>
            </a:r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 many stores think they are selling education, but that’s wrong.  The vast majority of students are there because they want to have fun – not because they want to become a virtuoso. 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are selling a dream!  You’re selling fun!  Is your program fun?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it memorable?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dirt or debris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 like anything else you sell, you can’t get top dollar if it’s worn out or dirty.</a:t>
            </a:r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 can make room for a stage some where - you can offer ensembles and camps too.  It can be simple, or more elaborate.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Good</a:t>
            </a: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Lighting; Organized</a:t>
            </a:r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Fun paint colors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731520" y="4560569"/>
            <a:ext cx="5852159" cy="432053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outdated, used amps – put the latest cool stuff in there! 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 any cool, current amp THAT YOU SELL that your students might want to BUY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will have dozens or even hundreds of people per week staring at this gear for 30 minutes per week – make ‘em want it!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59"/>
          </a:xfrm>
          <a:prstGeom prst="rect">
            <a:avLst/>
          </a:prstGeom>
          <a:noFill/>
          <a:ln>
            <a:noFill/>
          </a:ln>
        </p:spPr>
        <p:txBody>
          <a:bodyPr lIns="96650" tIns="48325" rIns="96650" bIns="4832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n-US"/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28751"/>
            <a:ext cx="7543800" cy="1945481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429000"/>
            <a:ext cx="6461760" cy="8001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1752600" cy="4388644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114800"/>
            <a:ext cx="7659687" cy="8763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889647"/>
            <a:ext cx="6135687" cy="122515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4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5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6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7_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52144"/>
            <a:ext cx="3657600" cy="34427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152144"/>
            <a:ext cx="3657600" cy="34427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3657600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365760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151335"/>
            <a:ext cx="3657600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1631156"/>
            <a:ext cx="3657600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121658"/>
            <a:ext cx="7772400" cy="44577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4572000"/>
            <a:ext cx="7772401" cy="4572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285750"/>
            <a:ext cx="7772400" cy="37071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121458"/>
            <a:ext cx="7772400" cy="445970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4572000"/>
            <a:ext cx="7772400" cy="459486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30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31.xml"/><Relationship Id="rId32" Type="http://schemas.openxmlformats.org/officeDocument/2006/relationships/slideLayout" Target="../slideLayouts/slideLayout32.xml"/><Relationship Id="rId9" Type="http://schemas.openxmlformats.org/officeDocument/2006/relationships/slideLayout" Target="../slideLayouts/slideLayout9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3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5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37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38.xml"/><Relationship Id="rId3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76200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7620000" cy="360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4114800"/>
            <a:ext cx="685800" cy="514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4236720"/>
            <a:ext cx="548640" cy="29718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 smtClean="0"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 lang="en-US" smtClean="0"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 lang="en-US" smtClean="0"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882821" y="2990850"/>
            <a:ext cx="177546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856152" y="1188720"/>
            <a:ext cx="18287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  <p:sldLayoutId id="2147483723" r:id="rId33"/>
    <p:sldLayoutId id="2147483724" r:id="rId34"/>
    <p:sldLayoutId id="2147483725" r:id="rId35"/>
    <p:sldLayoutId id="2147483726" r:id="rId36"/>
    <p:sldLayoutId id="2147483727" r:id="rId37"/>
    <p:sldLayoutId id="2147483728" r:id="rId38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gi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22.jp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Relationship Id="rId6" Type="http://schemas.openxmlformats.org/officeDocument/2006/relationships/image" Target="../media/image25.jpg"/><Relationship Id="rId7" Type="http://schemas.openxmlformats.org/officeDocument/2006/relationships/image" Target="../media/image26.gif"/><Relationship Id="rId8" Type="http://schemas.openxmlformats.org/officeDocument/2006/relationships/image" Target="../media/image27.jp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7" Type="http://schemas.openxmlformats.org/officeDocument/2006/relationships/image" Target="../media/image8.jpg"/><Relationship Id="rId8" Type="http://schemas.openxmlformats.org/officeDocument/2006/relationships/image" Target="../media/image9.jpg"/><Relationship Id="rId9" Type="http://schemas.openxmlformats.org/officeDocument/2006/relationships/image" Target="../media/image10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1.jpg"/><Relationship Id="rId5" Type="http://schemas.openxmlformats.org/officeDocument/2006/relationships/image" Target="../media/image12.png"/><Relationship Id="rId6" Type="http://schemas.openxmlformats.org/officeDocument/2006/relationships/image" Target="../media/image13.gif"/><Relationship Id="rId7" Type="http://schemas.openxmlformats.org/officeDocument/2006/relationships/image" Target="../media/image14.gif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7" Type="http://schemas.openxmlformats.org/officeDocument/2006/relationships/image" Target="../media/image18.jp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hape 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" y="1"/>
            <a:ext cx="9135879" cy="5143499"/>
          </a:xfrm>
          <a:prstGeom prst="rect">
            <a:avLst/>
          </a:prstGeom>
          <a:solidFill>
            <a:srgbClr val="990000">
              <a:alpha val="44705"/>
            </a:srgbClr>
          </a:solidFill>
          <a:ln>
            <a:noFill/>
          </a:ln>
        </p:spPr>
      </p:pic>
      <p:sp>
        <p:nvSpPr>
          <p:cNvPr id="17" name="Shape 17"/>
          <p:cNvSpPr/>
          <p:nvPr/>
        </p:nvSpPr>
        <p:spPr>
          <a:xfrm>
            <a:off x="261301" y="666751"/>
            <a:ext cx="3598803" cy="3416319"/>
          </a:xfrm>
          <a:prstGeom prst="rect">
            <a:avLst/>
          </a:prstGeom>
          <a:solidFill>
            <a:srgbClr val="990000">
              <a:alpha val="52941"/>
            </a:srgb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n-US" sz="4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Take Your Lesson Program From </a:t>
            </a:r>
            <a:r>
              <a:rPr lang="en-US" sz="40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         Break-Even </a:t>
            </a:r>
            <a:r>
              <a:rPr lang="en-US" sz="40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 Breakthrough</a:t>
            </a:r>
          </a:p>
        </p:txBody>
      </p:sp>
      <p:sp>
        <p:nvSpPr>
          <p:cNvPr id="18" name="Shape 18"/>
          <p:cNvSpPr txBox="1"/>
          <p:nvPr/>
        </p:nvSpPr>
        <p:spPr>
          <a:xfrm>
            <a:off x="886826" y="4311668"/>
            <a:ext cx="6047375" cy="51488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2400" b="1" i="0" u="none" strike="noStrike" cap="none" baseline="0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Donovan </a:t>
            </a:r>
            <a:r>
              <a:rPr lang="en-US" sz="2400" b="1" i="0" u="none" strike="noStrike" cap="none" baseline="0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Bankhead </a:t>
            </a:r>
            <a:r>
              <a:rPr lang="en-US" sz="2400" b="1" dirty="0" smtClean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&amp; </a:t>
            </a:r>
            <a:r>
              <a:rPr lang="en-US" sz="2400" b="1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Misty Kristek</a:t>
            </a:r>
          </a:p>
        </p:txBody>
      </p:sp>
      <p:pic>
        <p:nvPicPr>
          <p:cNvPr id="19" name="Shape 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7616" y="361951"/>
            <a:ext cx="5004916" cy="341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" y="1"/>
            <a:ext cx="913587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/>
          <p:nvPr/>
        </p:nvSpPr>
        <p:spPr>
          <a:xfrm>
            <a:off x="1143000" y="438151"/>
            <a:ext cx="5933400" cy="92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With Lessons…</a:t>
            </a:r>
          </a:p>
        </p:txBody>
      </p:sp>
      <p:sp>
        <p:nvSpPr>
          <p:cNvPr id="105" name="Shape 105"/>
          <p:cNvSpPr txBox="1"/>
          <p:nvPr/>
        </p:nvSpPr>
        <p:spPr>
          <a:xfrm>
            <a:off x="1143000" y="1809750"/>
            <a:ext cx="5562600" cy="479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8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Teacher Payroll = “Cost of Good Sold”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3200" b="1" i="1" u="none" strike="noStrike" cap="none" baseline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 txBox="1"/>
          <p:nvPr/>
        </p:nvSpPr>
        <p:spPr>
          <a:xfrm>
            <a:off x="1358975" y="2387000"/>
            <a:ext cx="5655900" cy="71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Profit = The margin or spread between what the customer pays and what you are paying the teacher.  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/>
          </a:p>
        </p:txBody>
      </p:sp>
      <p:sp>
        <p:nvSpPr>
          <p:cNvPr id="107" name="Shape 107"/>
          <p:cNvSpPr txBox="1"/>
          <p:nvPr/>
        </p:nvSpPr>
        <p:spPr>
          <a:xfrm>
            <a:off x="1743601" y="3196151"/>
            <a:ext cx="4732199" cy="842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1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You get to keep this!!!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ape 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" y="1"/>
            <a:ext cx="913587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/>
          <p:nvPr/>
        </p:nvSpPr>
        <p:spPr>
          <a:xfrm>
            <a:off x="1143002" y="438151"/>
            <a:ext cx="6251099" cy="92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With Lessons…</a:t>
            </a:r>
          </a:p>
        </p:txBody>
      </p:sp>
      <p:sp>
        <p:nvSpPr>
          <p:cNvPr id="115" name="Shape 115"/>
          <p:cNvSpPr txBox="1"/>
          <p:nvPr/>
        </p:nvSpPr>
        <p:spPr>
          <a:xfrm>
            <a:off x="1752600" y="1361479"/>
            <a:ext cx="5562600" cy="295465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1" i="0" u="none" strike="noStrike" cap="none" baseline="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The market rate that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1" i="0" u="none" strike="noStrike" cap="none" baseline="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employees (i.e</a:t>
            </a:r>
            <a:r>
              <a:rPr lang="en-US" sz="2400" b="1" i="0" u="none" strike="noStrike" cap="none" baseline="0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., </a:t>
            </a:r>
            <a:r>
              <a:rPr lang="en-US" sz="2400" b="1" i="0" u="none" strike="noStrike" cap="none" baseline="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teachers) will work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1" i="0" u="none" strike="noStrike" cap="none" baseline="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and the price that customers will pay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2400" b="1" i="0" u="none" strike="noStrike" cap="none" baseline="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for lessons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ARE NOT EQUAL.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" y="1"/>
            <a:ext cx="913587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/>
          <p:nvPr/>
        </p:nvSpPr>
        <p:spPr>
          <a:xfrm>
            <a:off x="1315120" y="1276350"/>
            <a:ext cx="6513770" cy="25853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 dirty="0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What margin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 dirty="0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do you need to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 dirty="0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survive in your store?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hape 1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" y="1"/>
            <a:ext cx="913587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/>
          <p:nvPr/>
        </p:nvSpPr>
        <p:spPr>
          <a:xfrm>
            <a:off x="1371602" y="361951"/>
            <a:ext cx="3456395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The System</a:t>
            </a:r>
          </a:p>
        </p:txBody>
      </p:sp>
      <p:sp>
        <p:nvSpPr>
          <p:cNvPr id="130" name="Shape 130"/>
          <p:cNvSpPr txBox="1"/>
          <p:nvPr/>
        </p:nvSpPr>
        <p:spPr>
          <a:xfrm>
            <a:off x="901952" y="1416601"/>
            <a:ext cx="4190999" cy="953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We are charging for </a:t>
            </a:r>
            <a:r>
              <a:rPr lang="en-US" sz="2800" b="1" i="1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tuition</a:t>
            </a:r>
            <a:r>
              <a:rPr lang="en-US" sz="28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not per lesson</a:t>
            </a:r>
          </a:p>
        </p:txBody>
      </p:sp>
      <p:sp>
        <p:nvSpPr>
          <p:cNvPr id="131" name="Shape 131"/>
          <p:cNvSpPr txBox="1"/>
          <p:nvPr/>
        </p:nvSpPr>
        <p:spPr>
          <a:xfrm>
            <a:off x="2057400" y="2266950"/>
            <a:ext cx="6926700" cy="1698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baseline="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Payment is made regardless of whether the lessons are taught – the customer is paying</a:t>
            </a: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baseline="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for the teacher’s </a:t>
            </a:r>
            <a:r>
              <a:rPr lang="en-US" sz="2800" b="1" i="1" u="none" strike="noStrike" cap="none" baseline="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time.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ape 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" y="1"/>
            <a:ext cx="913587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/>
          <p:nvPr/>
        </p:nvSpPr>
        <p:spPr>
          <a:xfrm>
            <a:off x="1371602" y="361951"/>
            <a:ext cx="3456395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The System</a:t>
            </a:r>
          </a:p>
        </p:txBody>
      </p:sp>
      <p:sp>
        <p:nvSpPr>
          <p:cNvPr id="139" name="Shape 139"/>
          <p:cNvSpPr txBox="1"/>
          <p:nvPr/>
        </p:nvSpPr>
        <p:spPr>
          <a:xfrm>
            <a:off x="1981202" y="1657351"/>
            <a:ext cx="4190999" cy="2246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0" i="0" u="none" strike="noStrike" cap="none" baseline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We are charging for </a:t>
            </a:r>
            <a:r>
              <a:rPr lang="en-US" sz="2800" b="1" i="1" u="none" strike="noStrike" cap="none" baseline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tuition</a:t>
            </a:r>
            <a:r>
              <a:rPr lang="en-US" sz="2800" b="0" i="0" u="none" strike="noStrike" cap="none" baseline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 not for lessons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800" b="0" i="0" u="none" strike="noStrike" cap="none" baseline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Tuition is pre-paid, before the lessons begin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" y="1"/>
            <a:ext cx="913587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/>
          <p:nvPr/>
        </p:nvSpPr>
        <p:spPr>
          <a:xfrm>
            <a:off x="1066957" y="614501"/>
            <a:ext cx="4253999" cy="92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en-US" sz="5200" b="1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The System</a:t>
            </a:r>
          </a:p>
          <a:p>
            <a:pPr marL="0" marR="0" lvl="0" indent="0" rtl="0">
              <a:spcBef>
                <a:spcPts val="0"/>
              </a:spcBef>
              <a:buNone/>
            </a:pPr>
            <a:endParaRPr sz="5200" b="1">
              <a:solidFill>
                <a:srgbClr val="CDE3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Shape 147"/>
          <p:cNvSpPr txBox="1"/>
          <p:nvPr/>
        </p:nvSpPr>
        <p:spPr>
          <a:xfrm>
            <a:off x="1405251" y="1896401"/>
            <a:ext cx="6671999" cy="1391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Hire teachers as </a:t>
            </a:r>
            <a:r>
              <a:rPr lang="en-US" sz="2800" i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employees,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r" rtl="0">
              <a:spcBef>
                <a:spcPts val="0"/>
              </a:spcBef>
              <a:buSzPct val="25000"/>
              <a:buNone/>
            </a:pP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28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ot independent  contractors.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hape 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9" y="1"/>
            <a:ext cx="91359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/>
          <p:nvPr/>
        </p:nvSpPr>
        <p:spPr>
          <a:xfrm>
            <a:off x="1219200" y="209550"/>
            <a:ext cx="6012300" cy="92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The System: Staffing</a:t>
            </a:r>
          </a:p>
        </p:txBody>
      </p:sp>
      <p:grpSp>
        <p:nvGrpSpPr>
          <p:cNvPr id="155" name="Shape 155"/>
          <p:cNvGrpSpPr/>
          <p:nvPr/>
        </p:nvGrpSpPr>
        <p:grpSpPr>
          <a:xfrm>
            <a:off x="1524000" y="1180802"/>
            <a:ext cx="5707500" cy="3551925"/>
            <a:chOff x="0" y="47922"/>
            <a:chExt cx="5707500" cy="3551925"/>
          </a:xfrm>
        </p:grpSpPr>
        <p:sp>
          <p:nvSpPr>
            <p:cNvPr id="156" name="Shape 156"/>
            <p:cNvSpPr/>
            <p:nvPr/>
          </p:nvSpPr>
          <p:spPr>
            <a:xfrm>
              <a:off x="0" y="47922"/>
              <a:ext cx="5707500" cy="55169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7" name="Shape 157"/>
            <p:cNvSpPr txBox="1"/>
            <p:nvPr/>
          </p:nvSpPr>
          <p:spPr>
            <a:xfrm>
              <a:off x="0" y="47922"/>
              <a:ext cx="5707500" cy="551699"/>
            </a:xfrm>
            <a:prstGeom prst="rect">
              <a:avLst/>
            </a:prstGeom>
            <a:noFill/>
            <a:ln>
              <a:noFill/>
            </a:ln>
          </p:spPr>
          <p:txBody>
            <a:bodyPr lIns="87625" tIns="87625" rIns="87625" bIns="876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805"/>
                </a:spcAft>
                <a:buSzPct val="25000"/>
                <a:buNone/>
              </a:pPr>
              <a:r>
                <a:rPr lang="en-US" sz="2300" b="0" i="0" u="none" strike="noStrike" cap="none" baseline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Benefits to the Teaching Staff</a:t>
              </a:r>
            </a:p>
          </p:txBody>
        </p:sp>
        <p:sp>
          <p:nvSpPr>
            <p:cNvPr id="158" name="Shape 158"/>
            <p:cNvSpPr/>
            <p:nvPr/>
          </p:nvSpPr>
          <p:spPr>
            <a:xfrm>
              <a:off x="0" y="600447"/>
              <a:ext cx="5707500" cy="29994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59" name="Shape 159"/>
          <p:cNvSpPr txBox="1"/>
          <p:nvPr/>
        </p:nvSpPr>
        <p:spPr>
          <a:xfrm>
            <a:off x="1589225" y="1885725"/>
            <a:ext cx="5642400" cy="304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1450" lvl="1" indent="-171450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Droid Sans"/>
              <a:buChar char="•"/>
            </a:pPr>
            <a:r>
              <a:rPr lang="en-US" sz="180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Don’t have to collect their own payments</a:t>
            </a:r>
          </a:p>
          <a:p>
            <a:pPr marL="171450" lvl="1" indent="-171450" rtl="0">
              <a:lnSpc>
                <a:spcPct val="150000"/>
              </a:lnSpc>
              <a:spcBef>
                <a:spcPts val="360"/>
              </a:spcBef>
              <a:buClr>
                <a:schemeClr val="dk1"/>
              </a:buClr>
              <a:buSzPct val="100000"/>
              <a:buFont typeface="Droid Sans"/>
              <a:buChar char="•"/>
            </a:pPr>
            <a:r>
              <a:rPr lang="en-US" sz="180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Aren’t responsible for booking/selling their lessons</a:t>
            </a:r>
          </a:p>
          <a:p>
            <a:pPr marL="171450" lvl="1" indent="-171450" rtl="0">
              <a:lnSpc>
                <a:spcPct val="150000"/>
              </a:lnSpc>
              <a:spcBef>
                <a:spcPts val="360"/>
              </a:spcBef>
              <a:buClr>
                <a:schemeClr val="dk1"/>
              </a:buClr>
              <a:buSzPct val="100000"/>
              <a:buFont typeface="Droid Sans"/>
              <a:buChar char="•"/>
            </a:pPr>
            <a:r>
              <a:rPr lang="en-US" sz="180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Don’t have to manage their schedule</a:t>
            </a:r>
          </a:p>
          <a:p>
            <a:pPr marL="171450" lvl="1" indent="-171450" rtl="0">
              <a:lnSpc>
                <a:spcPct val="150000"/>
              </a:lnSpc>
              <a:spcBef>
                <a:spcPts val="360"/>
              </a:spcBef>
              <a:buClr>
                <a:schemeClr val="dk1"/>
              </a:buClr>
              <a:buSzPct val="100000"/>
              <a:buFont typeface="Droid Sans"/>
              <a:buChar char="•"/>
            </a:pPr>
            <a:r>
              <a:rPr lang="en-US" sz="180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Don’t have to find/provide space for teaching</a:t>
            </a:r>
          </a:p>
          <a:p>
            <a:pPr marL="171450" lvl="1" indent="-171450" rtl="0">
              <a:lnSpc>
                <a:spcPct val="150000"/>
              </a:lnSpc>
              <a:spcBef>
                <a:spcPts val="360"/>
              </a:spcBef>
              <a:buClr>
                <a:schemeClr val="dk1"/>
              </a:buClr>
              <a:buSzPct val="100000"/>
              <a:buFont typeface="Droid Sans"/>
              <a:buChar char="•"/>
            </a:pPr>
            <a:r>
              <a:rPr lang="en-US" sz="180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Paid whether their student shows up or not</a:t>
            </a:r>
          </a:p>
          <a:p>
            <a:pPr marL="171450" lvl="1" indent="-171450" rtl="0">
              <a:lnSpc>
                <a:spcPct val="150000"/>
              </a:lnSpc>
              <a:spcBef>
                <a:spcPts val="360"/>
              </a:spcBef>
              <a:buClr>
                <a:schemeClr val="dk1"/>
              </a:buClr>
              <a:buSzPct val="100000"/>
              <a:buFont typeface="Droid Sans"/>
              <a:buChar char="•"/>
            </a:pPr>
            <a:r>
              <a:rPr lang="en-US" sz="180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Opportunity for Insurance/Benefits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hape 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" y="1"/>
            <a:ext cx="913587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/>
          <p:nvPr/>
        </p:nvSpPr>
        <p:spPr>
          <a:xfrm>
            <a:off x="1219202" y="209551"/>
            <a:ext cx="6012351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The System: Staffing</a:t>
            </a:r>
          </a:p>
        </p:txBody>
      </p:sp>
      <p:grpSp>
        <p:nvGrpSpPr>
          <p:cNvPr id="166" name="Shape 166"/>
          <p:cNvGrpSpPr/>
          <p:nvPr/>
        </p:nvGrpSpPr>
        <p:grpSpPr>
          <a:xfrm>
            <a:off x="1524002" y="1180802"/>
            <a:ext cx="5707551" cy="3551925"/>
            <a:chOff x="0" y="47922"/>
            <a:chExt cx="5707551" cy="3551925"/>
          </a:xfrm>
        </p:grpSpPr>
        <p:sp>
          <p:nvSpPr>
            <p:cNvPr id="167" name="Shape 167"/>
            <p:cNvSpPr/>
            <p:nvPr/>
          </p:nvSpPr>
          <p:spPr>
            <a:xfrm>
              <a:off x="0" y="47922"/>
              <a:ext cx="5707551" cy="551654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8" name="Shape 168"/>
            <p:cNvSpPr txBox="1"/>
            <p:nvPr/>
          </p:nvSpPr>
          <p:spPr>
            <a:xfrm>
              <a:off x="0" y="47922"/>
              <a:ext cx="5707551" cy="551654"/>
            </a:xfrm>
            <a:prstGeom prst="rect">
              <a:avLst/>
            </a:prstGeom>
            <a:noFill/>
            <a:ln>
              <a:noFill/>
            </a:ln>
          </p:spPr>
          <p:txBody>
            <a:bodyPr lIns="87625" tIns="87625" rIns="87625" bIns="876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805"/>
                </a:spcAft>
                <a:buSzPct val="25000"/>
                <a:buNone/>
              </a:pPr>
              <a:r>
                <a:rPr lang="en-US" sz="2300" b="0" i="0" u="none" strike="noStrike" cap="none" baseline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Benefits to the Teaching Staff</a:t>
              </a:r>
            </a:p>
          </p:txBody>
        </p:sp>
        <p:sp>
          <p:nvSpPr>
            <p:cNvPr id="169" name="Shape 169"/>
            <p:cNvSpPr/>
            <p:nvPr/>
          </p:nvSpPr>
          <p:spPr>
            <a:xfrm>
              <a:off x="0" y="600447"/>
              <a:ext cx="5707500" cy="29994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70" name="Shape 170"/>
          <p:cNvSpPr txBox="1"/>
          <p:nvPr/>
        </p:nvSpPr>
        <p:spPr>
          <a:xfrm>
            <a:off x="1589225" y="1885725"/>
            <a:ext cx="5642400" cy="3048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171450" lvl="1" indent="-171450" rtl="0">
              <a:lnSpc>
                <a:spcPct val="150000"/>
              </a:lnSpc>
              <a:spcBef>
                <a:spcPts val="360"/>
              </a:spcBef>
              <a:buClr>
                <a:schemeClr val="dk1"/>
              </a:buClr>
              <a:buSzPct val="100000"/>
              <a:buFont typeface="Droid Sans"/>
              <a:buChar char="•"/>
            </a:pPr>
            <a:r>
              <a:rPr lang="en-US" sz="1800" dirty="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Almost NO responsibilities other than lesson preparation</a:t>
            </a:r>
          </a:p>
          <a:p>
            <a:pPr marL="171450" lvl="1" indent="-171450" rtl="0">
              <a:lnSpc>
                <a:spcPct val="150000"/>
              </a:lnSpc>
              <a:spcBef>
                <a:spcPts val="360"/>
              </a:spcBef>
              <a:spcAft>
                <a:spcPts val="360"/>
              </a:spcAft>
              <a:buClr>
                <a:schemeClr val="dk1"/>
              </a:buClr>
              <a:buSzPct val="100000"/>
              <a:buFont typeface="Droid Sans"/>
              <a:buChar char="•"/>
            </a:pPr>
            <a:r>
              <a:rPr lang="en-US" sz="1800" dirty="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Still maintain autonomy over their make-up policies and general input regarding their schedule</a:t>
            </a:r>
          </a:p>
          <a:p>
            <a:pPr marL="171450" lvl="1" indent="-171450" rtl="0">
              <a:lnSpc>
                <a:spcPct val="150000"/>
              </a:lnSpc>
              <a:spcBef>
                <a:spcPts val="360"/>
              </a:spcBef>
              <a:spcAft>
                <a:spcPts val="360"/>
              </a:spcAft>
              <a:buClr>
                <a:schemeClr val="dk1"/>
              </a:buClr>
              <a:buSzPct val="100000"/>
              <a:buFont typeface="Droid Sans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We deduct taxes, pay the employer portion, </a:t>
            </a:r>
            <a:r>
              <a:rPr lang="en-US" sz="1800" b="1" dirty="0" smtClean="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etc., </a:t>
            </a:r>
            <a:r>
              <a:rPr lang="en-US" sz="1800" b="1" dirty="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thus saving them </a:t>
            </a:r>
            <a:r>
              <a:rPr lang="en-US" sz="1800" b="1" dirty="0" smtClean="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self-employment </a:t>
            </a:r>
            <a:r>
              <a:rPr lang="en-US" sz="1800" b="1" dirty="0">
                <a:solidFill>
                  <a:schemeClr val="dk1"/>
                </a:solidFill>
                <a:latin typeface="Droid Sans"/>
                <a:ea typeface="Droid Sans"/>
                <a:cs typeface="Droid Sans"/>
                <a:sym typeface="Droid Sans"/>
              </a:rPr>
              <a:t>hassles.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endParaRPr sz="1800" dirty="0">
              <a:latin typeface="Droid Sans"/>
              <a:ea typeface="Droid Sans"/>
              <a:cs typeface="Droid Sans"/>
              <a:sym typeface="Droid Sans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hape 1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" y="1"/>
            <a:ext cx="913587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Shape 176"/>
          <p:cNvSpPr/>
          <p:nvPr/>
        </p:nvSpPr>
        <p:spPr>
          <a:xfrm>
            <a:off x="1219202" y="209551"/>
            <a:ext cx="6012351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The System: Staffing</a:t>
            </a:r>
          </a:p>
        </p:txBody>
      </p:sp>
      <p:pic>
        <p:nvPicPr>
          <p:cNvPr id="177" name="Shape 1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7075" y="1259975"/>
            <a:ext cx="1905000" cy="2857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" name="Shape 178"/>
          <p:cNvGrpSpPr/>
          <p:nvPr/>
        </p:nvGrpSpPr>
        <p:grpSpPr>
          <a:xfrm>
            <a:off x="1524000" y="1132875"/>
            <a:ext cx="4062062" cy="767410"/>
            <a:chOff x="0" y="-9"/>
            <a:chExt cx="5662200" cy="767410"/>
          </a:xfrm>
        </p:grpSpPr>
        <p:sp>
          <p:nvSpPr>
            <p:cNvPr id="179" name="Shape 179"/>
            <p:cNvSpPr/>
            <p:nvPr/>
          </p:nvSpPr>
          <p:spPr>
            <a:xfrm>
              <a:off x="0" y="0"/>
              <a:ext cx="5562600" cy="767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80" name="Shape 180"/>
            <p:cNvSpPr txBox="1"/>
            <p:nvPr/>
          </p:nvSpPr>
          <p:spPr>
            <a:xfrm>
              <a:off x="0" y="-9"/>
              <a:ext cx="5662200" cy="767400"/>
            </a:xfrm>
            <a:prstGeom prst="rect">
              <a:avLst/>
            </a:prstGeom>
            <a:noFill/>
            <a:ln>
              <a:noFill/>
            </a:ln>
          </p:spPr>
          <p:txBody>
            <a:bodyPr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1120"/>
                </a:spcAft>
                <a:buSzPct val="25000"/>
                <a:buNone/>
              </a:pPr>
              <a:r>
                <a:rPr lang="en-US" sz="2400" b="0" i="0" u="none" strike="noStrike" cap="none" baseline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Education</a:t>
              </a: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&amp; </a:t>
              </a:r>
              <a:r>
                <a:rPr lang="en-US" sz="2400" b="0" i="0" u="none" strike="noStrike" cap="none" baseline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Event </a:t>
              </a:r>
              <a:r>
                <a:rPr lang="en-US" sz="2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Admin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hape 1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" y="1"/>
            <a:ext cx="913587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/>
          <p:nvPr/>
        </p:nvSpPr>
        <p:spPr>
          <a:xfrm>
            <a:off x="1219202" y="209551"/>
            <a:ext cx="6012351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The System: Staffing</a:t>
            </a:r>
          </a:p>
        </p:txBody>
      </p:sp>
      <p:sp>
        <p:nvSpPr>
          <p:cNvPr id="188" name="Shape 188"/>
          <p:cNvSpPr/>
          <p:nvPr/>
        </p:nvSpPr>
        <p:spPr>
          <a:xfrm>
            <a:off x="1524002" y="1798511"/>
            <a:ext cx="4876799" cy="45571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9" name="Shape 189"/>
          <p:cNvSpPr txBox="1"/>
          <p:nvPr/>
        </p:nvSpPr>
        <p:spPr>
          <a:xfrm>
            <a:off x="1524002" y="1798511"/>
            <a:ext cx="4876799" cy="455715"/>
          </a:xfrm>
          <a:prstGeom prst="rect">
            <a:avLst/>
          </a:prstGeom>
          <a:noFill/>
          <a:ln>
            <a:noFill/>
          </a:ln>
        </p:spPr>
        <p:txBody>
          <a:bodyPr lIns="72375" tIns="72375" rIns="72375" bIns="723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665"/>
              </a:spcAft>
              <a:buSzPct val="25000"/>
              <a:buNone/>
            </a:pPr>
            <a:r>
              <a:rPr lang="en-US" sz="19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Administer The Program</a:t>
            </a:r>
          </a:p>
        </p:txBody>
      </p:sp>
      <p:sp>
        <p:nvSpPr>
          <p:cNvPr id="190" name="Shape 190"/>
          <p:cNvSpPr/>
          <p:nvPr/>
        </p:nvSpPr>
        <p:spPr>
          <a:xfrm>
            <a:off x="1524002" y="2254227"/>
            <a:ext cx="4876799" cy="786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1" name="Shape 191"/>
          <p:cNvSpPr txBox="1"/>
          <p:nvPr/>
        </p:nvSpPr>
        <p:spPr>
          <a:xfrm>
            <a:off x="1524002" y="2254227"/>
            <a:ext cx="4876799" cy="786599"/>
          </a:xfrm>
          <a:prstGeom prst="rect">
            <a:avLst/>
          </a:prstGeom>
          <a:noFill/>
          <a:ln>
            <a:noFill/>
          </a:ln>
        </p:spPr>
        <p:txBody>
          <a:bodyPr lIns="154825" tIns="24125" rIns="135125" bIns="24125" anchor="t" anchorCtr="0">
            <a:noAutofit/>
          </a:bodyPr>
          <a:lstStyle/>
          <a:p>
            <a:pPr marL="114300" marR="0" lvl="1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1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Booking Students</a:t>
            </a:r>
          </a:p>
          <a:p>
            <a:pPr marL="114300" marR="0" lvl="1" indent="-1143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1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Create/Maintain Schedules</a:t>
            </a:r>
          </a:p>
          <a:p>
            <a:pPr marL="114300" marR="0" lvl="1" indent="-1143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1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Collect &amp; Manage Tuition</a:t>
            </a:r>
          </a:p>
        </p:txBody>
      </p:sp>
      <p:sp>
        <p:nvSpPr>
          <p:cNvPr id="192" name="Shape 192"/>
          <p:cNvSpPr/>
          <p:nvPr/>
        </p:nvSpPr>
        <p:spPr>
          <a:xfrm>
            <a:off x="1524002" y="3040826"/>
            <a:ext cx="4876799" cy="45571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3" name="Shape 193"/>
          <p:cNvSpPr txBox="1"/>
          <p:nvPr/>
        </p:nvSpPr>
        <p:spPr>
          <a:xfrm>
            <a:off x="1524002" y="3040826"/>
            <a:ext cx="4876799" cy="455715"/>
          </a:xfrm>
          <a:prstGeom prst="rect">
            <a:avLst/>
          </a:prstGeom>
          <a:noFill/>
          <a:ln>
            <a:noFill/>
          </a:ln>
        </p:spPr>
        <p:txBody>
          <a:bodyPr lIns="72375" tIns="72375" rIns="72375" bIns="723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665"/>
              </a:spcAft>
              <a:buSzPct val="25000"/>
              <a:buNone/>
            </a:pPr>
            <a:r>
              <a:rPr lang="en-US" sz="19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Manage the Teaching Staff</a:t>
            </a:r>
          </a:p>
        </p:txBody>
      </p:sp>
      <p:sp>
        <p:nvSpPr>
          <p:cNvPr id="194" name="Shape 194"/>
          <p:cNvSpPr/>
          <p:nvPr/>
        </p:nvSpPr>
        <p:spPr>
          <a:xfrm>
            <a:off x="1524002" y="3496543"/>
            <a:ext cx="4876799" cy="104224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 txBox="1"/>
          <p:nvPr/>
        </p:nvSpPr>
        <p:spPr>
          <a:xfrm>
            <a:off x="1524002" y="3496543"/>
            <a:ext cx="4876799" cy="1042245"/>
          </a:xfrm>
          <a:prstGeom prst="rect">
            <a:avLst/>
          </a:prstGeom>
          <a:noFill/>
          <a:ln>
            <a:noFill/>
          </a:ln>
        </p:spPr>
        <p:txBody>
          <a:bodyPr lIns="154825" tIns="24125" rIns="135125" bIns="24125" anchor="t" anchorCtr="0">
            <a:noAutofit/>
          </a:bodyPr>
          <a:lstStyle/>
          <a:p>
            <a:pPr marL="114300" marR="0" lvl="1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1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Aid or Oversee the hiring process</a:t>
            </a:r>
          </a:p>
          <a:p>
            <a:pPr marL="114300" marR="0" lvl="1" indent="-1143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1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 New Teachers</a:t>
            </a:r>
          </a:p>
          <a:p>
            <a:pPr marL="114300" marR="0" lvl="1" indent="-1143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1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Oversee Payroll</a:t>
            </a:r>
          </a:p>
          <a:p>
            <a:pPr marL="114300" marR="0" lvl="1" indent="-1143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1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Prepare and Administer Teacher Meetings</a:t>
            </a:r>
          </a:p>
        </p:txBody>
      </p:sp>
      <p:grpSp>
        <p:nvGrpSpPr>
          <p:cNvPr id="196" name="Shape 196"/>
          <p:cNvGrpSpPr/>
          <p:nvPr/>
        </p:nvGrpSpPr>
        <p:grpSpPr>
          <a:xfrm>
            <a:off x="1524002" y="1137658"/>
            <a:ext cx="5486399" cy="359773"/>
            <a:chOff x="0" y="4777"/>
            <a:chExt cx="5486399" cy="359773"/>
          </a:xfrm>
        </p:grpSpPr>
        <p:sp>
          <p:nvSpPr>
            <p:cNvPr id="197" name="Shape 197"/>
            <p:cNvSpPr/>
            <p:nvPr/>
          </p:nvSpPr>
          <p:spPr>
            <a:xfrm>
              <a:off x="0" y="4777"/>
              <a:ext cx="5486399" cy="359773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 txBox="1"/>
            <p:nvPr/>
          </p:nvSpPr>
          <p:spPr>
            <a:xfrm>
              <a:off x="0" y="4777"/>
              <a:ext cx="5486399" cy="359773"/>
            </a:xfrm>
            <a:prstGeom prst="rect">
              <a:avLst/>
            </a:prstGeom>
            <a:noFill/>
            <a:ln>
              <a:noFill/>
            </a:ln>
          </p:spPr>
          <p:txBody>
            <a:bodyPr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525"/>
                </a:spcAft>
                <a:buSzPct val="25000"/>
                <a:buNone/>
              </a:pPr>
              <a:r>
                <a:rPr lang="en-US" sz="1500" b="0" i="0" u="none" strike="noStrike" cap="none" baseline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Education/Lessons </a:t>
              </a:r>
              <a:r>
                <a:rPr lang="en-US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Administrator</a:t>
              </a:r>
              <a:r>
                <a:rPr lang="en-US" sz="1500" b="0" i="0" u="none" strike="noStrike" cap="none" baseline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: Main Responsibilities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Shape 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" y="1"/>
            <a:ext cx="913587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Shape 26"/>
          <p:cNvSpPr/>
          <p:nvPr/>
        </p:nvSpPr>
        <p:spPr>
          <a:xfrm>
            <a:off x="889297" y="742951"/>
            <a:ext cx="7133171" cy="3416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Think of </a:t>
            </a:r>
            <a:r>
              <a:rPr lang="en-US" sz="5400" b="1" i="0" u="none" strike="noStrike" cap="none" baseline="0" dirty="0" smtClean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lessons </a:t>
            </a:r>
            <a:r>
              <a:rPr lang="en-US" sz="5400" b="1" i="0" u="none" strike="noStrike" cap="none" baseline="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as a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RETAIL </a:t>
            </a:r>
            <a:r>
              <a:rPr lang="en-US" sz="54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service -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rPr>
              <a:t>something that you sell at a profit 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hape 2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" y="1"/>
            <a:ext cx="913587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Shape 205"/>
          <p:cNvSpPr/>
          <p:nvPr/>
        </p:nvSpPr>
        <p:spPr>
          <a:xfrm>
            <a:off x="1219202" y="209551"/>
            <a:ext cx="6012351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The System: Staffing</a:t>
            </a:r>
          </a:p>
        </p:txBody>
      </p:sp>
      <p:sp>
        <p:nvSpPr>
          <p:cNvPr id="206" name="Shape 206"/>
          <p:cNvSpPr/>
          <p:nvPr/>
        </p:nvSpPr>
        <p:spPr>
          <a:xfrm>
            <a:off x="1524002" y="2088531"/>
            <a:ext cx="5867399" cy="469434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7" name="Shape 207"/>
          <p:cNvSpPr txBox="1"/>
          <p:nvPr/>
        </p:nvSpPr>
        <p:spPr>
          <a:xfrm>
            <a:off x="1524002" y="2088531"/>
            <a:ext cx="5867399" cy="469434"/>
          </a:xfrm>
          <a:prstGeom prst="rect">
            <a:avLst/>
          </a:prstGeom>
          <a:noFill/>
          <a:ln>
            <a:noFill/>
          </a:ln>
        </p:spPr>
        <p:txBody>
          <a:bodyPr lIns="72375" tIns="72375" rIns="72375" bIns="723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665"/>
              </a:spcAft>
              <a:buSzPct val="25000"/>
              <a:buNone/>
            </a:pPr>
            <a:r>
              <a:rPr lang="en-US" sz="1900" b="0" i="0" u="none" strike="noStrike" cap="none" baseline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Create New Programs or Concepts</a:t>
            </a:r>
          </a:p>
        </p:txBody>
      </p:sp>
      <p:sp>
        <p:nvSpPr>
          <p:cNvPr id="208" name="Shape 208"/>
          <p:cNvSpPr/>
          <p:nvPr/>
        </p:nvSpPr>
        <p:spPr>
          <a:xfrm>
            <a:off x="1524002" y="2524127"/>
            <a:ext cx="5867399" cy="23680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9" name="Shape 209"/>
          <p:cNvSpPr txBox="1"/>
          <p:nvPr/>
        </p:nvSpPr>
        <p:spPr>
          <a:xfrm>
            <a:off x="1524000" y="2524126"/>
            <a:ext cx="5867400" cy="1211699"/>
          </a:xfrm>
          <a:prstGeom prst="rect">
            <a:avLst/>
          </a:prstGeom>
          <a:noFill/>
          <a:ln>
            <a:noFill/>
          </a:ln>
        </p:spPr>
        <p:txBody>
          <a:bodyPr lIns="186275" tIns="24125" rIns="135125" bIns="24125" anchor="t" anchorCtr="0">
            <a:noAutofit/>
          </a:bodyPr>
          <a:lstStyle/>
          <a:p>
            <a:pPr marL="114300" marR="0" lvl="1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1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Summer Camps</a:t>
            </a:r>
          </a:p>
          <a:p>
            <a:pPr marL="114300" marR="0" lvl="1" indent="-1143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1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Recitals</a:t>
            </a:r>
          </a:p>
          <a:p>
            <a:pPr marL="114300" marR="0" lvl="1" indent="-11430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1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Events</a:t>
            </a:r>
          </a:p>
          <a:p>
            <a:pPr marL="114300" marR="0" lvl="1" indent="-114300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15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Involvement</a:t>
            </a:r>
          </a:p>
        </p:txBody>
      </p:sp>
      <p:grpSp>
        <p:nvGrpSpPr>
          <p:cNvPr id="210" name="Shape 210"/>
          <p:cNvGrpSpPr/>
          <p:nvPr/>
        </p:nvGrpSpPr>
        <p:grpSpPr>
          <a:xfrm>
            <a:off x="1524002" y="1511770"/>
            <a:ext cx="5486399" cy="359773"/>
            <a:chOff x="0" y="9556"/>
            <a:chExt cx="5486399" cy="359773"/>
          </a:xfrm>
        </p:grpSpPr>
        <p:sp>
          <p:nvSpPr>
            <p:cNvPr id="211" name="Shape 211"/>
            <p:cNvSpPr/>
            <p:nvPr/>
          </p:nvSpPr>
          <p:spPr>
            <a:xfrm>
              <a:off x="0" y="9556"/>
              <a:ext cx="5486399" cy="359773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12" name="Shape 212"/>
            <p:cNvSpPr txBox="1"/>
            <p:nvPr/>
          </p:nvSpPr>
          <p:spPr>
            <a:xfrm>
              <a:off x="0" y="9556"/>
              <a:ext cx="5486399" cy="359773"/>
            </a:xfrm>
            <a:prstGeom prst="rect">
              <a:avLst/>
            </a:prstGeom>
            <a:noFill/>
            <a:ln>
              <a:noFill/>
            </a:ln>
          </p:spPr>
          <p:txBody>
            <a:bodyPr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525"/>
                </a:spcAft>
                <a:buSzPct val="25000"/>
                <a:buNone/>
              </a:pPr>
              <a:r>
                <a:rPr lang="en-US" sz="1500" b="0" i="0" u="none" strike="noStrike" cap="none" baseline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Education/Lessons Coordinator: Main Responsibilities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hape 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" y="1"/>
            <a:ext cx="913587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Shape 218"/>
          <p:cNvSpPr/>
          <p:nvPr/>
        </p:nvSpPr>
        <p:spPr>
          <a:xfrm>
            <a:off x="1600202" y="209550"/>
            <a:ext cx="1850999" cy="92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FAQ</a:t>
            </a:r>
          </a:p>
        </p:txBody>
      </p:sp>
      <p:grpSp>
        <p:nvGrpSpPr>
          <p:cNvPr id="219" name="Shape 219"/>
          <p:cNvGrpSpPr/>
          <p:nvPr/>
        </p:nvGrpSpPr>
        <p:grpSpPr>
          <a:xfrm>
            <a:off x="1828800" y="2151370"/>
            <a:ext cx="5410200" cy="1233179"/>
            <a:chOff x="0" y="265419"/>
            <a:chExt cx="5410200" cy="1233179"/>
          </a:xfrm>
        </p:grpSpPr>
        <p:sp>
          <p:nvSpPr>
            <p:cNvPr id="220" name="Shape 220"/>
            <p:cNvSpPr/>
            <p:nvPr/>
          </p:nvSpPr>
          <p:spPr>
            <a:xfrm>
              <a:off x="0" y="265419"/>
              <a:ext cx="5410200" cy="123317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1" name="Shape 221"/>
            <p:cNvSpPr txBox="1"/>
            <p:nvPr/>
          </p:nvSpPr>
          <p:spPr>
            <a:xfrm>
              <a:off x="0" y="265419"/>
              <a:ext cx="5410200" cy="1233179"/>
            </a:xfrm>
            <a:prstGeom prst="rect">
              <a:avLst/>
            </a:prstGeom>
            <a:noFill/>
            <a:ln>
              <a:noFill/>
            </a:ln>
          </p:spPr>
          <p:txBody>
            <a:bodyPr lIns="118100" tIns="118100" rIns="118100" bIns="118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1085"/>
                </a:spcAft>
                <a:buSzPct val="25000"/>
                <a:buNone/>
              </a:pPr>
              <a:r>
                <a:rPr lang="en-US" sz="3100" b="0" i="1" u="none" strike="noStrike" cap="none" baseline="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“My store couldn’t get teachers to work for a salary that </a:t>
              </a:r>
              <a:r>
                <a:rPr lang="en-US" sz="3100" b="0" i="1" u="none" strike="noStrike" cap="none" baseline="0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low.”</a:t>
              </a:r>
              <a:endParaRPr lang="en-US" sz="3100" b="0" i="1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hape 2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" y="1"/>
            <a:ext cx="913587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Shape 228"/>
          <p:cNvSpPr/>
          <p:nvPr/>
        </p:nvSpPr>
        <p:spPr>
          <a:xfrm>
            <a:off x="1600202" y="209550"/>
            <a:ext cx="1767899" cy="92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FAQ</a:t>
            </a:r>
          </a:p>
        </p:txBody>
      </p:sp>
      <p:grpSp>
        <p:nvGrpSpPr>
          <p:cNvPr id="229" name="Shape 229"/>
          <p:cNvGrpSpPr/>
          <p:nvPr/>
        </p:nvGrpSpPr>
        <p:grpSpPr>
          <a:xfrm>
            <a:off x="1752602" y="1815238"/>
            <a:ext cx="5714999" cy="1594710"/>
            <a:chOff x="0" y="5488"/>
            <a:chExt cx="5714999" cy="1594710"/>
          </a:xfrm>
        </p:grpSpPr>
        <p:sp>
          <p:nvSpPr>
            <p:cNvPr id="230" name="Shape 230"/>
            <p:cNvSpPr/>
            <p:nvPr/>
          </p:nvSpPr>
          <p:spPr>
            <a:xfrm>
              <a:off x="0" y="5488"/>
              <a:ext cx="5714999" cy="159471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1" name="Shape 231"/>
            <p:cNvSpPr txBox="1"/>
            <p:nvPr/>
          </p:nvSpPr>
          <p:spPr>
            <a:xfrm>
              <a:off x="0" y="5488"/>
              <a:ext cx="5714999" cy="1594710"/>
            </a:xfrm>
            <a:prstGeom prst="rect">
              <a:avLst/>
            </a:prstGeom>
            <a:noFill/>
            <a:ln>
              <a:noFill/>
            </a:ln>
          </p:spPr>
          <p:txBody>
            <a:bodyPr lIns="110475" tIns="110475" rIns="110475" bIns="1104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1015"/>
                </a:spcAft>
                <a:buSzPct val="25000"/>
                <a:buNone/>
              </a:pPr>
              <a:r>
                <a:rPr lang="en-US" sz="2900" b="0" i="1" u="none" strike="noStrike" cap="none" baseline="0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“If </a:t>
              </a:r>
              <a:r>
                <a:rPr lang="en-US" sz="2900" b="0" i="1" u="none" strike="noStrike" cap="none" baseline="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 hire our teachers as store employees, I’ll have to pay taxes and liability </a:t>
              </a:r>
              <a:r>
                <a:rPr lang="en-US" sz="2900" b="0" i="1" u="none" strike="noStrike" cap="none" baseline="0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insurance.”</a:t>
              </a:r>
              <a:endParaRPr lang="en-US" sz="2900" b="0" i="1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hape 2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" y="1"/>
            <a:ext cx="913587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/>
          <p:nvPr/>
        </p:nvSpPr>
        <p:spPr>
          <a:xfrm>
            <a:off x="1600202" y="209550"/>
            <a:ext cx="1637699" cy="92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FAQ</a:t>
            </a:r>
          </a:p>
        </p:txBody>
      </p:sp>
      <p:grpSp>
        <p:nvGrpSpPr>
          <p:cNvPr id="239" name="Shape 239"/>
          <p:cNvGrpSpPr/>
          <p:nvPr/>
        </p:nvGrpSpPr>
        <p:grpSpPr>
          <a:xfrm>
            <a:off x="1447802" y="1975051"/>
            <a:ext cx="6248399" cy="1193399"/>
            <a:chOff x="0" y="89100"/>
            <a:chExt cx="6248399" cy="1193399"/>
          </a:xfrm>
        </p:grpSpPr>
        <p:sp>
          <p:nvSpPr>
            <p:cNvPr id="240" name="Shape 240"/>
            <p:cNvSpPr/>
            <p:nvPr/>
          </p:nvSpPr>
          <p:spPr>
            <a:xfrm>
              <a:off x="0" y="89100"/>
              <a:ext cx="6248399" cy="119339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1" name="Shape 241"/>
            <p:cNvSpPr txBox="1"/>
            <p:nvPr/>
          </p:nvSpPr>
          <p:spPr>
            <a:xfrm>
              <a:off x="0" y="89100"/>
              <a:ext cx="6248399" cy="1193399"/>
            </a:xfrm>
            <a:prstGeom prst="rect">
              <a:avLst/>
            </a:prstGeom>
            <a:noFill/>
            <a:ln>
              <a:noFill/>
            </a:ln>
          </p:spPr>
          <p:txBody>
            <a:bodyPr lIns="114300" tIns="114300" rIns="114300" bIns="1143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1050"/>
                </a:spcAft>
                <a:buSzPct val="25000"/>
                <a:buNone/>
              </a:pPr>
              <a:r>
                <a:rPr lang="en-US" sz="3000" b="0" i="1" u="none" strike="noStrike" cap="none" baseline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“How am I going to manage a lessons program, plus run the store?”</a:t>
              </a:r>
            </a:p>
          </p:txBody>
        </p:sp>
      </p:grpSp>
    </p:spTree>
  </p:cSld>
  <p:clrMapOvr>
    <a:masterClrMapping/>
  </p:clrMapOvr>
  <p:transition xmlns:p14="http://schemas.microsoft.com/office/powerpoint/2010/main"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Shape 2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" y="1"/>
            <a:ext cx="913587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/>
          <p:nvPr/>
        </p:nvSpPr>
        <p:spPr>
          <a:xfrm>
            <a:off x="1600202" y="209550"/>
            <a:ext cx="1815599" cy="92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FAQ</a:t>
            </a:r>
          </a:p>
        </p:txBody>
      </p:sp>
      <p:grpSp>
        <p:nvGrpSpPr>
          <p:cNvPr id="249" name="Shape 249"/>
          <p:cNvGrpSpPr/>
          <p:nvPr/>
        </p:nvGrpSpPr>
        <p:grpSpPr>
          <a:xfrm>
            <a:off x="1752602" y="1806079"/>
            <a:ext cx="5714999" cy="1429739"/>
            <a:chOff x="0" y="72528"/>
            <a:chExt cx="5714999" cy="1429739"/>
          </a:xfrm>
        </p:grpSpPr>
        <p:sp>
          <p:nvSpPr>
            <p:cNvPr id="250" name="Shape 250"/>
            <p:cNvSpPr/>
            <p:nvPr/>
          </p:nvSpPr>
          <p:spPr>
            <a:xfrm>
              <a:off x="0" y="72528"/>
              <a:ext cx="5714999" cy="142973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25400" cap="flat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1" name="Shape 251"/>
            <p:cNvSpPr txBox="1"/>
            <p:nvPr/>
          </p:nvSpPr>
          <p:spPr>
            <a:xfrm>
              <a:off x="0" y="72528"/>
              <a:ext cx="5714999" cy="1429739"/>
            </a:xfrm>
            <a:prstGeom prst="rect">
              <a:avLst/>
            </a:prstGeom>
            <a:noFill/>
            <a:ln>
              <a:noFill/>
            </a:ln>
          </p:spPr>
          <p:txBody>
            <a:bodyPr lIns="99050" tIns="99050" rIns="99050" bIns="990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910"/>
                </a:spcAft>
                <a:buSzPct val="25000"/>
                <a:buNone/>
              </a:pPr>
              <a:r>
                <a:rPr lang="en-US" sz="2600" b="0" i="1" u="none" strike="noStrike" cap="none" baseline="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“There’s no way I could charge $XX for </a:t>
              </a:r>
              <a:r>
                <a:rPr lang="en-US" sz="2600" b="0" i="1" u="none" strike="noStrike" cap="none" baseline="0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lessons</a:t>
              </a:r>
              <a:r>
                <a:rPr lang="en-US" sz="2600" i="1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. P</a:t>
              </a:r>
              <a:r>
                <a:rPr lang="en-US" sz="2600" b="0" i="1" u="none" strike="noStrike" cap="none" baseline="0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eople </a:t>
              </a:r>
              <a:r>
                <a:rPr lang="en-US" sz="2600" b="0" i="1" u="none" strike="noStrike" cap="none" baseline="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wouldn’t pay </a:t>
              </a:r>
              <a:r>
                <a:rPr lang="en-US" sz="2600" b="0" i="1" u="none" strike="noStrike" cap="none" baseline="0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it,” or, </a:t>
              </a:r>
              <a:r>
                <a:rPr lang="en-US" sz="2600" b="0" i="1" u="none" strike="noStrike" cap="none" baseline="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“The other stores in my area charge </a:t>
              </a:r>
              <a:r>
                <a:rPr lang="en-US" sz="2600" b="0" i="1" u="none" strike="noStrike" cap="none" baseline="0" dirty="0" smtClean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less.”</a:t>
              </a:r>
              <a:endParaRPr lang="en-US" sz="2600" b="0" i="1" u="none" strike="noStrike" cap="none" baseline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 xmlns:p14="http://schemas.microsoft.com/office/powerpoint/2010/main"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Shape 2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" y="1"/>
            <a:ext cx="913587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Shape 258"/>
          <p:cNvSpPr/>
          <p:nvPr/>
        </p:nvSpPr>
        <p:spPr>
          <a:xfrm>
            <a:off x="914400" y="438151"/>
            <a:ext cx="2266070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Review</a:t>
            </a:r>
          </a:p>
        </p:txBody>
      </p:sp>
      <p:sp>
        <p:nvSpPr>
          <p:cNvPr id="259" name="Shape 259"/>
          <p:cNvSpPr txBox="1"/>
          <p:nvPr/>
        </p:nvSpPr>
        <p:spPr>
          <a:xfrm>
            <a:off x="1143000" y="1361476"/>
            <a:ext cx="7467600" cy="33704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indent="0" rtl="0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Calibri"/>
              <a:buChar char="•"/>
            </a:pPr>
            <a:r>
              <a:rPr lang="en-US" sz="1800" b="1" i="0" u="none" strike="noStrike" cap="none" baseline="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Create a fun and exciting lesson program that people will pay </a:t>
            </a:r>
            <a:r>
              <a:rPr lang="en-US" sz="1800" b="1" i="1" u="none" strike="noStrike" cap="none" baseline="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real money</a:t>
            </a:r>
            <a:r>
              <a:rPr lang="en-US" sz="1800" b="1" i="0" u="none" strike="noStrike" cap="none" baseline="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for!</a:t>
            </a:r>
            <a:r>
              <a:rPr lang="en-US" sz="1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Calibri"/>
              <a:buChar char="•"/>
            </a:pPr>
            <a:r>
              <a:rPr lang="en-US" sz="1800" b="1" i="0" u="none" strike="noStrike" cap="none" baseline="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Create a sustainable profit margin for your lessons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Calibri"/>
              <a:buChar char="•"/>
            </a:pPr>
            <a:r>
              <a:rPr lang="en-US" sz="1800" b="1" i="0" u="none" strike="noStrike" cap="none" baseline="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Hire people who would love to teach for you at the price you are paying.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Calibri"/>
              <a:buChar char="•"/>
            </a:pPr>
            <a:r>
              <a:rPr lang="en-US" sz="1800" b="1" i="0" u="none" strike="noStrike" cap="none" baseline="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Delegate </a:t>
            </a:r>
            <a:r>
              <a:rPr lang="en-US" sz="1800" b="1" i="0" u="none" strike="noStrike" cap="none" baseline="0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1800" b="1" i="0" u="none" strike="noStrike" cap="none" baseline="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PAY someone to coordinate, </a:t>
            </a:r>
            <a:r>
              <a:rPr lang="en-US" sz="1800" b="1" i="0" u="none" strike="noStrike" cap="none" baseline="0" dirty="0" smtClean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administer, </a:t>
            </a:r>
            <a:r>
              <a:rPr lang="en-US" sz="1800" b="1" i="0" u="none" strike="noStrike" cap="none" baseline="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and SELL your new program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Clr>
                <a:schemeClr val="dk2"/>
              </a:buClr>
              <a:buSzPct val="100000"/>
              <a:buFont typeface="Calibri"/>
              <a:buChar char="•"/>
            </a:pPr>
            <a:r>
              <a:rPr lang="en-US" sz="18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And finally...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Shape 2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" y="1"/>
            <a:ext cx="913587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Shape 265"/>
          <p:cNvSpPr/>
          <p:nvPr/>
        </p:nvSpPr>
        <p:spPr>
          <a:xfrm>
            <a:off x="914400" y="438151"/>
            <a:ext cx="2266070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Review</a:t>
            </a:r>
          </a:p>
        </p:txBody>
      </p:sp>
      <p:sp>
        <p:nvSpPr>
          <p:cNvPr id="266" name="Shape 266"/>
          <p:cNvSpPr txBox="1"/>
          <p:nvPr/>
        </p:nvSpPr>
        <p:spPr>
          <a:xfrm>
            <a:off x="1143000" y="1361479"/>
            <a:ext cx="7467600" cy="46487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Kick back on a beach somewhere and count yo benjamins!</a:t>
            </a:r>
          </a:p>
        </p:txBody>
      </p:sp>
      <p:pic>
        <p:nvPicPr>
          <p:cNvPr id="267" name="Shape 2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4600" y="1826351"/>
            <a:ext cx="4074520" cy="2707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29000" y="819150"/>
            <a:ext cx="4779899" cy="35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Shape 26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47800" y="438150"/>
            <a:ext cx="5506500" cy="412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04132" y="1052751"/>
            <a:ext cx="5665874" cy="303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47800" y="499801"/>
            <a:ext cx="7010400" cy="414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Shape 2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" y="1"/>
            <a:ext cx="913587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Shape 278"/>
          <p:cNvSpPr/>
          <p:nvPr/>
        </p:nvSpPr>
        <p:spPr>
          <a:xfrm>
            <a:off x="838202" y="438151"/>
            <a:ext cx="3397341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</a:p>
        </p:txBody>
      </p:sp>
      <p:sp>
        <p:nvSpPr>
          <p:cNvPr id="279" name="Shape 279"/>
          <p:cNvSpPr/>
          <p:nvPr/>
        </p:nvSpPr>
        <p:spPr>
          <a:xfrm>
            <a:off x="914402" y="2571751"/>
            <a:ext cx="713231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3600" b="1" i="0" u="none" strike="noStrike" cap="none" baseline="0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Donovan@springfield-music.com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Shape 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" y="1"/>
            <a:ext cx="913587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Shape 33"/>
          <p:cNvSpPr/>
          <p:nvPr/>
        </p:nvSpPr>
        <p:spPr>
          <a:xfrm>
            <a:off x="634102" y="438151"/>
            <a:ext cx="7824098" cy="167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 dirty="0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Create a program…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 dirty="0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					Worth paying for!</a:t>
            </a:r>
          </a:p>
        </p:txBody>
      </p:sp>
      <p:sp>
        <p:nvSpPr>
          <p:cNvPr id="34" name="Shape 34"/>
          <p:cNvSpPr txBox="1"/>
          <p:nvPr/>
        </p:nvSpPr>
        <p:spPr>
          <a:xfrm>
            <a:off x="1591995" y="3103156"/>
            <a:ext cx="6172199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3600" b="0" i="0" u="none" strike="noStrike" cap="none" baseline="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You are selling an </a:t>
            </a:r>
            <a:r>
              <a:rPr lang="en-US" sz="3600" b="1" i="1" u="none" strike="noStrike" cap="none" baseline="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experience!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hape 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" y="76201"/>
            <a:ext cx="91359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hape 41"/>
          <p:cNvSpPr/>
          <p:nvPr/>
        </p:nvSpPr>
        <p:spPr>
          <a:xfrm>
            <a:off x="658752" y="285751"/>
            <a:ext cx="4554452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The Experience</a:t>
            </a:r>
          </a:p>
        </p:txBody>
      </p:sp>
      <p:pic>
        <p:nvPicPr>
          <p:cNvPr id="42" name="Shape 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7594" y="1361480"/>
            <a:ext cx="2470793" cy="32943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Shape 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7577" y="1209075"/>
            <a:ext cx="2833799" cy="37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Shape 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57602" y="1123950"/>
            <a:ext cx="2914499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Shape 4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41500" y="1209080"/>
            <a:ext cx="4806900" cy="360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Shape 4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52887" y="1047751"/>
            <a:ext cx="2843100" cy="379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Shape 4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70885" y="1047751"/>
            <a:ext cx="5202299" cy="3486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6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1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4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Shape 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" y="1"/>
            <a:ext cx="913587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Shape 54"/>
          <p:cNvSpPr txBox="1"/>
          <p:nvPr/>
        </p:nvSpPr>
        <p:spPr>
          <a:xfrm>
            <a:off x="1066802" y="1733551"/>
            <a:ext cx="6172199" cy="13849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0" i="0" u="none" strike="noStrike" cap="none" baseline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You are selling an </a:t>
            </a:r>
            <a:r>
              <a:rPr lang="en-US" sz="2800" b="1" i="1" u="none" strike="noStrike" cap="none" baseline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experience!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800" b="1" i="1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Provide a clean, organized space</a:t>
            </a:r>
          </a:p>
        </p:txBody>
      </p:sp>
      <p:sp>
        <p:nvSpPr>
          <p:cNvPr id="55" name="Shape 55"/>
          <p:cNvSpPr/>
          <p:nvPr/>
        </p:nvSpPr>
        <p:spPr>
          <a:xfrm>
            <a:off x="658748" y="285751"/>
            <a:ext cx="6457200" cy="92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5400" b="1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Environment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" y="1"/>
            <a:ext cx="913587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/>
          <p:nvPr/>
        </p:nvSpPr>
        <p:spPr>
          <a:xfrm>
            <a:off x="1066802" y="1733551"/>
            <a:ext cx="6172199" cy="13849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0" i="0" u="none" strike="noStrike" cap="none" baseline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You are selling an </a:t>
            </a:r>
            <a:r>
              <a:rPr lang="en-US" sz="2800" b="1" i="1" u="none" strike="noStrike" cap="none" baseline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experience!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800" b="1" i="1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a clean, organized space</a:t>
            </a:r>
          </a:p>
        </p:txBody>
      </p:sp>
      <p:pic>
        <p:nvPicPr>
          <p:cNvPr id="63" name="Shape 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6802" y="1361480"/>
            <a:ext cx="5708649" cy="321111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Shape 64"/>
          <p:cNvSpPr/>
          <p:nvPr/>
        </p:nvSpPr>
        <p:spPr>
          <a:xfrm>
            <a:off x="658750" y="285751"/>
            <a:ext cx="6706199" cy="92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5400" b="1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Environment</a:t>
            </a:r>
          </a:p>
        </p:txBody>
      </p:sp>
      <p:pic>
        <p:nvPicPr>
          <p:cNvPr id="65" name="Shape 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61427" y="1209075"/>
            <a:ext cx="4554451" cy="3776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Shape 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5335" y="1209075"/>
            <a:ext cx="4183199" cy="3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Shape 6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89838" y="1284026"/>
            <a:ext cx="3826049" cy="3626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Shape 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" y="1"/>
            <a:ext cx="913587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Shape 74"/>
          <p:cNvSpPr txBox="1"/>
          <p:nvPr/>
        </p:nvSpPr>
        <p:spPr>
          <a:xfrm>
            <a:off x="1066802" y="1733551"/>
            <a:ext cx="6172199" cy="13849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0" i="0" u="none" strike="noStrike" cap="none" baseline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You are selling an </a:t>
            </a:r>
            <a:r>
              <a:rPr lang="en-US" sz="2800" b="1" i="1" u="none" strike="noStrike" cap="none" baseline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experience!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800" b="1" i="1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a clean, organized space</a:t>
            </a:r>
          </a:p>
        </p:txBody>
      </p:sp>
      <p:pic>
        <p:nvPicPr>
          <p:cNvPr id="75" name="Shape 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6802" y="1276351"/>
            <a:ext cx="6019799" cy="338613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/>
          <p:nvPr/>
        </p:nvSpPr>
        <p:spPr>
          <a:xfrm>
            <a:off x="658748" y="285751"/>
            <a:ext cx="6480900" cy="92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5400" b="1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Environment</a:t>
            </a:r>
          </a:p>
        </p:txBody>
      </p:sp>
      <p:pic>
        <p:nvPicPr>
          <p:cNvPr id="77" name="Shape 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4400" y="1428750"/>
            <a:ext cx="5638800" cy="3171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90600" y="1123951"/>
            <a:ext cx="3048000" cy="358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14800" y="1123951"/>
            <a:ext cx="2960400" cy="3581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" y="1"/>
            <a:ext cx="913587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/>
          <p:nvPr/>
        </p:nvSpPr>
        <p:spPr>
          <a:xfrm>
            <a:off x="1299951" y="438151"/>
            <a:ext cx="3272050" cy="923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The Model</a:t>
            </a:r>
          </a:p>
        </p:txBody>
      </p:sp>
      <p:sp>
        <p:nvSpPr>
          <p:cNvPr id="87" name="Shape 87"/>
          <p:cNvSpPr txBox="1"/>
          <p:nvPr/>
        </p:nvSpPr>
        <p:spPr>
          <a:xfrm>
            <a:off x="1066802" y="1733550"/>
            <a:ext cx="6172199" cy="26776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0" i="0" u="none" strike="noStrike" cap="none" baseline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You are selling an </a:t>
            </a:r>
            <a:r>
              <a:rPr lang="en-US" sz="2800" b="1" i="1" u="none" strike="noStrike" cap="none" baseline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experience!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800" b="1" i="1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0" i="0" u="none" strike="noStrike" cap="none" baseline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Provide a clean, organized space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8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Provide </a:t>
            </a:r>
            <a:r>
              <a:rPr lang="en-US" sz="2800" b="0" i="1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cool, current </a:t>
            </a:r>
            <a:r>
              <a:rPr lang="en-US" sz="2800" b="0" i="0" u="none" strike="noStrike" cap="none" baseline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gear in your lesson rooms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hape 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1" y="1"/>
            <a:ext cx="913587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/>
          <p:nvPr/>
        </p:nvSpPr>
        <p:spPr>
          <a:xfrm rot="-5400000">
            <a:off x="-732628" y="2008978"/>
            <a:ext cx="4462118" cy="101566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5400" b="1" i="0" u="none" strike="noStrike" cap="none" baseline="0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5400" b="1">
                <a:solidFill>
                  <a:srgbClr val="CDE3FF"/>
                </a:solidFill>
                <a:latin typeface="Calibri"/>
                <a:ea typeface="Calibri"/>
                <a:cs typeface="Calibri"/>
                <a:sym typeface="Calibri"/>
              </a:rPr>
              <a:t>Environment</a:t>
            </a:r>
          </a:p>
        </p:txBody>
      </p:sp>
      <p:pic>
        <p:nvPicPr>
          <p:cNvPr id="95" name="Shape 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90802" y="285751"/>
            <a:ext cx="4038599" cy="447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71800" y="328769"/>
            <a:ext cx="3276600" cy="441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71802" y="285751"/>
            <a:ext cx="2689499" cy="478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1F497D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1F497D"/>
      </a:accent5>
      <a:accent6>
        <a:srgbClr val="1F497D"/>
      </a:accent6>
      <a:hlink>
        <a:srgbClr val="0000FF"/>
      </a:hlink>
      <a:folHlink>
        <a:srgbClr val="800080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11</TotalTime>
  <Words>1234</Words>
  <Application>Microsoft Macintosh PowerPoint</Application>
  <PresentationFormat>On-screen Show (16:9)</PresentationFormat>
  <Paragraphs>174</Paragraphs>
  <Slides>27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Adjacency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Duarte</dc:creator>
  <cp:lastModifiedBy>Zach Phillips</cp:lastModifiedBy>
  <cp:revision>2</cp:revision>
  <dcterms:modified xsi:type="dcterms:W3CDTF">2014-12-28T03:52:10Z</dcterms:modified>
</cp:coreProperties>
</file>