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5" r:id="rId5"/>
    <p:sldId id="258" r:id="rId6"/>
    <p:sldId id="266" r:id="rId7"/>
    <p:sldId id="267" r:id="rId8"/>
    <p:sldId id="260" r:id="rId9"/>
    <p:sldId id="261" r:id="rId10"/>
    <p:sldId id="262" r:id="rId11"/>
    <p:sldId id="263" r:id="rId12"/>
    <p:sldId id="297" r:id="rId13"/>
    <p:sldId id="268" r:id="rId14"/>
    <p:sldId id="270" r:id="rId15"/>
    <p:sldId id="269" r:id="rId16"/>
    <p:sldId id="271" r:id="rId17"/>
    <p:sldId id="273" r:id="rId18"/>
    <p:sldId id="274" r:id="rId19"/>
    <p:sldId id="275" r:id="rId20"/>
    <p:sldId id="276" r:id="rId21"/>
    <p:sldId id="277" r:id="rId22"/>
    <p:sldId id="295" r:id="rId23"/>
    <p:sldId id="278" r:id="rId24"/>
    <p:sldId id="279" r:id="rId25"/>
    <p:sldId id="280" r:id="rId26"/>
    <p:sldId id="272" r:id="rId27"/>
    <p:sldId id="281" r:id="rId28"/>
    <p:sldId id="282" r:id="rId29"/>
    <p:sldId id="291" r:id="rId30"/>
    <p:sldId id="284" r:id="rId31"/>
    <p:sldId id="290" r:id="rId32"/>
    <p:sldId id="286" r:id="rId33"/>
    <p:sldId id="287" r:id="rId34"/>
    <p:sldId id="289" r:id="rId35"/>
    <p:sldId id="293" r:id="rId36"/>
    <p:sldId id="292" r:id="rId37"/>
    <p:sldId id="294" r:id="rId38"/>
    <p:sldId id="296" r:id="rId39"/>
  </p:sldIdLst>
  <p:sldSz cx="9144000" cy="5143500" type="screen16x9"/>
  <p:notesSz cx="6858000" cy="9144000"/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0" autoAdjust="0"/>
    <p:restoredTop sz="93567" autoAdjust="0"/>
  </p:normalViewPr>
  <p:slideViewPr>
    <p:cSldViewPr snapToGrid="0" snapToObjects="1">
      <p:cViewPr>
        <p:scale>
          <a:sx n="125" d="100"/>
          <a:sy n="125" d="100"/>
        </p:scale>
        <p:origin x="-432" y="-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855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tags" Target="tags/tag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6/18/15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6/18/15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6/18/15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6E88F-3DAF-B949-9980-F0CBD7E41EC9}" type="datetimeFigureOut">
              <a:rPr lang="en-US" smtClean="0"/>
              <a:pPr/>
              <a:t>6/18/15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S13_NAMMU_PP_TitleBa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5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5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5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5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hyperlink" Target="mailto:3p-mi@amazon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2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jpe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erapeak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rapeak.com/" TargetMode="External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13_NAMMU_PP16x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880"/>
            <a:ext cx="9192257" cy="5178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188106"/>
            <a:ext cx="9192257" cy="19553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8958" y="3188107"/>
            <a:ext cx="76543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Essential Tips for </a:t>
            </a:r>
            <a:endParaRPr lang="en-US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Selling on Amazon &amp; eBay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5100" y="923330"/>
            <a:ext cx="4012176" cy="400426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BUNDLE that stuff!</a:t>
            </a:r>
          </a:p>
          <a:p>
            <a:r>
              <a:rPr lang="en-US" dirty="0" smtClean="0"/>
              <a:t>Create packages that provide solutions to people</a:t>
            </a:r>
          </a:p>
          <a:p>
            <a:r>
              <a:rPr lang="en-US" dirty="0" smtClean="0"/>
              <a:t>Pricing concerns usually </a:t>
            </a:r>
            <a:r>
              <a:rPr lang="en-US" dirty="0" smtClean="0"/>
              <a:t>on product, not the free accessories.</a:t>
            </a:r>
          </a:p>
          <a:p>
            <a:pPr lvl="1"/>
            <a:r>
              <a:rPr lang="en-US" dirty="0" smtClean="0"/>
              <a:t>Which would you buy?</a:t>
            </a:r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7276" y="796330"/>
            <a:ext cx="4966724" cy="230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0419" y="3098800"/>
            <a:ext cx="3591881" cy="1995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9701"/>
            <a:ext cx="8229600" cy="356616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00B0F0"/>
                </a:solidFill>
              </a:rPr>
              <a:t>+</a:t>
            </a:r>
            <a:r>
              <a:rPr lang="en-US" dirty="0" smtClean="0"/>
              <a:t> You ship to a U.S. eBay shipping center</a:t>
            </a:r>
          </a:p>
          <a:p>
            <a:pPr>
              <a:buNone/>
            </a:pPr>
            <a:r>
              <a:rPr lang="en-US" dirty="0" smtClean="0">
                <a:solidFill>
                  <a:srgbClr val="00B0F0"/>
                </a:solidFill>
              </a:rPr>
              <a:t>+</a:t>
            </a:r>
            <a:r>
              <a:rPr lang="en-US" dirty="0" smtClean="0"/>
              <a:t> There is no fee to join the Global Shipping Program.</a:t>
            </a:r>
          </a:p>
          <a:p>
            <a:pPr>
              <a:buNone/>
            </a:pPr>
            <a:r>
              <a:rPr lang="en-US" dirty="0" smtClean="0">
                <a:solidFill>
                  <a:srgbClr val="00B0F0"/>
                </a:solidFill>
              </a:rPr>
              <a:t>+</a:t>
            </a:r>
            <a:r>
              <a:rPr lang="en-US" dirty="0" smtClean="0"/>
              <a:t> If the tracking shows acceptance at the U.S. shipping center of four days or less from the date of buyer payment, you'll get an automatic 5-star detailed seller rating for ship time.</a:t>
            </a:r>
          </a:p>
          <a:p>
            <a:pPr algn="r">
              <a:buNone/>
            </a:pPr>
            <a:r>
              <a:rPr lang="en-US" i="1" dirty="0" smtClean="0"/>
              <a:t>(—CONTINUED—)</a:t>
            </a:r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711341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You’re </a:t>
            </a:r>
            <a:r>
              <a:rPr lang="en-US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gonna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love eBay Global Shipping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9701"/>
            <a:ext cx="8229600" cy="356616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00B0F0"/>
                </a:solidFill>
              </a:rPr>
              <a:t>+</a:t>
            </a:r>
            <a:r>
              <a:rPr lang="en-US" dirty="0" smtClean="0"/>
              <a:t> Offer free domestic shipping to get an automatic 5-star detailed seller rating for shipping cost.</a:t>
            </a:r>
          </a:p>
          <a:p>
            <a:pPr>
              <a:buNone/>
            </a:pPr>
            <a:r>
              <a:rPr lang="en-US" dirty="0" smtClean="0">
                <a:solidFill>
                  <a:srgbClr val="00B0F0"/>
                </a:solidFill>
              </a:rPr>
              <a:t>+</a:t>
            </a:r>
            <a:r>
              <a:rPr lang="en-US" dirty="0" smtClean="0"/>
              <a:t> Removes the option to “Mark the value as $5”</a:t>
            </a:r>
          </a:p>
          <a:p>
            <a:pPr>
              <a:buNone/>
            </a:pPr>
            <a:r>
              <a:rPr lang="en-US" dirty="0" smtClean="0">
                <a:solidFill>
                  <a:srgbClr val="00B0F0"/>
                </a:solidFill>
              </a:rPr>
              <a:t>+</a:t>
            </a:r>
            <a:r>
              <a:rPr lang="en-US" dirty="0" smtClean="0"/>
              <a:t> Completely out of your hands once it gets to shipping center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 smtClean="0"/>
              <a:t> Prices appear higher to overseas customers since it includes all import fees</a:t>
            </a:r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711341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You’re </a:t>
            </a:r>
            <a:r>
              <a:rPr lang="en-US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gonna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love eBay Global Shipping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0748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4080" y="1440770"/>
            <a:ext cx="5709920" cy="324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0769"/>
            <a:ext cx="3337560" cy="3588431"/>
          </a:xfrm>
        </p:spPr>
        <p:txBody>
          <a:bodyPr>
            <a:normAutofit fontScale="85000" lnSpcReduction="10000"/>
          </a:bodyPr>
          <a:lstStyle/>
          <a:p>
            <a:pPr marL="514350" indent="-514350"/>
            <a:r>
              <a:rPr lang="en-US" b="1" dirty="0" smtClean="0"/>
              <a:t>Buy it Now</a:t>
            </a:r>
          </a:p>
          <a:p>
            <a:pPr marL="914400" lvl="1" indent="-514350">
              <a:buFont typeface="Arial" pitchFamily="34" charset="0"/>
              <a:buChar char="-"/>
            </a:pPr>
            <a:r>
              <a:rPr lang="en-US" dirty="0" smtClean="0"/>
              <a:t>Great for commodity items</a:t>
            </a:r>
          </a:p>
          <a:p>
            <a:pPr marL="914400" lvl="1" indent="-514350">
              <a:buFont typeface="Arial" pitchFamily="34" charset="0"/>
              <a:buChar char="-"/>
            </a:pPr>
            <a:r>
              <a:rPr lang="en-US" dirty="0" smtClean="0"/>
              <a:t>Great for turning “regular” stock</a:t>
            </a:r>
          </a:p>
          <a:p>
            <a:pPr marL="914400" lvl="1" indent="-514350">
              <a:buFont typeface="Arial" pitchFamily="34" charset="0"/>
              <a:buChar char="-"/>
            </a:pPr>
            <a:r>
              <a:rPr lang="en-US" dirty="0" smtClean="0"/>
              <a:t>Stays listed for 30 days and you can </a:t>
            </a:r>
            <a:r>
              <a:rPr lang="en-US" dirty="0" err="1" smtClean="0"/>
              <a:t>autorelist</a:t>
            </a: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732883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Pick a great selling strategy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9051" y="2809875"/>
            <a:ext cx="1504950" cy="1847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7209" y="1288369"/>
            <a:ext cx="5296791" cy="271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23331"/>
            <a:ext cx="3939540" cy="4220170"/>
          </a:xfrm>
        </p:spPr>
        <p:txBody>
          <a:bodyPr>
            <a:normAutofit fontScale="77500" lnSpcReduction="20000"/>
          </a:bodyPr>
          <a:lstStyle/>
          <a:p>
            <a:pPr marL="514350" indent="-514350"/>
            <a:r>
              <a:rPr lang="en-US" b="1" dirty="0" smtClean="0"/>
              <a:t>Buy-it-Now with Best Offer</a:t>
            </a:r>
          </a:p>
          <a:p>
            <a:pPr marL="914400" lvl="1" indent="-514350"/>
            <a:r>
              <a:rPr lang="en-US" dirty="0" smtClean="0"/>
              <a:t>Customers will send in offers and you decide</a:t>
            </a:r>
          </a:p>
          <a:p>
            <a:pPr marL="914400" lvl="1" indent="-514350"/>
            <a:r>
              <a:rPr lang="en-US" dirty="0" smtClean="0"/>
              <a:t>Watch the small print… they may sneak in “free shipping” as part of the deal</a:t>
            </a:r>
          </a:p>
          <a:p>
            <a:pPr marL="914400" lvl="1" indent="-514350"/>
            <a:r>
              <a:rPr lang="en-US" dirty="0" smtClean="0"/>
              <a:t>Great if something has an unknown value or isn’t getting interest with just Buy-it-Now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82981"/>
            <a:ext cx="3149600" cy="4160520"/>
          </a:xfrm>
        </p:spPr>
        <p:txBody>
          <a:bodyPr>
            <a:normAutofit fontScale="92500"/>
          </a:bodyPr>
          <a:lstStyle/>
          <a:p>
            <a:pPr marL="514350" indent="-514350"/>
            <a:r>
              <a:rPr lang="en-US" b="1" dirty="0" smtClean="0"/>
              <a:t>Auction</a:t>
            </a:r>
            <a:r>
              <a:rPr lang="en-US" dirty="0" smtClean="0"/>
              <a:t> with </a:t>
            </a:r>
            <a:r>
              <a:rPr lang="en-US" dirty="0" smtClean="0"/>
              <a:t>reserve</a:t>
            </a:r>
          </a:p>
          <a:p>
            <a:pPr marL="914400" lvl="1" indent="-514350"/>
            <a:r>
              <a:rPr lang="en-US" dirty="0" smtClean="0"/>
              <a:t>Know what you want for an item?  Start it there</a:t>
            </a:r>
          </a:p>
          <a:p>
            <a:pPr marL="914400" lvl="1" indent="-514350"/>
            <a:r>
              <a:rPr lang="en-US" dirty="0" smtClean="0"/>
              <a:t>All </a:t>
            </a:r>
            <a:r>
              <a:rPr lang="en-US" dirty="0" smtClean="0"/>
              <a:t>auctions should end on a weekend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237" y="1112520"/>
            <a:ext cx="6011763" cy="3067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0122" y="1440769"/>
            <a:ext cx="5753878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90600"/>
            <a:ext cx="3390122" cy="3702731"/>
          </a:xfrm>
        </p:spPr>
        <p:txBody>
          <a:bodyPr>
            <a:normAutofit fontScale="77500" lnSpcReduction="20000"/>
          </a:bodyPr>
          <a:lstStyle/>
          <a:p>
            <a:pPr marL="514350" indent="-514350"/>
            <a:r>
              <a:rPr lang="en-US" dirty="0" smtClean="0"/>
              <a:t>Straight Up Auction</a:t>
            </a:r>
          </a:p>
          <a:p>
            <a:pPr marL="914400" lvl="1" indent="-514350"/>
            <a:r>
              <a:rPr lang="en-US" dirty="0" smtClean="0"/>
              <a:t>Market will dictate what it’s worth</a:t>
            </a:r>
          </a:p>
          <a:p>
            <a:pPr marL="1314450" lvl="2" indent="-514350"/>
            <a:r>
              <a:rPr lang="en-US" dirty="0" smtClean="0"/>
              <a:t>Pro … sometimes it goes for more than you expect</a:t>
            </a:r>
          </a:p>
          <a:p>
            <a:pPr marL="1314450" lvl="2" indent="-514350"/>
            <a:r>
              <a:rPr lang="en-US" dirty="0" smtClean="0"/>
              <a:t>Con … sometimes it goes for a song</a:t>
            </a:r>
          </a:p>
          <a:p>
            <a:pPr marL="914400" lvl="1" indent="-514350"/>
            <a:r>
              <a:rPr lang="en-US" dirty="0" smtClean="0"/>
              <a:t>All auctions should end on a weekend</a:t>
            </a:r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3094" y="1440768"/>
            <a:ext cx="5250906" cy="349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0769"/>
            <a:ext cx="4216400" cy="3702731"/>
          </a:xfrm>
        </p:spPr>
        <p:txBody>
          <a:bodyPr>
            <a:normAutofit fontScale="85000" lnSpcReduction="10000"/>
          </a:bodyPr>
          <a:lstStyle/>
          <a:p>
            <a:pPr marL="514350" indent="-514350"/>
            <a:r>
              <a:rPr lang="en-US" dirty="0" smtClean="0"/>
              <a:t>Customize your “look” by adding logos</a:t>
            </a:r>
          </a:p>
          <a:p>
            <a:pPr marL="914400" lvl="1" indent="-514350"/>
            <a:r>
              <a:rPr lang="en-US" dirty="0" smtClean="0"/>
              <a:t>Host them on Imgur or </a:t>
            </a:r>
            <a:r>
              <a:rPr lang="en-US" dirty="0" err="1" smtClean="0"/>
              <a:t>Photobucket</a:t>
            </a:r>
            <a:r>
              <a:rPr lang="en-US" dirty="0" smtClean="0"/>
              <a:t>, then paste the graphics link into the HTML when creating your listing. </a:t>
            </a:r>
          </a:p>
          <a:p>
            <a:pPr marL="914400" lvl="1" indent="-514350"/>
            <a:r>
              <a:rPr lang="en-US" dirty="0" smtClean="0"/>
              <a:t>Use this as a template, then edit as needed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732883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Create your identity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7150" y="1910669"/>
            <a:ext cx="4137550" cy="236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0769"/>
            <a:ext cx="5473700" cy="370273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Top Rated Plus seal displayed prominently</a:t>
            </a:r>
          </a:p>
          <a:p>
            <a:r>
              <a:rPr lang="en-US" dirty="0" smtClean="0"/>
              <a:t>A 20% discount on final value fees</a:t>
            </a:r>
          </a:p>
          <a:p>
            <a:r>
              <a:rPr lang="en-US" dirty="0" smtClean="0"/>
              <a:t>Improved search standing</a:t>
            </a:r>
          </a:p>
          <a:p>
            <a:r>
              <a:rPr lang="en-US" dirty="0" smtClean="0"/>
              <a:t>USPS Commercial Plus pricing</a:t>
            </a:r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732883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Shoot for Top Rated + Status 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6628580" y="1754327"/>
            <a:ext cx="2515419" cy="144607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75360"/>
            <a:ext cx="5473700" cy="3702731"/>
          </a:xfrm>
        </p:spPr>
        <p:txBody>
          <a:bodyPr>
            <a:normAutofit/>
          </a:bodyPr>
          <a:lstStyle/>
          <a:p>
            <a:r>
              <a:rPr lang="en-US" dirty="0" smtClean="0"/>
              <a:t>Active for 90 days</a:t>
            </a:r>
          </a:p>
          <a:p>
            <a:r>
              <a:rPr lang="en-US" dirty="0" smtClean="0"/>
              <a:t>100 transactions and $1000 in last 12 mo</a:t>
            </a:r>
          </a:p>
          <a:p>
            <a:r>
              <a:rPr lang="en-US" dirty="0" smtClean="0"/>
              <a:t>Defects &lt;2%</a:t>
            </a:r>
          </a:p>
          <a:p>
            <a:r>
              <a:rPr lang="en-US" dirty="0" smtClean="0"/>
              <a:t>14 day returns</a:t>
            </a:r>
          </a:p>
          <a:p>
            <a:r>
              <a:rPr lang="en-US" dirty="0" smtClean="0"/>
              <a:t>1 day handling</a:t>
            </a:r>
          </a:p>
          <a:p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6130" y="1074420"/>
            <a:ext cx="462787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http://www.financialbasis.com/wp-content/uploads/2014/09/ebay_top_rated_plu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3571" y="3032760"/>
            <a:ext cx="1540464" cy="1506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6701" y="3101340"/>
            <a:ext cx="5067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Helvetica Neue Light"/>
              <a:cs typeface="Helvetica Neue Light"/>
            </a:endParaRPr>
          </a:p>
          <a:p>
            <a:endParaRPr lang="en-US" sz="2400" dirty="0" smtClean="0">
              <a:latin typeface="Helvetica Neue Light"/>
              <a:cs typeface="Helvetica Neue Light"/>
            </a:endParaRPr>
          </a:p>
          <a:p>
            <a:endParaRPr lang="en-US" sz="2400" dirty="0" smtClean="0">
              <a:latin typeface="Helvetica Neue Light"/>
              <a:cs typeface="Helvetica Neue Light"/>
            </a:endParaRPr>
          </a:p>
          <a:p>
            <a:r>
              <a:rPr lang="en-US" sz="2400" dirty="0" smtClean="0">
                <a:latin typeface="Helvetica Neue Light"/>
                <a:cs typeface="Helvetica Neue Light"/>
              </a:rPr>
              <a:t>Instrumental Music Center, Tucson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Leslie Faltin co-owner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pic>
        <p:nvPicPr>
          <p:cNvPr id="5" name="Picture 4" descr="Rocking ML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" y="896430"/>
            <a:ext cx="3429333" cy="4081715"/>
          </a:xfrm>
          <a:prstGeom prst="rect">
            <a:avLst/>
          </a:prstGeom>
        </p:spPr>
      </p:pic>
      <p:pic>
        <p:nvPicPr>
          <p:cNvPr id="6" name="Picture 5" descr="09-IMC_EXT_S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1188719"/>
            <a:ext cx="5106109" cy="280463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2957" y="990600"/>
            <a:ext cx="3808406" cy="33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0769"/>
            <a:ext cx="5207000" cy="370273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Detailed videos give customers confidence</a:t>
            </a:r>
          </a:p>
          <a:p>
            <a:r>
              <a:rPr lang="en-US" dirty="0" smtClean="0"/>
              <a:t>Go thru the whole horn… show the good and the bad</a:t>
            </a:r>
          </a:p>
          <a:p>
            <a:r>
              <a:rPr lang="en-US" dirty="0" smtClean="0"/>
              <a:t>Then upload that video to </a:t>
            </a:r>
            <a:r>
              <a:rPr lang="en-US" dirty="0" err="1" smtClean="0"/>
              <a:t>YouTube.com</a:t>
            </a:r>
            <a:endParaRPr lang="en-US" dirty="0" smtClean="0"/>
          </a:p>
          <a:p>
            <a:pPr lvl="1"/>
            <a:r>
              <a:rPr lang="en-US" dirty="0" smtClean="0"/>
              <a:t>Be sure to tag them!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732883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Include videos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7640" y="817123"/>
            <a:ext cx="4346360" cy="432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90601"/>
            <a:ext cx="5207000" cy="4152899"/>
          </a:xfrm>
        </p:spPr>
        <p:txBody>
          <a:bodyPr>
            <a:normAutofit/>
          </a:bodyPr>
          <a:lstStyle/>
          <a:p>
            <a:r>
              <a:rPr lang="en-US" dirty="0" smtClean="0"/>
              <a:t>From the video’s page, click Share</a:t>
            </a:r>
          </a:p>
          <a:p>
            <a:r>
              <a:rPr lang="en-US" dirty="0" smtClean="0"/>
              <a:t>Click Embed</a:t>
            </a:r>
          </a:p>
          <a:p>
            <a:r>
              <a:rPr lang="en-US" dirty="0" smtClean="0"/>
              <a:t>Choose the video size (mid-sized is good) and </a:t>
            </a:r>
            <a:r>
              <a:rPr lang="en-US" dirty="0" smtClean="0">
                <a:solidFill>
                  <a:srgbClr val="7030A0"/>
                </a:solidFill>
              </a:rPr>
              <a:t>copy</a:t>
            </a:r>
            <a:r>
              <a:rPr lang="en-US" dirty="0" smtClean="0"/>
              <a:t> that link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5041900" y="2489200"/>
            <a:ext cx="800100" cy="6985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120" y="1076326"/>
            <a:ext cx="3980644" cy="3830954"/>
          </a:xfrm>
        </p:spPr>
        <p:txBody>
          <a:bodyPr>
            <a:normAutofit fontScale="70000" lnSpcReduction="20000"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3000" dirty="0" smtClean="0">
                <a:solidFill>
                  <a:prstClr val="black"/>
                </a:solidFill>
              </a:rPr>
              <a:t>If your YouTube embed starts with &lt;</a:t>
            </a:r>
            <a:r>
              <a:rPr lang="en-US" sz="3000" dirty="0" err="1" smtClean="0">
                <a:solidFill>
                  <a:prstClr val="black"/>
                </a:solidFill>
              </a:rPr>
              <a:t>iframe</a:t>
            </a:r>
            <a:r>
              <a:rPr lang="en-US" sz="3000" dirty="0" smtClean="0">
                <a:solidFill>
                  <a:prstClr val="black"/>
                </a:solidFill>
              </a:rPr>
              <a:t>, it needs to be changed to the “old embed code”</a:t>
            </a:r>
          </a:p>
          <a:p>
            <a:pPr marL="342900" lvl="0" indent="-342900">
              <a:buFont typeface="Arial"/>
              <a:buChar char="•"/>
            </a:pPr>
            <a:r>
              <a:rPr lang="en-US" sz="3000" dirty="0" smtClean="0">
                <a:solidFill>
                  <a:prstClr val="black"/>
                </a:solidFill>
              </a:rPr>
              <a:t>Google “old YouTube embed code”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Or head to Tools4noobs.com </a:t>
            </a:r>
          </a:p>
          <a:p>
            <a:pPr marL="342900" indent="-342900">
              <a:buFont typeface="Arial"/>
              <a:buChar char="•"/>
            </a:pPr>
            <a:r>
              <a:rPr lang="en-US" sz="3000" dirty="0" smtClean="0">
                <a:solidFill>
                  <a:prstClr val="black"/>
                </a:solidFill>
              </a:rPr>
              <a:t>Paste in the code that starts with &lt;</a:t>
            </a:r>
            <a:r>
              <a:rPr lang="en-US" sz="3000" dirty="0" err="1" smtClean="0">
                <a:solidFill>
                  <a:prstClr val="black"/>
                </a:solidFill>
              </a:rPr>
              <a:t>iframe</a:t>
            </a:r>
            <a:r>
              <a:rPr lang="en-US" sz="3000" dirty="0" smtClean="0">
                <a:solidFill>
                  <a:prstClr val="black"/>
                </a:solidFill>
              </a:rPr>
              <a:t> and the site will give you the code you need. </a:t>
            </a:r>
          </a:p>
          <a:p>
            <a:pPr marL="342900" indent="-342900">
              <a:buFont typeface="Arial"/>
              <a:buChar char="•"/>
            </a:pPr>
            <a:r>
              <a:rPr lang="en-US" sz="3000" dirty="0" smtClean="0">
                <a:solidFill>
                  <a:prstClr val="black"/>
                </a:solidFill>
              </a:rPr>
              <a:t>Copy that generated code… it will start with &lt;object type=</a:t>
            </a:r>
          </a:p>
          <a:p>
            <a:pPr marL="800100" lvl="1" indent="-342900">
              <a:buFont typeface="Arial"/>
              <a:buChar char="•"/>
            </a:pPr>
            <a:endParaRPr lang="en-US" sz="2800" dirty="0" smtClean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8764" y="863600"/>
            <a:ext cx="4679486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2946" y="1154694"/>
            <a:ext cx="6531054" cy="322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120140"/>
            <a:ext cx="2689860" cy="336804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Head back to eBay…</a:t>
            </a:r>
          </a:p>
          <a:p>
            <a:r>
              <a:rPr lang="en-US" dirty="0" smtClean="0"/>
              <a:t>In the Details section type in a line of ***** </a:t>
            </a:r>
          </a:p>
          <a:p>
            <a:r>
              <a:rPr lang="en-US" dirty="0" smtClean="0"/>
              <a:t>Then click the HTML tab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3169920" y="1154695"/>
            <a:ext cx="579120" cy="6985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1024" y="1211580"/>
            <a:ext cx="6042976" cy="296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11580"/>
            <a:ext cx="3453880" cy="2845879"/>
          </a:xfrm>
        </p:spPr>
        <p:txBody>
          <a:bodyPr>
            <a:normAutofit/>
          </a:bodyPr>
          <a:lstStyle/>
          <a:p>
            <a:r>
              <a:rPr lang="en-US" dirty="0" smtClean="0"/>
              <a:t>Paste your embedded link between &gt;&lt; right after your line of **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7769157" y="2987041"/>
            <a:ext cx="800100" cy="6172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#1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7769157" y="3095255"/>
            <a:ext cx="800100" cy="6985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6380" y="-1"/>
            <a:ext cx="4877619" cy="577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http://bestdelegate.com/wp-content/uploads/2013/03/success-ki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17123"/>
            <a:ext cx="4266380" cy="345033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4267459"/>
            <a:ext cx="4266380" cy="8760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1440769"/>
            <a:ext cx="4716781" cy="3702731"/>
          </a:xfrm>
        </p:spPr>
        <p:txBody>
          <a:bodyPr>
            <a:normAutofit/>
          </a:bodyPr>
          <a:lstStyle/>
          <a:p>
            <a:pPr marL="514350" indent="-514350"/>
            <a:r>
              <a:rPr lang="en-US" dirty="0" smtClean="0"/>
              <a:t>They don’t sell to your customers.  </a:t>
            </a:r>
          </a:p>
          <a:p>
            <a:pPr marL="514350" indent="-514350"/>
            <a:r>
              <a:rPr lang="en-US" dirty="0" smtClean="0"/>
              <a:t>They are attempting to be more seller-friendly</a:t>
            </a:r>
          </a:p>
          <a:p>
            <a:pPr marL="514350" indent="-514350"/>
            <a:r>
              <a:rPr lang="en-US" dirty="0" smtClean="0"/>
              <a:t>Site is somewhat clunky … but is functional. </a:t>
            </a:r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732883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eBay is trying to help you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780" y="1380084"/>
            <a:ext cx="4274820" cy="376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4862"/>
            <a:ext cx="9144000" cy="4338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8686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house has the advantage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0" y="1440769"/>
            <a:ext cx="4927600" cy="3608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spcBef>
                <a:spcPct val="20000"/>
              </a:spcBef>
              <a:buFont typeface="Arial"/>
              <a:buChar char="•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They will own the “buy box”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  <a:p>
            <a:pPr marL="514350" indent="-514350"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latin typeface="Helvetica Neue Light"/>
                <a:cs typeface="Helvetica Neue Light"/>
              </a:rPr>
              <a:t>They encourage consumers to use your store as their </a:t>
            </a:r>
            <a:r>
              <a:rPr lang="en-US" sz="2800" dirty="0" smtClean="0">
                <a:latin typeface="Helvetica Neue Light"/>
                <a:cs typeface="Helvetica Neue Light"/>
              </a:rPr>
              <a:t>showroom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  <a:p>
            <a:pPr marL="457200" indent="-5143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baseline="0" dirty="0" smtClean="0">
                <a:latin typeface="Helvetica Neue Light"/>
                <a:cs typeface="Helvetica Neue Light"/>
              </a:rPr>
              <a:t>They are your competitor, and you know </a:t>
            </a:r>
            <a:r>
              <a:rPr lang="en-US" sz="2800" u="sng" baseline="0" dirty="0" smtClean="0">
                <a:latin typeface="Helvetica Neue Light"/>
                <a:cs typeface="Helvetica Neue Light"/>
              </a:rPr>
              <a:t>they</a:t>
            </a:r>
            <a:r>
              <a:rPr lang="en-US" sz="2800" baseline="0" dirty="0" smtClean="0">
                <a:latin typeface="Helvetica Neue Light"/>
                <a:cs typeface="Helvetica Neue Light"/>
              </a:rPr>
              <a:t> see our stores as such.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</p:txBody>
      </p:sp>
      <p:pic>
        <p:nvPicPr>
          <p:cNvPr id="39940" name="Picture 4" descr="http://images.trvl-media.com/media/content/shared/images/travelguides/destination/178276/Las-Vegas-Strip-202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7600" y="1665426"/>
            <a:ext cx="4216400" cy="23694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8519" y="838060"/>
            <a:ext cx="7188201" cy="420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0" y="1056640"/>
            <a:ext cx="4777740" cy="40868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There </a:t>
            </a:r>
            <a:r>
              <a:rPr lang="en-US" sz="3200" noProof="0" dirty="0" smtClean="0">
                <a:latin typeface="Helvetica Neue Light"/>
                <a:cs typeface="Helvetica Neue Light"/>
              </a:rPr>
              <a:t>are tons of customers there if you can find a money-making niche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Customers looking for ease, perceived bargains or lack of </a:t>
            </a:r>
            <a:r>
              <a:rPr lang="en-US" sz="3200" dirty="0" smtClean="0">
                <a:latin typeface="Helvetica Neue Light"/>
                <a:cs typeface="Helvetica Neue Light"/>
              </a:rPr>
              <a:t>interaction</a:t>
            </a:r>
            <a:endParaRPr lang="en-US" sz="3200" dirty="0" smtClean="0">
              <a:latin typeface="Helvetica Neue Light"/>
              <a:cs typeface="Helvetica Neue Light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noProof="0" dirty="0" smtClean="0">
                <a:latin typeface="Helvetica Neue Light"/>
                <a:cs typeface="Helvetica Neue Light"/>
              </a:rPr>
              <a:t>Can be operated by one staffer or a team </a:t>
            </a:r>
            <a:r>
              <a:rPr lang="en-US" sz="3200" dirty="0" smtClean="0">
                <a:latin typeface="Helvetica Neue Light"/>
                <a:cs typeface="Helvetica Neue Light"/>
              </a:rPr>
              <a:t>… get as big as you want.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New products/commodity stuff is best on this platform.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Great place for weird *New Issue* print music</a:t>
            </a:r>
            <a:endParaRPr lang="en-US" sz="3200" noProof="0" dirty="0" smtClean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can make money and turn product on Amazon and eBay.</a:t>
            </a:r>
          </a:p>
          <a:p>
            <a:r>
              <a:rPr lang="en-US" dirty="0" smtClean="0"/>
              <a:t>You don’t have to like them or agree with their business practices to use the platform.</a:t>
            </a:r>
          </a:p>
          <a:p>
            <a:r>
              <a:rPr lang="en-US" dirty="0" smtClean="0"/>
              <a:t>There will ALWAYS be an “Amazon” or **insert threatening retailer here**…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8686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Go ahead and market yourself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190500" y="1440769"/>
            <a:ext cx="8331200" cy="3702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Insert marketing material, coupons, etc. to encourage customers to shop at your store directly. 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Get a call/email with questions?  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latin typeface="Helvetica Neue Light"/>
                <a:cs typeface="Helvetica Neue Light"/>
              </a:rPr>
              <a:t>We do what we can to book that sale directly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 smtClean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732883"/>
            <a:ext cx="53644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Use those market tools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190500" y="1440769"/>
            <a:ext cx="5054600" cy="37027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Camel Camel Camel.com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Free Amazon price checker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Shows historical price data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Terapeak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Allows competitor research</a:t>
            </a:r>
          </a:p>
          <a:p>
            <a:pPr marL="971550" lvl="1" indent="-5143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>
                <a:latin typeface="Helvetica Neue Light"/>
                <a:cs typeface="Helvetica Neue Light"/>
              </a:rPr>
              <a:t>Great way to see what is working for other strong music retailers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noProof="0" dirty="0" smtClean="0">
              <a:latin typeface="Helvetica Neue Light"/>
              <a:cs typeface="Helvetica Neue Light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9100" y="831244"/>
            <a:ext cx="3644900" cy="432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8686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Roll with the punches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190499" y="1440768"/>
            <a:ext cx="8737602" cy="3619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The wrong thing will get sent to the wrong person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People will claim they never got it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noProof="0" dirty="0" smtClean="0">
                <a:latin typeface="Helvetica Neue Light"/>
                <a:cs typeface="Helvetica Neue Light"/>
              </a:rPr>
              <a:t>Product will be returned damaged, and they said they got it that way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Customers will threaten lawsuits because you ran out of stock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Lack of empathy from customers. Be prepared to deal with the unexpected.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In our experience, there is generally a lot less fraud in Amazon payments than eBay</a:t>
            </a:r>
            <a:endParaRPr lang="en-US" sz="3200" noProof="0" dirty="0" smtClean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://www.teenwritersbloc.com/wp-content/uploads/2012/12/frustration.gif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7408" y="1352551"/>
            <a:ext cx="4048125" cy="2714626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1" y="944881"/>
            <a:ext cx="5002288" cy="419862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noProof="0" dirty="0" smtClean="0">
                <a:latin typeface="Helvetica Neue Light"/>
                <a:cs typeface="Helvetica Neue Light"/>
              </a:rPr>
              <a:t>Sources for </a:t>
            </a:r>
            <a:r>
              <a:rPr lang="en-US" sz="3200" dirty="0" smtClean="0">
                <a:latin typeface="Helvetica Neue Light"/>
                <a:cs typeface="Helvetica Neue Light"/>
              </a:rPr>
              <a:t>“</a:t>
            </a:r>
            <a:r>
              <a:rPr lang="en-US" sz="3200" noProof="0" dirty="0" smtClean="0">
                <a:latin typeface="Helvetica Neue Light"/>
                <a:cs typeface="Helvetica Neue Light"/>
              </a:rPr>
              <a:t>help</a:t>
            </a:r>
            <a:r>
              <a:rPr lang="en-US" sz="3200" dirty="0" smtClean="0">
                <a:latin typeface="Helvetica Neue Light"/>
                <a:cs typeface="Helvetica Neue Light"/>
              </a:rPr>
              <a:t>”</a:t>
            </a:r>
            <a:r>
              <a:rPr lang="en-US" sz="3200" noProof="0" dirty="0" smtClean="0">
                <a:latin typeface="Helvetica Neue Light"/>
                <a:cs typeface="Helvetica Neue Light"/>
              </a:rPr>
              <a:t> are not helpful. 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latin typeface="Helvetica Neue Light"/>
                <a:cs typeface="Helvetica Neue Light"/>
                <a:hlinkClick r:id="rId4"/>
              </a:rPr>
              <a:t>3p-mi@amazon.com</a:t>
            </a:r>
            <a:r>
              <a:rPr lang="en-US" sz="3200" dirty="0" smtClean="0">
                <a:latin typeface="Helvetica Neue Light"/>
                <a:cs typeface="Helvetica Neue Light"/>
              </a:rPr>
              <a:t> given out at Summer NAMM 2014 to help dealers set up selling accounts</a:t>
            </a:r>
          </a:p>
          <a:p>
            <a:pPr marL="1428750" lvl="2" indent="-514350">
              <a:spcBef>
                <a:spcPct val="20000"/>
              </a:spcBef>
              <a:buFont typeface="Arial"/>
              <a:buChar char="•"/>
            </a:pPr>
            <a:r>
              <a:rPr lang="en-US" sz="3200" dirty="0">
                <a:latin typeface="Helvetica Neue Light"/>
                <a:cs typeface="Helvetica Neue Light"/>
              </a:rPr>
              <a:t>T</a:t>
            </a:r>
            <a:r>
              <a:rPr lang="en-US" sz="3200" dirty="0" smtClean="0">
                <a:latin typeface="Helvetica Neue Light"/>
                <a:cs typeface="Helvetica Neue Light"/>
              </a:rPr>
              <a:t>heir only responses to my questions were … that they couldn’t answer my questions.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latin typeface="Helvetica Neue Light"/>
                <a:cs typeface="Helvetica Neue Light"/>
              </a:rPr>
              <a:t>Difficult issues often go into black hole for 45 days</a:t>
            </a:r>
          </a:p>
          <a:p>
            <a:pPr marL="1428750" lvl="2" indent="-51435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latin typeface="Helvetica Neue Light"/>
                <a:cs typeface="Helvetica Neue Light"/>
              </a:rPr>
              <a:t>FBA returns are a disaster</a:t>
            </a:r>
          </a:p>
          <a:p>
            <a:pPr marL="1428750" lvl="2" indent="-514350">
              <a:spcBef>
                <a:spcPct val="20000"/>
              </a:spcBef>
              <a:buFont typeface="Arial"/>
              <a:buChar char="•"/>
            </a:pPr>
            <a:r>
              <a:rPr lang="en-US" sz="3200" noProof="0" dirty="0" smtClean="0">
                <a:latin typeface="Helvetica Neue Light"/>
                <a:cs typeface="Helvetica Neue Light"/>
              </a:rPr>
              <a:t>Arbitrary deductions from account for “defects” without </a:t>
            </a:r>
            <a:r>
              <a:rPr lang="en-US" sz="3200" dirty="0" smtClean="0">
                <a:latin typeface="Helvetica Neue Light"/>
                <a:cs typeface="Helvetica Neue Light"/>
              </a:rPr>
              <a:t>your knowledge or approval</a:t>
            </a:r>
            <a:endParaRPr lang="en-US" sz="3200" noProof="0" dirty="0" smtClean="0">
              <a:latin typeface="Helvetica Neue Light"/>
              <a:cs typeface="Helvetica Neue Light"/>
            </a:endParaRPr>
          </a:p>
        </p:txBody>
      </p:sp>
      <p:sp>
        <p:nvSpPr>
          <p:cNvPr id="6146" name="AutoShape 2" descr="http://www.fencing.net/wp-content/uploads/2012/05/frustrated-kit-247x3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 descr="http://www.fencing.net/wp-content/uploads/2012/05/frustrated-kit-247x3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6" descr="http://www.fencing.net/wp-content/uploads/2012/05/frustrated-kit-247x3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732881"/>
            <a:ext cx="85115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good and bad of fulfillment by Amazon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190500" y="1440769"/>
            <a:ext cx="4445000" cy="3702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Good news…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Offers people “Prime” shipping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Often earns that buy box … even if yours is more expensive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noProof="0" dirty="0" smtClean="0">
              <a:latin typeface="Helvetica Neue Light"/>
              <a:cs typeface="Helvetica Neue Light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787900" y="1440769"/>
            <a:ext cx="4445000" cy="37027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Bad news…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Fees for storage, fees for administering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If you don’t choose correctly, your serial number could be sold under another seller’s name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Returns are whack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noProof="0" dirty="0" smtClean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32882"/>
            <a:ext cx="8686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Watch your inventory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0" y="1440769"/>
            <a:ext cx="4645614" cy="3156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If your POS is not hooked to Amazon/eBay … you could run out of something in store and still have them listed online.  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err="1" smtClean="0">
                <a:latin typeface="Helvetica Neue Light"/>
                <a:cs typeface="Helvetica Neue Light"/>
              </a:rPr>
              <a:t>Aimsi</a:t>
            </a:r>
            <a:endParaRPr lang="en-US" sz="3200" dirty="0" smtClean="0">
              <a:latin typeface="Helvetica Neue Light"/>
              <a:cs typeface="Helvetica Neue Light"/>
            </a:endParaRP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latin typeface="Helvetica Neue Light"/>
                <a:cs typeface="Helvetica Neue Light"/>
              </a:rPr>
              <a:t>Selection Code and consistently run reports of sold product for items listed online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5614" y="1318260"/>
            <a:ext cx="4384085" cy="267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5219700" y="3124200"/>
            <a:ext cx="1508760" cy="4267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8686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Beware of the crowd-sourced listing 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190500" y="1440769"/>
            <a:ext cx="8496300" cy="19501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Wrong images are often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 uploaded by customers or another seller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latin typeface="Helvetica Neue Light"/>
                <a:cs typeface="Helvetica Neue Light"/>
              </a:rPr>
              <a:t>Getting them changed / corrected is next to impossible</a:t>
            </a:r>
          </a:p>
          <a:p>
            <a:pPr marL="514350" indent="-514350">
              <a:spcBef>
                <a:spcPct val="20000"/>
              </a:spcBef>
              <a:buFont typeface="Arial"/>
              <a:buChar char="•"/>
            </a:pPr>
            <a:r>
              <a:rPr lang="en-US" sz="3200" noProof="0" dirty="0" smtClean="0">
                <a:latin typeface="Helvetica Neue Light"/>
                <a:cs typeface="Helvetica Neue Light"/>
              </a:rPr>
              <a:t>Many important details in existing listing are incorrect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latin typeface="Helvetica Neue Light"/>
                <a:cs typeface="Helvetica Neue Light"/>
              </a:rPr>
              <a:t>Can lead to returns … even if </a:t>
            </a:r>
            <a:r>
              <a:rPr lang="en-US" sz="3200" i="1" dirty="0" smtClean="0">
                <a:latin typeface="Helvetica Neue Light"/>
                <a:cs typeface="Helvetica Neue Light"/>
              </a:rPr>
              <a:t>you</a:t>
            </a:r>
            <a:r>
              <a:rPr lang="en-US" sz="3200" dirty="0" smtClean="0">
                <a:latin typeface="Helvetica Neue Light"/>
                <a:cs typeface="Helvetica Neue Light"/>
              </a:rPr>
              <a:t> did everything right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13" y="3390900"/>
            <a:ext cx="89169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31820" y="1066802"/>
            <a:ext cx="5882640" cy="362711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Move your stuff on an friendly, easily controlled, customizable platform.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TONS of volume when you find your niche. Just like selling at someone else’s music store.  </a:t>
            </a:r>
            <a:endParaRPr lang="en-US" dirty="0"/>
          </a:p>
        </p:txBody>
      </p:sp>
      <p:pic>
        <p:nvPicPr>
          <p:cNvPr id="3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17123"/>
            <a:ext cx="3131820" cy="1861363"/>
          </a:xfrm>
          <a:prstGeom prst="rect">
            <a:avLst/>
          </a:prstGeom>
          <a:noFill/>
        </p:spPr>
      </p:pic>
      <p:pic>
        <p:nvPicPr>
          <p:cNvPr id="4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63240"/>
            <a:ext cx="3147055" cy="1386839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6701" y="3101340"/>
            <a:ext cx="5067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Helvetica Neue Light"/>
              <a:cs typeface="Helvetica Neue Light"/>
            </a:endParaRPr>
          </a:p>
          <a:p>
            <a:endParaRPr lang="en-US" sz="2400" dirty="0" smtClean="0">
              <a:latin typeface="Helvetica Neue Light"/>
              <a:cs typeface="Helvetica Neue Light"/>
            </a:endParaRPr>
          </a:p>
          <a:p>
            <a:endParaRPr lang="en-US" sz="2400" dirty="0" smtClean="0">
              <a:latin typeface="Helvetica Neue Light"/>
              <a:cs typeface="Helvetica Neue Light"/>
            </a:endParaRPr>
          </a:p>
          <a:p>
            <a:r>
              <a:rPr lang="en-US" sz="2400" dirty="0" smtClean="0">
                <a:latin typeface="Helvetica Neue Light"/>
                <a:cs typeface="Helvetica Neue Light"/>
              </a:rPr>
              <a:t>Instrumental Music Center, Tucson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Leslie Faltin co-owner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pic>
        <p:nvPicPr>
          <p:cNvPr id="5" name="Picture 4" descr="Rocking ML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" y="896430"/>
            <a:ext cx="3429333" cy="4081715"/>
          </a:xfrm>
          <a:prstGeom prst="rect">
            <a:avLst/>
          </a:prstGeom>
        </p:spPr>
      </p:pic>
      <p:pic>
        <p:nvPicPr>
          <p:cNvPr id="6" name="Picture 5" descr="09-IMC_EXT_S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1188719"/>
            <a:ext cx="5106109" cy="280463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3280"/>
            <a:ext cx="9143999" cy="4340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pic>
        <p:nvPicPr>
          <p:cNvPr id="2051" name="Picture 3" descr="C:\Users\LeslieQB\Pictures\2014-08-08 saxes\saxes 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604" y="866360"/>
            <a:ext cx="3342492" cy="5013739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4552" y="866360"/>
            <a:ext cx="5169448" cy="427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LeslieQB\Pictures\2014-08-08 saxes\saxes 0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9724" y="866360"/>
            <a:ext cx="3342492" cy="501373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817123"/>
            <a:ext cx="88773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Get yourself a great camera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226820" y="3284220"/>
            <a:ext cx="678180" cy="579120"/>
          </a:xfrm>
          <a:prstGeom prst="right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hop.usa.canon.com/wcsstore/ExtendedSitesCatalogAssetStore/32251_1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4169" y="923330"/>
            <a:ext cx="6489566" cy="4326377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23330"/>
            <a:ext cx="4191000" cy="408301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It’s not the mega pixel ratings … it’s the sensor size that really affects resolution</a:t>
            </a:r>
          </a:p>
          <a:p>
            <a:r>
              <a:rPr lang="en-US" dirty="0" smtClean="0"/>
              <a:t>I chose the Canon Rebel T5i  DSLR ~$700</a:t>
            </a:r>
          </a:p>
          <a:p>
            <a:pPr lvl="1"/>
            <a:r>
              <a:rPr lang="en-US" dirty="0" smtClean="0"/>
              <a:t>Bought it locally and got a free class!</a:t>
            </a:r>
            <a:endParaRPr lang="en-US" dirty="0"/>
          </a:p>
        </p:txBody>
      </p:sp>
      <p:pic>
        <p:nvPicPr>
          <p:cNvPr id="3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pic>
        <p:nvPicPr>
          <p:cNvPr id="24578" name="Picture 2" descr="Photo Studio 24&quot; Photography Lighting Tent Kit Tripod Backdrop Cube In A Bo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623" y="923330"/>
            <a:ext cx="2195377" cy="219537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0" y="932358"/>
            <a:ext cx="1588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$45</a:t>
            </a:r>
          </a:p>
        </p:txBody>
      </p:sp>
      <p:pic>
        <p:nvPicPr>
          <p:cNvPr id="24580" name="Picture 4" descr="BW Backdrop Support Stand Photography Studio Video Softbox Lighting 3 K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622" y="2954337"/>
            <a:ext cx="2195377" cy="219537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658812" y="3118709"/>
            <a:ext cx="1588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$148</a:t>
            </a:r>
          </a:p>
        </p:txBody>
      </p:sp>
      <p:pic>
        <p:nvPicPr>
          <p:cNvPr id="24582" name="Picture 6" descr="http://ecx.images-amazon.com/images/I/71k4M%2BEl7cL._SL1500_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392" y="932358"/>
            <a:ext cx="1879420" cy="3108192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23330"/>
            <a:ext cx="4191000" cy="401697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Get things to make your life easier!</a:t>
            </a:r>
          </a:p>
          <a:p>
            <a:pPr lvl="1"/>
            <a:r>
              <a:rPr lang="en-US" dirty="0" smtClean="0"/>
              <a:t>Tripod</a:t>
            </a:r>
          </a:p>
          <a:p>
            <a:pPr lvl="1"/>
            <a:r>
              <a:rPr lang="en-US" dirty="0" smtClean="0"/>
              <a:t>Better lighting</a:t>
            </a:r>
          </a:p>
          <a:p>
            <a:pPr lvl="1"/>
            <a:r>
              <a:rPr lang="en-US" dirty="0" smtClean="0"/>
              <a:t>Backdrops</a:t>
            </a:r>
          </a:p>
          <a:p>
            <a:pPr lvl="1"/>
            <a:r>
              <a:rPr lang="en-US" dirty="0" smtClean="0"/>
              <a:t>Photo editor </a:t>
            </a:r>
          </a:p>
          <a:p>
            <a:pPr lvl="2"/>
            <a:r>
              <a:rPr lang="en-US" dirty="0" err="1" smtClean="0"/>
              <a:t>Xara</a:t>
            </a:r>
            <a:r>
              <a:rPr lang="en-US" dirty="0" smtClean="0"/>
              <a:t> Photo &amp; Graphic designer</a:t>
            </a:r>
          </a:p>
          <a:p>
            <a:pPr lvl="2"/>
            <a:r>
              <a:rPr lang="en-US" dirty="0" smtClean="0"/>
              <a:t>Corel </a:t>
            </a:r>
            <a:r>
              <a:rPr lang="en-US" dirty="0" err="1" smtClean="0"/>
              <a:t>Photopaint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60833" y="3873679"/>
            <a:ext cx="1588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$175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5100" y="923330"/>
            <a:ext cx="3715661" cy="40169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Know Your Market:</a:t>
            </a:r>
          </a:p>
          <a:p>
            <a:pPr>
              <a:buNone/>
            </a:pPr>
            <a:r>
              <a:rPr lang="en-US" sz="2800" dirty="0" smtClean="0">
                <a:hlinkClick r:id="rId2"/>
              </a:rPr>
              <a:t>www.Terapeak.com</a:t>
            </a:r>
            <a:endParaRPr lang="en-US" sz="2800" dirty="0" smtClean="0"/>
          </a:p>
          <a:p>
            <a:r>
              <a:rPr lang="en-US" sz="2800" dirty="0" smtClean="0"/>
              <a:t>Search for: Severinsen Trumpet</a:t>
            </a:r>
          </a:p>
          <a:p>
            <a:r>
              <a:rPr lang="en-US" sz="2800" dirty="0" smtClean="0"/>
              <a:t>This online site has fine-tuned our trade-in offers and honed pricing for eBay.</a:t>
            </a:r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0761" y="923330"/>
            <a:ext cx="5263239" cy="422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20966" y="5956300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61023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76900" y="923330"/>
            <a:ext cx="3467100" cy="40169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hlinkClick r:id="rId3"/>
              </a:rPr>
              <a:t>www.Terapeak.com</a:t>
            </a:r>
            <a:endParaRPr lang="en-US" sz="2800" dirty="0" smtClean="0"/>
          </a:p>
          <a:p>
            <a:r>
              <a:rPr lang="en-US" sz="2800" dirty="0" smtClean="0"/>
              <a:t>Research competitors</a:t>
            </a:r>
          </a:p>
          <a:p>
            <a:r>
              <a:rPr lang="en-US" sz="2800" dirty="0" smtClean="0"/>
              <a:t>Find out what is actually selling</a:t>
            </a:r>
          </a:p>
          <a:p>
            <a:r>
              <a:rPr lang="en-US" sz="2800" dirty="0" smtClean="0"/>
              <a:t>This tool is HUGE</a:t>
            </a:r>
          </a:p>
          <a:p>
            <a:r>
              <a:rPr lang="en-US" sz="2800" dirty="0" smtClean="0"/>
              <a:t>A bargain at $7.49/mo</a:t>
            </a:r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1263</Words>
  <Application>Microsoft Macintosh PowerPoint</Application>
  <PresentationFormat>On-screen Show (16:9)</PresentationFormat>
  <Paragraphs>159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LeslieQB</dc:creator>
  <cp:lastModifiedBy>Zach Phillips</cp:lastModifiedBy>
  <cp:revision>133</cp:revision>
  <dcterms:created xsi:type="dcterms:W3CDTF">2011-12-21T23:54:18Z</dcterms:created>
  <dcterms:modified xsi:type="dcterms:W3CDTF">2015-06-19T01:36:34Z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D64E0ACD-1B15-4D93-8875-B2627B71B4FB</vt:lpwstr>
  </property>
  <property fmtid="{D5CDD505-2E9C-101B-9397-08002B2CF9AE}" pid="3" name="ArticulatePath">
    <vt:lpwstr>S2015 NammU IMC ebay Amazon</vt:lpwstr>
  </property>
</Properties>
</file>