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9" r:id="rId2"/>
    <p:sldId id="260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4" r:id="rId29"/>
    <p:sldId id="285" r:id="rId30"/>
    <p:sldId id="287" r:id="rId31"/>
    <p:sldId id="28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 varScale="1">
        <p:scale>
          <a:sx n="135" d="100"/>
          <a:sy n="135" d="100"/>
        </p:scale>
        <p:origin x="-84" y="-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F46D-2E9A-0D46-AE1C-A4B8A9D11AD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1EE5-7D8C-DC4C-B1A8-A12D4D02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598"/>
            <a:ext cx="8228013" cy="856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3587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6774"/>
            <a:ext cx="7162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Straightforward and to the point: </a:t>
            </a:r>
            <a:endParaRPr lang="en-US" sz="32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75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56088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endParaRPr lang="en-US" sz="28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109811"/>
            <a:ext cx="83820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Century Gothic"/>
                <a:cs typeface="Century Gothic"/>
              </a:rPr>
              <a:t>R.DORSEY+COMPANY (RD+)</a:t>
            </a:r>
          </a:p>
          <a:p>
            <a:r>
              <a:rPr lang="en-US" sz="2600" dirty="0" smtClean="0">
                <a:latin typeface="Century Gothic"/>
                <a:cs typeface="Century Gothic"/>
              </a:rPr>
              <a:t>We specialize in a wide range of information technology solutions for your company, including </a:t>
            </a:r>
            <a:r>
              <a:rPr lang="en-US" sz="2600" dirty="0" smtClean="0">
                <a:solidFill>
                  <a:srgbClr val="800000"/>
                </a:solidFill>
                <a:latin typeface="Century Gothic"/>
                <a:cs typeface="Century Gothic"/>
              </a:rPr>
              <a:t>network management, system assessment, project management, network design, integration and security, application development, risk assessment, contingency planning, compliance consulting, data warehousing, </a:t>
            </a: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and many other information technology services and IT operations.</a:t>
            </a:r>
            <a:endParaRPr lang="en-US" sz="2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809750"/>
            <a:ext cx="6096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en-US" sz="1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Don't use a stock photo of someone who isn't you… </a:t>
            </a:r>
          </a:p>
          <a:p>
            <a:endParaRPr lang="en-US" sz="112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n-US" sz="1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In fact, the more photos of you and your team, the better.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809750"/>
            <a:ext cx="6096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81150"/>
            <a:ext cx="2942969" cy="322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883" y="1581150"/>
            <a:ext cx="3494617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962150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en-US" sz="576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Give options for people to contact you. Don't give a contact address or number that doesn't work.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6774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: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75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56088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endParaRPr lang="en-US" sz="28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148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29200" y="1885950"/>
            <a:ext cx="342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Make it easy to contact you. </a:t>
            </a:r>
            <a:endParaRPr lang="en-US" sz="3200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3587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6774"/>
            <a:ext cx="7162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75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56088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endParaRPr lang="en-US" sz="28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109811"/>
            <a:ext cx="838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5943624" cy="519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29199" y="1406426"/>
            <a:ext cx="3954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Make sure your contact information is easy to find and is correct.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962150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en-US" sz="6545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Be human. </a:t>
            </a:r>
          </a:p>
          <a:p>
            <a:endParaRPr lang="en-US" sz="6545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n-US" sz="6545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Write like you talk and put your name on it. Tell a story— a true one—that resonates.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4544"/>
            <a:ext cx="9231313" cy="5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2588" y="287072"/>
            <a:ext cx="9918701" cy="456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962150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576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733550"/>
            <a:ext cx="647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Use third-party comments and testimonials to establish credibility. Use a lot of them!</a:t>
            </a:r>
          </a:p>
          <a:p>
            <a:endParaRPr lang="en-US" sz="28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n-US"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Make sure they're both interesting and true.</a:t>
            </a:r>
            <a:endParaRPr lang="en-US" sz="28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733550"/>
            <a:ext cx="6096000" cy="2861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Hook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Them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With Your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Home Page</a:t>
            </a:r>
          </a:p>
          <a:p>
            <a:endParaRPr lang="en-US" sz="28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n-US" sz="3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Kate Blom </a:t>
            </a:r>
          </a:p>
          <a:p>
            <a:r>
              <a:rPr lang="en-US" sz="3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Associate Director of Marketing &amp; Communications, NAMM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652000" cy="49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46"/>
            <a:ext cx="9296400" cy="645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962150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576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58115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Be smart about your design—clean and simple, easy to navigate is better than over-designed. Think about the first impression and your personality, and reflect them in your design.</a:t>
            </a:r>
            <a:endParaRPr lang="en-U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42742"/>
            <a:ext cx="9677400" cy="644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69705"/>
            <a:ext cx="9829800" cy="65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245042"/>
            <a:ext cx="9513252" cy="627911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-549560"/>
            <a:ext cx="11462478" cy="75656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962150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576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80975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Once you have a great web page, be sure to drive customers to it!</a:t>
            </a:r>
            <a:endParaRPr lang="en-U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962150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576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73355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Use your web site on your business cards, your marketing materials and in your advertisements.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962150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576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428750"/>
            <a:ext cx="769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QR Code Defined...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A QR Code is a two-dimensional bar code, readable by a mobile phone with a camera or </a:t>
            </a:r>
            <a:r>
              <a:rPr lang="en-US" sz="28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smartphones</a:t>
            </a: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with a downloadable bar code scanner. The code takes customers directly to your </a:t>
            </a: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company’s </a:t>
            </a: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Web page.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55381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Use a QR Code!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2495550"/>
            <a:ext cx="6096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Know Who You Are!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962150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576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428750"/>
            <a:ext cx="7696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5381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32731"/>
            <a:ext cx="28956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600" y="2387084"/>
            <a:ext cx="6307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= www.namm.com/summer/2011</a:t>
            </a:r>
            <a:endParaRPr lang="en-US" sz="2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6774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: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75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47750"/>
            <a:ext cx="8458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50"/>
              </a:spcBef>
              <a:tabLst>
                <a:tab pos="814388" algn="l"/>
                <a:tab pos="2120900" algn="l"/>
                <a:tab pos="3429000" algn="l"/>
                <a:tab pos="4733925" algn="l"/>
                <a:tab pos="6040438" algn="l"/>
                <a:tab pos="7346950" algn="l"/>
                <a:tab pos="8653463" algn="l"/>
                <a:tab pos="9961563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entury Gothic"/>
                <a:ea typeface="CenturyGothic" pitchFamily="32" charset="0"/>
                <a:cs typeface="Century Gothic"/>
              </a:rPr>
              <a:t>Takeaway 1: </a:t>
            </a:r>
            <a:r>
              <a:rPr lang="en-US" b="1" dirty="0" smtClean="0">
                <a:latin typeface="Century Gothic"/>
                <a:ea typeface="CenturyGothic" pitchFamily="32" charset="0"/>
                <a:cs typeface="Century Gothic"/>
              </a:rPr>
              <a:t>Be sure your most important content is featured: </a:t>
            </a:r>
            <a:br>
              <a:rPr lang="en-US" b="1" dirty="0" smtClean="0">
                <a:latin typeface="Century Gothic"/>
                <a:ea typeface="CenturyGothic" pitchFamily="32" charset="0"/>
                <a:cs typeface="Century Gothic"/>
              </a:rPr>
            </a:br>
            <a:r>
              <a:rPr lang="en-US" b="1" u="sng" dirty="0" smtClean="0">
                <a:latin typeface="Century Gothic"/>
                <a:ea typeface="CenturyGothic" pitchFamily="32" charset="0"/>
                <a:cs typeface="Century Gothic"/>
              </a:rPr>
              <a:t>who</a:t>
            </a:r>
            <a:r>
              <a:rPr lang="en-US" b="1" dirty="0" smtClean="0">
                <a:latin typeface="Century Gothic"/>
                <a:ea typeface="CenturyGothic" pitchFamily="32" charset="0"/>
                <a:cs typeface="Century Gothic"/>
              </a:rPr>
              <a:t> you are, </a:t>
            </a:r>
            <a:r>
              <a:rPr lang="en-US" b="1" u="sng" dirty="0" smtClean="0">
                <a:latin typeface="Century Gothic"/>
                <a:ea typeface="CenturyGothic" pitchFamily="32" charset="0"/>
                <a:cs typeface="Century Gothic"/>
              </a:rPr>
              <a:t>what</a:t>
            </a:r>
            <a:r>
              <a:rPr lang="en-US" b="1" dirty="0" smtClean="0">
                <a:latin typeface="Century Gothic"/>
                <a:ea typeface="CenturyGothic" pitchFamily="32" charset="0"/>
                <a:cs typeface="Century Gothic"/>
              </a:rPr>
              <a:t> you do, </a:t>
            </a:r>
            <a:r>
              <a:rPr lang="en-US" b="1" u="sng" dirty="0" smtClean="0">
                <a:latin typeface="Century Gothic"/>
                <a:ea typeface="CenturyGothic" pitchFamily="32" charset="0"/>
                <a:cs typeface="Century Gothic"/>
              </a:rPr>
              <a:t>how</a:t>
            </a:r>
            <a:r>
              <a:rPr lang="en-US" b="1" dirty="0" smtClean="0">
                <a:latin typeface="Century Gothic"/>
                <a:ea typeface="CenturyGothic" pitchFamily="32" charset="0"/>
                <a:cs typeface="Century Gothic"/>
              </a:rPr>
              <a:t> to contact you.</a:t>
            </a:r>
            <a:br>
              <a:rPr lang="en-US" b="1" dirty="0" smtClean="0">
                <a:latin typeface="Century Gothic"/>
                <a:ea typeface="CenturyGothic" pitchFamily="32" charset="0"/>
                <a:cs typeface="Century Gothic"/>
              </a:rPr>
            </a:br>
            <a:endParaRPr lang="en-US" b="1" dirty="0" smtClean="0">
              <a:latin typeface="Century Gothic"/>
              <a:ea typeface="CenturyGothic" pitchFamily="32" charset="0"/>
              <a:cs typeface="Century Gothic"/>
            </a:endParaRPr>
          </a:p>
          <a:p>
            <a:pPr>
              <a:spcBef>
                <a:spcPts val="1150"/>
              </a:spcBef>
              <a:tabLst>
                <a:tab pos="814388" algn="l"/>
                <a:tab pos="2120900" algn="l"/>
                <a:tab pos="3429000" algn="l"/>
                <a:tab pos="4733925" algn="l"/>
                <a:tab pos="6040438" algn="l"/>
                <a:tab pos="7346950" algn="l"/>
                <a:tab pos="8653463" algn="l"/>
                <a:tab pos="9961563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entury Gothic"/>
                <a:ea typeface="CenturyGothic" pitchFamily="32" charset="0"/>
                <a:cs typeface="Century Gothic"/>
              </a:rPr>
              <a:t>Takeaway 2: 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ea typeface="CenturyGothic" pitchFamily="32" charset="0"/>
                <a:cs typeface="Century Gothic"/>
              </a:rPr>
              <a:t>Be honest and genuine. </a:t>
            </a:r>
            <a:br>
              <a:rPr lang="en-US" b="1" dirty="0" smtClean="0">
                <a:solidFill>
                  <a:srgbClr val="000000"/>
                </a:solidFill>
                <a:latin typeface="Century Gothic"/>
                <a:ea typeface="CenturyGothic" pitchFamily="32" charset="0"/>
                <a:cs typeface="Century Gothic"/>
              </a:rPr>
            </a:br>
            <a:r>
              <a:rPr lang="en-US" b="1" dirty="0" smtClean="0">
                <a:solidFill>
                  <a:srgbClr val="000000"/>
                </a:solidFill>
                <a:latin typeface="Century Gothic"/>
                <a:ea typeface="CenturyGothic" pitchFamily="32" charset="0"/>
                <a:cs typeface="Century Gothic"/>
              </a:rPr>
              <a:t>Use real content, real photos and real customer comments and feedback. </a:t>
            </a:r>
          </a:p>
          <a:p>
            <a:pPr>
              <a:spcAft>
                <a:spcPts val="1600"/>
              </a:spcAft>
              <a:tabLst>
                <a:tab pos="814388" algn="l"/>
                <a:tab pos="2120900" algn="l"/>
                <a:tab pos="3429000" algn="l"/>
                <a:tab pos="4733925" algn="l"/>
                <a:tab pos="6040438" algn="l"/>
                <a:tab pos="7346950" algn="l"/>
                <a:tab pos="8653463" algn="l"/>
                <a:tab pos="9961563" algn="l"/>
              </a:tabLst>
            </a:pPr>
            <a:endParaRPr lang="en-US" b="1" dirty="0" smtClean="0">
              <a:solidFill>
                <a:srgbClr val="000000"/>
              </a:solidFill>
              <a:latin typeface="Century Gothic"/>
              <a:ea typeface="CenturyGothic" pitchFamily="32" charset="0"/>
              <a:cs typeface="Century Gothic"/>
            </a:endParaRPr>
          </a:p>
          <a:p>
            <a:pPr>
              <a:spcAft>
                <a:spcPts val="1600"/>
              </a:spcAft>
              <a:tabLst>
                <a:tab pos="814388" algn="l"/>
                <a:tab pos="2120900" algn="l"/>
                <a:tab pos="3429000" algn="l"/>
                <a:tab pos="4733925" algn="l"/>
                <a:tab pos="6040438" algn="l"/>
                <a:tab pos="7346950" algn="l"/>
                <a:tab pos="8653463" algn="l"/>
                <a:tab pos="9961563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entury Gothic"/>
                <a:ea typeface="CenturyGothic" pitchFamily="32" charset="0"/>
                <a:cs typeface="Century Gothic"/>
              </a:rPr>
              <a:t>Takeaway 3: 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ea typeface="CenturyGothic" pitchFamily="32" charset="0"/>
                <a:cs typeface="Century Gothic"/>
              </a:rPr>
              <a:t>Don’t go crazy with your design</a:t>
            </a:r>
            <a:br>
              <a:rPr lang="en-US" b="1" dirty="0" smtClean="0">
                <a:solidFill>
                  <a:srgbClr val="000000"/>
                </a:solidFill>
                <a:latin typeface="Century Gothic"/>
                <a:ea typeface="CenturyGothic" pitchFamily="32" charset="0"/>
                <a:cs typeface="Century Gothic"/>
              </a:rPr>
            </a:br>
            <a:r>
              <a:rPr lang="en-US" b="1" dirty="0" smtClean="0">
                <a:solidFill>
                  <a:srgbClr val="000000"/>
                </a:solidFill>
                <a:latin typeface="Century Gothic"/>
                <a:ea typeface="CenturyGothic" pitchFamily="32" charset="0"/>
                <a:cs typeface="Century Gothic"/>
              </a:rPr>
              <a:t>Reflect who you are, make a good first impression and be simple and neat.</a:t>
            </a:r>
          </a:p>
          <a:p>
            <a:pPr>
              <a:spcAft>
                <a:spcPts val="400"/>
              </a:spcAft>
              <a:tabLst>
                <a:tab pos="814388" algn="l"/>
                <a:tab pos="2120900" algn="l"/>
                <a:tab pos="3429000" algn="l"/>
                <a:tab pos="4733925" algn="l"/>
                <a:tab pos="6040438" algn="l"/>
                <a:tab pos="7346950" algn="l"/>
                <a:tab pos="8653463" algn="l"/>
                <a:tab pos="9961563" algn="l"/>
              </a:tabLst>
            </a:pPr>
            <a:endParaRPr lang="en-US" b="1" dirty="0" smtClean="0">
              <a:solidFill>
                <a:srgbClr val="000000"/>
              </a:solidFill>
              <a:latin typeface="Century Gothic"/>
              <a:ea typeface="CenturyGothic" pitchFamily="32" charset="0"/>
              <a:cs typeface="Century Gothic"/>
            </a:endParaRPr>
          </a:p>
          <a:p>
            <a:pPr>
              <a:spcAft>
                <a:spcPts val="1600"/>
              </a:spcAft>
              <a:tabLst>
                <a:tab pos="814388" algn="l"/>
                <a:tab pos="2120900" algn="l"/>
                <a:tab pos="3429000" algn="l"/>
                <a:tab pos="4733925" algn="l"/>
                <a:tab pos="6040438" algn="l"/>
                <a:tab pos="7346950" algn="l"/>
                <a:tab pos="8653463" algn="l"/>
                <a:tab pos="9961563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Century Gothic"/>
                <a:ea typeface="CenturyGothic" pitchFamily="32" charset="0"/>
                <a:cs typeface="Century Gothic"/>
              </a:rPr>
              <a:t>Takeaway 4: 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ea typeface="CenturyGothic" pitchFamily="32" charset="0"/>
                <a:cs typeface="Century Gothic"/>
              </a:rPr>
              <a:t>Drive people to your site!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6684" y="209550"/>
            <a:ext cx="469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Top Four Takeaways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 wrap="none"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This starts with a home page that will entice </a:t>
            </a:r>
          </a:p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consumers—and keep them returning.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r>
              <a:rPr lang="en-US" sz="2400" b="1" dirty="0" smtClean="0">
                <a:latin typeface="Century Gothic"/>
                <a:cs typeface="Century Gothic"/>
              </a:rPr>
              <a:t>The best content and design tell your story; </a:t>
            </a:r>
            <a:br>
              <a:rPr lang="en-US" sz="2400" b="1" dirty="0" smtClean="0">
                <a:latin typeface="Century Gothic"/>
                <a:cs typeface="Century Gothic"/>
              </a:rPr>
            </a:br>
            <a:r>
              <a:rPr lang="en-US" sz="2400" b="1" dirty="0" smtClean="0">
                <a:latin typeface="Century Gothic"/>
                <a:cs typeface="Century Gothic"/>
              </a:rPr>
              <a:t>keep it simple and make it authentic.</a:t>
            </a:r>
            <a:br>
              <a:rPr lang="en-US" sz="2400" b="1" dirty="0" smtClean="0">
                <a:latin typeface="Century Gothic"/>
                <a:cs typeface="Century Gothic"/>
              </a:rPr>
            </a:br>
            <a:endParaRPr lang="en-US" sz="2400" b="1" dirty="0" smtClean="0">
              <a:latin typeface="Century Gothic"/>
              <a:cs typeface="Century Gothic"/>
            </a:endParaRPr>
          </a:p>
          <a:p>
            <a:r>
              <a:rPr lang="en-US" sz="2400" b="1" dirty="0" smtClean="0">
                <a:latin typeface="Century Gothic"/>
                <a:cs typeface="Century Gothic"/>
              </a:rPr>
              <a:t>So how exactly do you do that?  </a:t>
            </a: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3335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Make it effortless for your visitors to find the content you need them to find: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750"/>
            <a:ext cx="670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Look at your website through the eyes of a first-time visitor. Concentrate 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on 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content that your visitors need to see—not what they don’t—on every page.</a:t>
            </a:r>
          </a:p>
          <a:p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Arrange content for maximum effectiveness: Use the inverted pyramid—put the main content at the top of the page.</a:t>
            </a:r>
          </a:p>
          <a:p>
            <a:pPr>
              <a:buFont typeface="Arial" pitchFamily="-107" charset="0"/>
              <a:buChar char="•"/>
            </a:pP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Be sure you include navigation that makes your site easy to use.</a:t>
            </a:r>
          </a:p>
          <a:p>
            <a:pPr>
              <a:buFont typeface="Arial" pitchFamily="-107" charset="0"/>
              <a:buChar char="•"/>
            </a:pPr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Use type styles and fonts to increase the readability of your </a:t>
            </a:r>
            <a:b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site so visitors can find the information that want.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0"/>
            <a:ext cx="913587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3335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75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148" y="819150"/>
            <a:ext cx="466745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047750"/>
            <a:ext cx="35621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Most important information first </a:t>
            </a:r>
            <a:b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(front-loading) and above the fold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Start with the conclusion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Assists in scanning—user decides if this is the page they want 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0" y="134938"/>
            <a:ext cx="9490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2495550"/>
            <a:ext cx="6096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Do’s and Don’ts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6774"/>
            <a:ext cx="7162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Don't use meaningless jargon</a:t>
            </a:r>
            <a:r>
              <a:rPr lang="en-US" sz="2000" b="1" dirty="0" smtClean="0">
                <a:solidFill>
                  <a:srgbClr val="FFFFFF"/>
                </a:solidFill>
              </a:rPr>
              <a:t>: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75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56088"/>
            <a:ext cx="77724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Since Bain was founded, we have worked with over 4,150 clients in </a:t>
            </a:r>
            <a:r>
              <a:rPr lang="en-US" sz="2800" dirty="0" smtClean="0">
                <a:solidFill>
                  <a:srgbClr val="800000"/>
                </a:solidFill>
                <a:latin typeface="Century Gothic"/>
                <a:cs typeface="Century Gothic"/>
              </a:rPr>
              <a:t>virtually every industry and capability area.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work with top management to </a:t>
            </a:r>
            <a:r>
              <a:rPr lang="en-US" sz="2800" dirty="0" smtClean="0">
                <a:solidFill>
                  <a:srgbClr val="800000"/>
                </a:solidFill>
                <a:latin typeface="Century Gothic"/>
                <a:cs typeface="Century Gothic"/>
              </a:rPr>
              <a:t>beat their competitors and generate substantial, lasting financial impact.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look at a business </a:t>
            </a:r>
            <a:r>
              <a:rPr lang="en-US" sz="2800" dirty="0" smtClean="0">
                <a:solidFill>
                  <a:srgbClr val="800000"/>
                </a:solidFill>
                <a:latin typeface="Century Gothic"/>
                <a:cs typeface="Century Gothic"/>
              </a:rPr>
              <a:t>as an integrated, cohesive whole. </a:t>
            </a:r>
            <a:endParaRPr lang="en-US" sz="28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500</Words>
  <Application>Microsoft Office PowerPoint</Application>
  <PresentationFormat>On-screen Show (16:9)</PresentationFormat>
  <Paragraphs>65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18</cp:revision>
  <cp:lastPrinted>2009-04-21T21:40:57Z</cp:lastPrinted>
  <dcterms:created xsi:type="dcterms:W3CDTF">2011-06-13T21:02:11Z</dcterms:created>
  <dcterms:modified xsi:type="dcterms:W3CDTF">2011-06-27T21:48:33Z</dcterms:modified>
</cp:coreProperties>
</file>