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1" r:id="rId4"/>
    <p:sldId id="272" r:id="rId5"/>
    <p:sldId id="273" r:id="rId6"/>
    <p:sldId id="274" r:id="rId7"/>
    <p:sldId id="285" r:id="rId8"/>
    <p:sldId id="275" r:id="rId9"/>
    <p:sldId id="286" r:id="rId10"/>
    <p:sldId id="276" r:id="rId11"/>
    <p:sldId id="277" r:id="rId12"/>
    <p:sldId id="288" r:id="rId13"/>
    <p:sldId id="279" r:id="rId14"/>
    <p:sldId id="278" r:id="rId15"/>
    <p:sldId id="280" r:id="rId16"/>
    <p:sldId id="281" r:id="rId17"/>
    <p:sldId id="282" r:id="rId18"/>
    <p:sldId id="284" r:id="rId19"/>
    <p:sldId id="268" r:id="rId20"/>
    <p:sldId id="269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404" y="-13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Self-Financed</c:v>
                </c:pt>
              </c:strCache>
            </c:strRef>
          </c:tx>
          <c:spPr>
            <a:ln w="53975">
              <a:solidFill>
                <a:schemeClr val="accent2">
                  <a:lumMod val="50000"/>
                </a:schemeClr>
              </a:solidFill>
            </a:ln>
          </c:spPr>
          <c:marker>
            <c:symbol val="square"/>
            <c:size val="11"/>
            <c:spPr>
              <a:solidFill>
                <a:schemeClr val="accent2">
                  <a:lumMod val="50000"/>
                </a:schemeClr>
              </a:solidFill>
            </c:spPr>
          </c:marker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360</c:v>
                </c:pt>
                <c:pt idx="2">
                  <c:v>720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Borrow</c:v>
                </c:pt>
              </c:strCache>
            </c:strRef>
          </c:tx>
          <c:spPr>
            <a:ln w="53975">
              <a:solidFill>
                <a:schemeClr val="accent1">
                  <a:lumMod val="50000"/>
                </a:schemeClr>
              </a:solidFill>
            </a:ln>
          </c:spPr>
          <c:marker>
            <c:symbol val="triangle"/>
            <c:size val="14"/>
            <c:spPr>
              <a:solidFill>
                <a:schemeClr val="accent1">
                  <a:lumMod val="50000"/>
                </a:schemeClr>
              </a:solidFill>
            </c:spPr>
          </c:marker>
          <c:val>
            <c:numRef>
              <c:f>Sheet1!$C$2:$C$4</c:f>
              <c:numCache>
                <c:formatCode>General</c:formatCode>
                <c:ptCount val="3"/>
                <c:pt idx="0">
                  <c:v>228.6</c:v>
                </c:pt>
                <c:pt idx="1">
                  <c:v>457.2</c:v>
                </c:pt>
                <c:pt idx="2">
                  <c:v>685.8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84608"/>
        <c:axId val="32886784"/>
      </c:lineChart>
      <c:catAx>
        <c:axId val="328846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2886784"/>
        <c:crosses val="autoZero"/>
        <c:auto val="0"/>
        <c:lblAlgn val="ctr"/>
        <c:lblOffset val="100"/>
        <c:tickLblSkip val="1"/>
        <c:noMultiLvlLbl val="0"/>
      </c:catAx>
      <c:valAx>
        <c:axId val="32886784"/>
        <c:scaling>
          <c:orientation val="minMax"/>
        </c:scaling>
        <c:delete val="0"/>
        <c:axPos val="l"/>
        <c:majorGridlines/>
        <c:numFmt formatCode="\$#,##0;[Red]\$#,##0" sourceLinked="0"/>
        <c:majorTickMark val="out"/>
        <c:minorTickMark val="none"/>
        <c:tickLblPos val="nextTo"/>
        <c:crossAx val="328846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88F-3DAF-B949-9980-F0CBD7E41EC9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6E88F-3DAF-B949-9980-F0CBD7E41EC9}" type="datetimeFigureOut">
              <a:rPr lang="en-US" smtClean="0"/>
              <a:pPr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CDD27-D245-054C-BE5F-CC77FACBCE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S13_NAMMU_PP_TitleBa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0865" cy="8479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Light"/>
          <a:ea typeface="+mn-ea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2400" y="-114300"/>
            <a:ext cx="9381460" cy="5391150"/>
            <a:chOff x="-152400" y="-114300"/>
            <a:chExt cx="9381460" cy="5391150"/>
          </a:xfrm>
        </p:grpSpPr>
        <p:sp>
          <p:nvSpPr>
            <p:cNvPr id="3" name="Rectangle 2"/>
            <p:cNvSpPr/>
            <p:nvPr/>
          </p:nvSpPr>
          <p:spPr>
            <a:xfrm>
              <a:off x="-152400" y="-114300"/>
              <a:ext cx="9381460" cy="5391150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NS13_NAMMU_PP16x9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4666" y="-103028"/>
              <a:ext cx="6911374" cy="3893408"/>
            </a:xfrm>
            <a:prstGeom prst="rect">
              <a:avLst/>
            </a:prstGeom>
          </p:spPr>
        </p:pic>
      </p:grpSp>
      <p:pic>
        <p:nvPicPr>
          <p:cNvPr id="4" name="Picture 6" descr="FK-logo-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1" y="4313336"/>
            <a:ext cx="656842" cy="63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304926" y="4245458"/>
            <a:ext cx="37623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  <a:latin typeface="Calibri" pitchFamily="34" charset="0"/>
              </a:rPr>
              <a:t>Presented By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Alan M. Friedman, CPA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and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Daniel Jobe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Friedman, Kannenberg &amp; Company, P.C.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00362" y="2514124"/>
            <a:ext cx="650081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Make More Money with Rentals</a:t>
            </a:r>
            <a:endParaRPr lang="en-US" sz="28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18842" y="900759"/>
            <a:ext cx="454209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Century Gothic" panose="020B0502020202020204" pitchFamily="34" charset="0"/>
              </a:rPr>
              <a:t>Measuring the Profitability of your Rentals</a:t>
            </a:r>
            <a:endParaRPr lang="en-US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Century Gothic" panose="020B0502020202020204" pitchFamily="34" charset="0"/>
            </a:endParaRPr>
          </a:p>
        </p:txBody>
      </p:sp>
      <p:pic>
        <p:nvPicPr>
          <p:cNvPr id="6146" name="Picture 2" descr="\\corp.fkco.com\FKCO\UserData\sconrad\Desktop\increase-prof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80" y="1625247"/>
            <a:ext cx="4014120" cy="301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01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1510468"/>
            <a:ext cx="398720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Century Gothic" panose="020B0502020202020204" pitchFamily="34" charset="0"/>
              </a:rPr>
              <a:t>Net Rental Income</a:t>
            </a:r>
          </a:p>
          <a:p>
            <a:pPr algn="ctr">
              <a:defRPr/>
            </a:pPr>
            <a:r>
              <a:rPr lang="en-US" sz="3600" dirty="0" smtClean="0">
                <a:ln w="12700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</a:rPr>
              <a:t>Are you making money?</a:t>
            </a:r>
          </a:p>
          <a:p>
            <a:pPr algn="ctr">
              <a:defRPr/>
            </a:pPr>
            <a:endParaRPr lang="en-US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30" y="1182578"/>
            <a:ext cx="4476074" cy="364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371291" y="2472108"/>
            <a:ext cx="4634486" cy="1616149"/>
          </a:xfrm>
          <a:prstGeom prst="ellipse">
            <a:avLst/>
          </a:prstGeom>
          <a:noFill/>
          <a:ln w="63500"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1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567" y="1235582"/>
            <a:ext cx="5043982" cy="37829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97439" y="1171172"/>
            <a:ext cx="466791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Century Gothic" panose="020B0502020202020204" pitchFamily="34" charset="0"/>
              </a:rPr>
              <a:t>Rate of Return on Rental Investment</a:t>
            </a:r>
          </a:p>
          <a:p>
            <a:pPr algn="ctr">
              <a:defRPr/>
            </a:pPr>
            <a:r>
              <a:rPr lang="en-US" sz="3200" dirty="0" smtClean="0">
                <a:ln w="12700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</a:rPr>
              <a:t>How long does it take you to recoup your cost?</a:t>
            </a:r>
            <a:endParaRPr lang="en-US" sz="3200" dirty="0">
              <a:ln w="12700">
                <a:solidFill>
                  <a:schemeClr val="tx1"/>
                </a:solidFill>
                <a:prstDash val="solid"/>
              </a:ln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5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7451" y="1234738"/>
            <a:ext cx="472085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u="sng" dirty="0" smtClean="0"/>
              <a:t>Annual Rental Income</a:t>
            </a:r>
            <a:r>
              <a:rPr lang="en-US" sz="2200" dirty="0" smtClean="0"/>
              <a:t>		    </a:t>
            </a:r>
            <a:r>
              <a:rPr lang="en-US" sz="2200" u="sng" dirty="0" smtClean="0"/>
              <a:t>$235,000</a:t>
            </a:r>
          </a:p>
          <a:p>
            <a:pPr algn="ctr"/>
            <a:r>
              <a:rPr lang="en-US" sz="2200" dirty="0" smtClean="0"/>
              <a:t>Rental Instrument Pool Cost	    $275,000</a:t>
            </a:r>
          </a:p>
          <a:p>
            <a:endParaRPr lang="en-US" dirty="0" smtClean="0"/>
          </a:p>
          <a:p>
            <a:r>
              <a:rPr lang="en-US" sz="2800" dirty="0" smtClean="0"/>
              <a:t>In this example, this rental pool recoups 85% of its cost annually.  That means it takes a little over 14 months for this pool to “break-even” from  a cost perspective. </a:t>
            </a:r>
          </a:p>
          <a:p>
            <a:endParaRPr 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4" y="1026387"/>
            <a:ext cx="3827057" cy="175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4" y="2958219"/>
            <a:ext cx="3827057" cy="200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3104703" y="1659323"/>
            <a:ext cx="1137684" cy="557811"/>
          </a:xfrm>
          <a:prstGeom prst="ellipse">
            <a:avLst/>
          </a:prstGeom>
          <a:noFill/>
          <a:ln w="31750"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94073" y="3544830"/>
            <a:ext cx="1116414" cy="557811"/>
          </a:xfrm>
          <a:prstGeom prst="ellipse">
            <a:avLst/>
          </a:prstGeom>
          <a:noFill/>
          <a:ln w="31750">
            <a:solidFill>
              <a:srgbClr val="FF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1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09" y="935351"/>
            <a:ext cx="565840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Century Gothic" panose="020B0502020202020204" pitchFamily="34" charset="0"/>
              </a:rPr>
              <a:t>Instrument Return Rate  	</a:t>
            </a:r>
            <a:r>
              <a:rPr lang="en-US" sz="2800" dirty="0" smtClean="0">
                <a:ln w="12700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</a:rPr>
              <a:t>Do you have any instruments 	on the shelves at the end of 	the rental season?</a:t>
            </a:r>
            <a:endParaRPr lang="en-US" sz="2800" dirty="0">
              <a:ln w="12700">
                <a:solidFill>
                  <a:schemeClr val="tx1"/>
                </a:solidFill>
                <a:prstDash val="solid"/>
              </a:ln>
              <a:latin typeface="Century Gothic" panose="020B0502020202020204" pitchFamily="34" charset="0"/>
            </a:endParaRPr>
          </a:p>
        </p:txBody>
      </p:sp>
      <p:pic>
        <p:nvPicPr>
          <p:cNvPr id="5" name="Picture 2" descr="\\corp.fkco.com\FKCO\UserData\sconrad\Desktop\Percent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316" y="1330042"/>
            <a:ext cx="3189538" cy="311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4307" y="3175599"/>
            <a:ext cx="565840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Century Gothic" panose="020B0502020202020204" pitchFamily="34" charset="0"/>
              </a:rPr>
              <a:t>Delinquent Accounts</a:t>
            </a:r>
          </a:p>
          <a:p>
            <a:pPr>
              <a:defRPr/>
            </a:pPr>
            <a:r>
              <a:rPr 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Century Gothic" panose="020B0502020202020204" pitchFamily="34" charset="0"/>
              </a:rPr>
              <a:t>	</a:t>
            </a: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Century Gothic" panose="020B0502020202020204" pitchFamily="34" charset="0"/>
              </a:rPr>
              <a:t> </a:t>
            </a:r>
            <a:r>
              <a:rPr lang="en-US" sz="2800" dirty="0" smtClean="0">
                <a:ln w="12700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</a:rPr>
              <a:t>The only thing worse than 	“slow payers” is “no payers”!</a:t>
            </a:r>
            <a:endParaRPr lang="en-US" sz="2800" dirty="0">
              <a:ln w="12700">
                <a:solidFill>
                  <a:schemeClr val="tx1"/>
                </a:solidFill>
                <a:prstDash val="solid"/>
              </a:ln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01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4437" y="875397"/>
            <a:ext cx="532691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Century Gothic" panose="020B0502020202020204" pitchFamily="34" charset="0"/>
              </a:rPr>
              <a:t>Making Rentals More Profitable</a:t>
            </a:r>
            <a:endParaRPr lang="en-US" sz="6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Century Gothic" panose="020B0502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309876" y="711936"/>
            <a:ext cx="4509069" cy="4574390"/>
            <a:chOff x="-756462" y="775734"/>
            <a:chExt cx="4509069" cy="4574390"/>
          </a:xfrm>
        </p:grpSpPr>
        <p:pic>
          <p:nvPicPr>
            <p:cNvPr id="10242" name="Picture 2" descr="\\corp.fkco.com\FKCO\UserData\sconrad\Desktop\il_570xN.23360544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737" b="94868" l="27193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56462" y="775734"/>
              <a:ext cx="2949337" cy="3932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-370144" y="928134"/>
              <a:ext cx="4122751" cy="4421990"/>
              <a:chOff x="-402043" y="928134"/>
              <a:chExt cx="4122751" cy="4421990"/>
            </a:xfrm>
          </p:grpSpPr>
          <p:pic>
            <p:nvPicPr>
              <p:cNvPr id="9" name="Picture 2" descr="\\corp.fkco.com\FKCO\UserData\sconrad\Desktop\il_570xN.233605445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737" b="94868" l="27193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02043" y="928134"/>
                <a:ext cx="2949337" cy="39324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\\corp.fkco.com\FKCO\UserData\sconrad\Desktop\il_570xN.233605445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737" b="94868" l="27193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" y="1098254"/>
                <a:ext cx="2949337" cy="39324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\\corp.fkco.com\FKCO\UserData\sconrad\Desktop\il_570xN.233605445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737" b="94868" l="27193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134" y="1300717"/>
                <a:ext cx="2949337" cy="39324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\\corp.fkco.com\FKCO\UserData\sconrad\Desktop\il_570xN.233605445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737" b="94868" l="27193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371" y="1417675"/>
                <a:ext cx="2949337" cy="39324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0501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134" y="1443421"/>
            <a:ext cx="550412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Century Gothic" panose="020B0502020202020204" pitchFamily="34" charset="0"/>
              </a:rPr>
              <a:t>Are you priced competitively </a:t>
            </a:r>
            <a:r>
              <a:rPr lang="en-US" sz="4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Century Gothic" panose="020B0502020202020204" pitchFamily="34" charset="0"/>
              </a:rPr>
              <a:t>and</a:t>
            </a:r>
            <a:endParaRPr lang="en-US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Century Gothic" panose="020B0502020202020204" pitchFamily="34" charset="0"/>
            </a:endParaRPr>
          </a:p>
          <a:p>
            <a:pPr algn="ctr">
              <a:defRPr/>
            </a:pP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Century Gothic" panose="020B0502020202020204" pitchFamily="34" charset="0"/>
              </a:rPr>
              <a:t>to make a profit?</a:t>
            </a:r>
            <a:endParaRPr lang="en-US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Century Gothic" panose="020B0502020202020204" pitchFamily="34" charset="0"/>
            </a:endParaRPr>
          </a:p>
        </p:txBody>
      </p:sp>
      <p:pic>
        <p:nvPicPr>
          <p:cNvPr id="11266" name="Picture 2" descr="\\corp.fkco.com\FKCO\UserData\sconrad\Desktop\price t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255" y="1143254"/>
            <a:ext cx="3243219" cy="364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01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489" y="990600"/>
            <a:ext cx="4189227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Century Gothic" panose="020B0502020202020204" pitchFamily="34" charset="0"/>
              </a:rPr>
              <a:t>Foster Existing Relationships</a:t>
            </a:r>
            <a:endParaRPr lang="en-US" sz="2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n w="12700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</a:rPr>
              <a:t>Intermediate and Pro Instrument Upgrades</a:t>
            </a:r>
            <a:endParaRPr lang="en-US" sz="2400" dirty="0">
              <a:ln w="12700">
                <a:solidFill>
                  <a:schemeClr val="tx1"/>
                </a:solidFill>
                <a:prstDash val="solid"/>
              </a:ln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n w="12700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</a:rPr>
              <a:t>Private or Group Lessons</a:t>
            </a:r>
            <a:endParaRPr lang="en-US" sz="2400" dirty="0">
              <a:ln w="12700">
                <a:solidFill>
                  <a:schemeClr val="tx1"/>
                </a:solidFill>
                <a:prstDash val="solid"/>
              </a:ln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n w="12700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</a:rPr>
              <a:t>Performance Opportunities</a:t>
            </a:r>
            <a:endParaRPr lang="en-US" sz="2400" dirty="0">
              <a:ln w="12700">
                <a:solidFill>
                  <a:schemeClr val="tx1"/>
                </a:solidFill>
                <a:prstDash val="solid"/>
              </a:ln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33777" y="970327"/>
            <a:ext cx="429112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Century Gothic" panose="020B0502020202020204" pitchFamily="34" charset="0"/>
              </a:rPr>
              <a:t>Relationships with Music Instructors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n w="12700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</a:rPr>
              <a:t>Encourage and give them tools to start more beginners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n w="12700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</a:rPr>
              <a:t>Ask them how you can help them grow their program</a:t>
            </a:r>
          </a:p>
          <a:p>
            <a:pPr marL="342900" indent="-342900">
              <a:buFontTx/>
              <a:buChar char="-"/>
              <a:defRPr/>
            </a:pP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01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\\corp.fkco.com\FKCO\UserData\sconrad\Desktop\brand-social-media-tracking-google-analyt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940" y="1418449"/>
            <a:ext cx="3514724" cy="351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9289" y="814711"/>
            <a:ext cx="5631269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Century Gothic" panose="020B0502020202020204" pitchFamily="34" charset="0"/>
              </a:rPr>
              <a:t>Track Everything for Improvement</a:t>
            </a:r>
            <a:endParaRPr lang="en-US" sz="2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n w="12700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</a:rPr>
              <a:t>Monthly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n w="12700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</a:rPr>
              <a:t>Profitability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n w="12700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</a:rPr>
              <a:t>Collections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n w="12700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</a:rPr>
              <a:t>Annually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n w="12700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</a:rPr>
              <a:t>Rental Returns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n w="12700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</a:rPr>
              <a:t>Rate of Return on Rental Investment</a:t>
            </a:r>
            <a:endParaRPr lang="en-US" sz="3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1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57249"/>
            <a:ext cx="5562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041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77299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</a:rPr>
              <a:t>Session Objectives</a:t>
            </a:r>
            <a:endParaRPr lang="en-US" sz="4000" b="1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152400" y="1464548"/>
            <a:ext cx="8515350" cy="3830212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SzPct val="85000"/>
              <a:buFontTx/>
              <a:buChar char="•"/>
            </a:pPr>
            <a:r>
              <a:rPr lang="en-US" altLang="en-US" sz="3000" dirty="0" smtClean="0">
                <a:latin typeface="Century Gothic" panose="020B0502020202020204" pitchFamily="34" charset="0"/>
              </a:rPr>
              <a:t>Review the </a:t>
            </a:r>
            <a:r>
              <a:rPr lang="en-US" altLang="en-US" sz="3000" b="1" dirty="0" smtClean="0">
                <a:latin typeface="Century Gothic" panose="020B0502020202020204" pitchFamily="34" charset="0"/>
              </a:rPr>
              <a:t>core components </a:t>
            </a:r>
            <a:r>
              <a:rPr lang="en-US" altLang="en-US" sz="3000" dirty="0" smtClean="0">
                <a:latin typeface="Century Gothic" panose="020B0502020202020204" pitchFamily="34" charset="0"/>
              </a:rPr>
              <a:t>of a healthy rental program</a:t>
            </a:r>
          </a:p>
          <a:p>
            <a:pPr>
              <a:buClr>
                <a:schemeClr val="tx1"/>
              </a:buClr>
              <a:buSzPct val="85000"/>
              <a:buFontTx/>
              <a:buChar char="•"/>
            </a:pPr>
            <a:r>
              <a:rPr lang="en-US" altLang="en-US" sz="3000" dirty="0" smtClean="0">
                <a:latin typeface="Century Gothic" panose="020B0502020202020204" pitchFamily="34" charset="0"/>
              </a:rPr>
              <a:t>Learn how to </a:t>
            </a:r>
            <a:r>
              <a:rPr lang="en-US" altLang="en-US" sz="3000" b="1" dirty="0" smtClean="0">
                <a:latin typeface="Century Gothic" panose="020B0502020202020204" pitchFamily="34" charset="0"/>
              </a:rPr>
              <a:t>evaluate</a:t>
            </a:r>
            <a:r>
              <a:rPr lang="en-US" altLang="en-US" sz="3000" dirty="0" smtClean="0">
                <a:latin typeface="Century Gothic" panose="020B0502020202020204" pitchFamily="34" charset="0"/>
              </a:rPr>
              <a:t> your rental program profitability</a:t>
            </a:r>
          </a:p>
          <a:p>
            <a:pPr>
              <a:buClr>
                <a:schemeClr val="tx1"/>
              </a:buClr>
              <a:buSzPct val="85000"/>
              <a:buFontTx/>
              <a:buChar char="•"/>
            </a:pPr>
            <a:r>
              <a:rPr lang="en-US" altLang="en-US" sz="3000" dirty="0" smtClean="0">
                <a:latin typeface="Century Gothic" panose="020B0502020202020204" pitchFamily="34" charset="0"/>
              </a:rPr>
              <a:t>Discover new ways to make your rental program </a:t>
            </a:r>
            <a:r>
              <a:rPr lang="en-US" altLang="en-US" sz="3000" b="1" dirty="0" smtClean="0">
                <a:latin typeface="Century Gothic" panose="020B0502020202020204" pitchFamily="34" charset="0"/>
              </a:rPr>
              <a:t>more profitable</a:t>
            </a:r>
            <a:endParaRPr lang="en-US" altLang="en-US" sz="3000" dirty="0" smtClean="0">
              <a:latin typeface="Century Gothic" panose="020B0502020202020204" pitchFamily="34" charset="0"/>
            </a:endParaRPr>
          </a:p>
          <a:p>
            <a:pPr>
              <a:buClr>
                <a:schemeClr val="tx1"/>
              </a:buClr>
              <a:buSzPct val="85000"/>
              <a:buFontTx/>
              <a:buChar char="•"/>
            </a:pPr>
            <a:r>
              <a:rPr lang="en-US" altLang="en-US" sz="3000" b="1" dirty="0" smtClean="0">
                <a:latin typeface="Century Gothic" panose="020B0502020202020204" pitchFamily="34" charset="0"/>
              </a:rPr>
              <a:t>Q&amp;A</a:t>
            </a:r>
            <a:r>
              <a:rPr lang="en-US" altLang="en-US" sz="3000" dirty="0" smtClean="0">
                <a:latin typeface="Century Gothic" panose="020B0502020202020204" pitchFamily="34" charset="0"/>
              </a:rPr>
              <a:t> Along the Way</a:t>
            </a:r>
            <a:endParaRPr lang="en-US" altLang="en-US" sz="3000" b="1" dirty="0" smtClean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979488"/>
            <a:ext cx="9144000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buClrTx/>
              <a:buSzTx/>
              <a:buFontTx/>
              <a:buNone/>
              <a:defRPr/>
            </a:pPr>
            <a:r>
              <a:rPr lang="en-US" sz="3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-80" charset="-128"/>
              </a:rPr>
              <a:t>Consulting Meetings</a:t>
            </a:r>
            <a:endParaRPr lang="en-US" sz="20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ＭＳ Ｐゴシック" pitchFamily="-80" charset="-128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57200" y="3776663"/>
            <a:ext cx="83820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buClrTx/>
              <a:buSzTx/>
              <a:buFontTx/>
              <a:buNone/>
              <a:defRPr/>
            </a:pPr>
            <a:r>
              <a:rPr lang="en-US" sz="3200" dirty="0">
                <a:solidFill>
                  <a:srgbClr val="081D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-80" charset="-128"/>
              </a:rPr>
              <a:t>Contact Jen </a:t>
            </a:r>
            <a:r>
              <a:rPr lang="en-US" sz="3200" dirty="0">
                <a:solidFill>
                  <a:srgbClr val="7900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-80" charset="-128"/>
              </a:rPr>
              <a:t>outside the Idea </a:t>
            </a:r>
            <a:r>
              <a:rPr lang="en-US" sz="3200" dirty="0" smtClean="0">
                <a:solidFill>
                  <a:srgbClr val="7900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-80" charset="-128"/>
              </a:rPr>
              <a:t>Center </a:t>
            </a:r>
            <a:r>
              <a:rPr lang="en-US" sz="3200" dirty="0">
                <a:solidFill>
                  <a:srgbClr val="7900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-80" charset="-128"/>
              </a:rPr>
              <a:t>entrance</a:t>
            </a:r>
          </a:p>
          <a:p>
            <a:pPr algn="ctr">
              <a:buClrTx/>
              <a:buSzTx/>
              <a:buFontTx/>
              <a:buNone/>
              <a:defRPr/>
            </a:pPr>
            <a:r>
              <a:rPr lang="en-US" sz="3200" dirty="0">
                <a:solidFill>
                  <a:srgbClr val="081D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ＭＳ Ｐゴシック" pitchFamily="-80" charset="-128"/>
              </a:rPr>
              <a:t>after this session to set up a meeting time</a:t>
            </a:r>
            <a:endParaRPr lang="en-US" sz="3200" dirty="0">
              <a:solidFill>
                <a:srgbClr val="79001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ＭＳ Ｐゴシック" pitchFamily="-80" charset="-128"/>
            </a:endParaRPr>
          </a:p>
        </p:txBody>
      </p:sp>
      <p:pic>
        <p:nvPicPr>
          <p:cNvPr id="4" name="Picture 4" descr="FKCO-LOGO-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926713"/>
            <a:ext cx="4229100" cy="16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041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4431" y="1398240"/>
            <a:ext cx="419100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Century Gothic" panose="020B0502020202020204" pitchFamily="34" charset="0"/>
              </a:rPr>
              <a:t>The Basics of Rentals</a:t>
            </a:r>
            <a:endParaRPr lang="en-US" sz="6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Century Gothic" panose="020B0502020202020204" pitchFamily="34" charset="0"/>
            </a:endParaRPr>
          </a:p>
        </p:txBody>
      </p:sp>
      <p:pic>
        <p:nvPicPr>
          <p:cNvPr id="1026" name="Picture 2" descr="\\corp.fkco.com\FKCO\UserData\sconrad\Desktop\MusicalInstrum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403" y="1270881"/>
            <a:ext cx="4935985" cy="3287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01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256" y="1123949"/>
            <a:ext cx="8622895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Century Gothic" panose="020B0502020202020204" pitchFamily="34" charset="0"/>
              </a:rPr>
              <a:t>Relationships are Key!</a:t>
            </a:r>
          </a:p>
          <a:p>
            <a:pPr marL="4229100" lvl="8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n w="12700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</a:rPr>
              <a:t>School Districts</a:t>
            </a:r>
          </a:p>
          <a:p>
            <a:pPr marL="4229100" lvl="8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n w="12700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</a:rPr>
              <a:t>Music Instructors</a:t>
            </a:r>
          </a:p>
          <a:p>
            <a:pPr marL="4229100" lvl="8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n w="12700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</a:rPr>
              <a:t>Repair Facilities</a:t>
            </a:r>
          </a:p>
          <a:p>
            <a:pPr algn="ctr">
              <a:defRPr/>
            </a:pPr>
            <a:r>
              <a:rPr lang="en-US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Century Gothic" panose="020B0502020202020204" pitchFamily="34" charset="0"/>
              </a:rPr>
              <a:t>	</a:t>
            </a:r>
            <a:endParaRPr lang="en-US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Century Gothic" panose="020B0502020202020204" pitchFamily="34" charset="0"/>
            </a:endParaRPr>
          </a:p>
        </p:txBody>
      </p:sp>
      <p:pic>
        <p:nvPicPr>
          <p:cNvPr id="2050" name="Picture 2" descr="\\corp.fkco.com\FKCO\UserData\sconrad\Desktop\a4615ac8-902a-4cdf-ae46-6ed41d491cf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56" y="2400300"/>
            <a:ext cx="3480611" cy="2320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01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7650" y="1282685"/>
            <a:ext cx="54102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Century Gothic" panose="020B0502020202020204" pitchFamily="34" charset="0"/>
              </a:rPr>
              <a:t>Keeping Track of the Rentals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n w="12700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</a:rPr>
              <a:t>Monthly Payments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ln w="12700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</a:rPr>
              <a:t>Collections</a:t>
            </a:r>
            <a:endParaRPr lang="en-US" sz="3600" dirty="0">
              <a:ln w="12700">
                <a:solidFill>
                  <a:schemeClr val="tx1"/>
                </a:solidFill>
                <a:prstDash val="solid"/>
              </a:ln>
              <a:latin typeface="Century Gothic" panose="020B0502020202020204" pitchFamily="34" charset="0"/>
            </a:endParaRPr>
          </a:p>
        </p:txBody>
      </p:sp>
      <p:pic>
        <p:nvPicPr>
          <p:cNvPr id="3074" name="Picture 2" descr="\\corp.fkco.com\FKCO\UserData\sconrad\Desktop\clipboard_pap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1008">
            <a:off x="5792557" y="1148315"/>
            <a:ext cx="2767969" cy="370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01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corp.fkco.com\FKCO\UserData\sconrad\Desktop\tax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7692"/>
            <a:ext cx="3744686" cy="327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2949" y="1104070"/>
            <a:ext cx="810333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Century Gothic" panose="020B0502020202020204" pitchFamily="34" charset="0"/>
              </a:rPr>
              <a:t>The Legal Side of Rentals</a:t>
            </a:r>
          </a:p>
          <a:p>
            <a:pPr marL="3314700" lvl="6" indent="-571500">
              <a:spcBef>
                <a:spcPts val="24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n w="12700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</a:rPr>
              <a:t>Are your contracts legal?</a:t>
            </a:r>
          </a:p>
          <a:p>
            <a:pPr marL="3314700" lvl="6" indent="-5715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n w="12700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</a:rPr>
              <a:t>Do you know how to account for the rentals?</a:t>
            </a:r>
            <a:endParaRPr lang="en-US" sz="3200" dirty="0">
              <a:ln w="12700">
                <a:solidFill>
                  <a:schemeClr val="tx1"/>
                </a:solidFill>
                <a:prstDash val="solid"/>
              </a:ln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01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48856"/>
            <a:ext cx="9144000" cy="10313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" y="95697"/>
            <a:ext cx="9144000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A Quick Test….which one is correct?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43" y="1044022"/>
            <a:ext cx="30765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58" y="3253822"/>
            <a:ext cx="30765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99" y="1044022"/>
            <a:ext cx="30765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209" y="3436678"/>
            <a:ext cx="30765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-1168367" y="2473202"/>
            <a:ext cx="36116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OPTION #1</a:t>
            </a:r>
            <a:endParaRPr lang="en-US" sz="60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3273987" y="2473200"/>
            <a:ext cx="36116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OPTION #2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786244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958" y="1263003"/>
            <a:ext cx="502045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Century Gothic" panose="020B0502020202020204" pitchFamily="34" charset="0"/>
              </a:rPr>
              <a:t>Rentals are an Investment</a:t>
            </a:r>
          </a:p>
          <a:p>
            <a:pPr algn="ctr">
              <a:defRPr/>
            </a:pPr>
            <a:r>
              <a:rPr lang="en-US" sz="5400" dirty="0" smtClean="0">
                <a:ln w="12700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</a:rPr>
              <a:t> </a:t>
            </a:r>
            <a:r>
              <a:rPr lang="en-US" sz="3600" dirty="0" smtClean="0">
                <a:ln w="12700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</a:rPr>
              <a:t> Bank </a:t>
            </a:r>
            <a:r>
              <a:rPr lang="en-US" sz="3600" dirty="0">
                <a:ln w="12700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</a:rPr>
              <a:t>f</a:t>
            </a:r>
            <a:r>
              <a:rPr lang="en-US" sz="3600" dirty="0" smtClean="0">
                <a:ln w="12700">
                  <a:solidFill>
                    <a:schemeClr val="tx1"/>
                  </a:solidFill>
                  <a:prstDash val="solid"/>
                </a:ln>
                <a:latin typeface="Century Gothic" panose="020B0502020202020204" pitchFamily="34" charset="0"/>
              </a:rPr>
              <a:t>inancing may be needed!</a:t>
            </a:r>
            <a:endParaRPr lang="en-US" sz="3600" dirty="0">
              <a:ln w="12700">
                <a:solidFill>
                  <a:schemeClr val="tx1"/>
                </a:solidFill>
                <a:prstDash val="solid"/>
              </a:ln>
              <a:latin typeface="Century Gothic" panose="020B0502020202020204" pitchFamily="34" charset="0"/>
            </a:endParaRPr>
          </a:p>
        </p:txBody>
      </p:sp>
      <p:pic>
        <p:nvPicPr>
          <p:cNvPr id="5122" name="Picture 2" descr="\\corp.fkco.com\FKCO\UserData\sconrad\Desktop\How-to-get-approved-for-an-unsecured-business-loa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09" y="1687687"/>
            <a:ext cx="3494051" cy="279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01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8825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" y="95697"/>
            <a:ext cx="9144000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Can you “afford” to rent?</a:t>
            </a:r>
          </a:p>
        </p:txBody>
      </p:sp>
      <p:graphicFrame>
        <p:nvGraphicFramePr>
          <p:cNvPr id="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90362"/>
              </p:ext>
            </p:extLst>
          </p:nvPr>
        </p:nvGraphicFramePr>
        <p:xfrm>
          <a:off x="496186" y="899855"/>
          <a:ext cx="7852735" cy="3771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09824" y="4559814"/>
            <a:ext cx="6124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**This scenario assumes all units are rented and payments are made.  Additional overhead costs are not reflected.</a:t>
            </a:r>
            <a:endParaRPr lang="en-US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796905" y="3834439"/>
            <a:ext cx="586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18347" y="3834439"/>
            <a:ext cx="586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43336" y="3834439"/>
            <a:ext cx="586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8841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2454</TotalTime>
  <Words>280</Words>
  <Application>Microsoft Office PowerPoint</Application>
  <PresentationFormat>On-screen Show (16:9)</PresentationFormat>
  <Paragraphs>63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Megan Nelson</dc:creator>
  <cp:lastModifiedBy>Jessica Duarte</cp:lastModifiedBy>
  <cp:revision>62</cp:revision>
  <dcterms:created xsi:type="dcterms:W3CDTF">2011-12-21T23:54:18Z</dcterms:created>
  <dcterms:modified xsi:type="dcterms:W3CDTF">2014-05-19T15:47:33Z</dcterms:modified>
</cp:coreProperties>
</file>