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Default Extension="gif" ContentType="image/gif"/>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79" r:id="rId2"/>
    <p:sldId id="257" r:id="rId3"/>
    <p:sldId id="261" r:id="rId4"/>
    <p:sldId id="262" r:id="rId5"/>
    <p:sldId id="263" r:id="rId6"/>
    <p:sldId id="265" r:id="rId7"/>
    <p:sldId id="266" r:id="rId8"/>
    <p:sldId id="274" r:id="rId9"/>
    <p:sldId id="268" r:id="rId10"/>
    <p:sldId id="269" r:id="rId11"/>
    <p:sldId id="270" r:id="rId12"/>
    <p:sldId id="271" r:id="rId13"/>
    <p:sldId id="272" r:id="rId14"/>
    <p:sldId id="273" r:id="rId15"/>
    <p:sldId id="277" r:id="rId16"/>
    <p:sldId id="275" r:id="rId17"/>
    <p:sldId id="276" r:id="rId18"/>
    <p:sldId id="278" r:id="rId19"/>
    <p:sldId id="280"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0008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96" autoAdjust="0"/>
    <p:restoredTop sz="94629" autoAdjust="0"/>
  </p:normalViewPr>
  <p:slideViewPr>
    <p:cSldViewPr snapToObjects="1">
      <p:cViewPr>
        <p:scale>
          <a:sx n="105" d="100"/>
          <a:sy n="105" d="100"/>
        </p:scale>
        <p:origin x="-834" y="-112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E487B2-008C-4E83-9C4B-E935631DC3BE}" type="datetimeFigureOut">
              <a:rPr lang="en-US" smtClean="0"/>
              <a:pPr/>
              <a:t>1/8/2013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2E130C-D172-42B0-B4FF-A9B116D95539}" type="slidenum">
              <a:rPr lang="en-US" smtClean="0"/>
              <a:pPr/>
              <a:t>‹#›</a:t>
            </a:fld>
            <a:endParaRPr lang="en-US"/>
          </a:p>
        </p:txBody>
      </p:sp>
    </p:spTree>
    <p:extLst>
      <p:ext uri="{BB962C8B-B14F-4D97-AF65-F5344CB8AC3E}">
        <p14:creationId xmlns:p14="http://schemas.microsoft.com/office/powerpoint/2010/main" xmlns="" val="2719112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500">
                <a:solidFill>
                  <a:schemeClr val="tx1"/>
                </a:solidFill>
                <a:latin typeface="Lucida Grande" charset="0"/>
                <a:ea typeface="ＭＳ Ｐゴシック" charset="0"/>
                <a:cs typeface="Geneva" charset="0"/>
              </a:defRPr>
            </a:lvl1pPr>
            <a:lvl2pPr marL="37931725" indent="-37474525">
              <a:defRPr sz="1500">
                <a:solidFill>
                  <a:schemeClr val="tx1"/>
                </a:solidFill>
                <a:latin typeface="Lucida Grande" charset="0"/>
                <a:ea typeface="Geneva" charset="0"/>
                <a:cs typeface="Geneva" charset="0"/>
              </a:defRPr>
            </a:lvl2pPr>
            <a:lvl3pPr>
              <a:defRPr sz="1500">
                <a:solidFill>
                  <a:schemeClr val="tx1"/>
                </a:solidFill>
                <a:latin typeface="Lucida Grande" charset="0"/>
                <a:ea typeface="Geneva" charset="0"/>
                <a:cs typeface="Geneva" charset="0"/>
              </a:defRPr>
            </a:lvl3pPr>
            <a:lvl4pPr>
              <a:defRPr sz="1500">
                <a:solidFill>
                  <a:schemeClr val="tx1"/>
                </a:solidFill>
                <a:latin typeface="Lucida Grande" charset="0"/>
                <a:ea typeface="Geneva" charset="0"/>
                <a:cs typeface="Geneva" charset="0"/>
              </a:defRPr>
            </a:lvl4pPr>
            <a:lvl5pPr>
              <a:defRPr sz="1500">
                <a:solidFill>
                  <a:schemeClr val="tx1"/>
                </a:solidFill>
                <a:latin typeface="Lucida Grande" charset="0"/>
                <a:ea typeface="Geneva" charset="0"/>
                <a:cs typeface="Geneva" charset="0"/>
              </a:defRPr>
            </a:lvl5pPr>
            <a:lvl6pPr marL="457200" eaLnBrk="0" fontAlgn="base" hangingPunct="0">
              <a:spcBef>
                <a:spcPct val="0"/>
              </a:spcBef>
              <a:spcAft>
                <a:spcPct val="0"/>
              </a:spcAft>
              <a:defRPr sz="1500">
                <a:solidFill>
                  <a:schemeClr val="tx1"/>
                </a:solidFill>
                <a:latin typeface="Lucida Grande" charset="0"/>
                <a:ea typeface="Geneva" charset="0"/>
                <a:cs typeface="Geneva" charset="0"/>
              </a:defRPr>
            </a:lvl6pPr>
            <a:lvl7pPr marL="914400" eaLnBrk="0" fontAlgn="base" hangingPunct="0">
              <a:spcBef>
                <a:spcPct val="0"/>
              </a:spcBef>
              <a:spcAft>
                <a:spcPct val="0"/>
              </a:spcAft>
              <a:defRPr sz="1500">
                <a:solidFill>
                  <a:schemeClr val="tx1"/>
                </a:solidFill>
                <a:latin typeface="Lucida Grande" charset="0"/>
                <a:ea typeface="Geneva" charset="0"/>
                <a:cs typeface="Geneva" charset="0"/>
              </a:defRPr>
            </a:lvl7pPr>
            <a:lvl8pPr marL="1371600" eaLnBrk="0" fontAlgn="base" hangingPunct="0">
              <a:spcBef>
                <a:spcPct val="0"/>
              </a:spcBef>
              <a:spcAft>
                <a:spcPct val="0"/>
              </a:spcAft>
              <a:defRPr sz="1500">
                <a:solidFill>
                  <a:schemeClr val="tx1"/>
                </a:solidFill>
                <a:latin typeface="Lucida Grande" charset="0"/>
                <a:ea typeface="Geneva" charset="0"/>
                <a:cs typeface="Geneva" charset="0"/>
              </a:defRPr>
            </a:lvl8pPr>
            <a:lvl9pPr marL="1828800" eaLnBrk="0" fontAlgn="base" hangingPunct="0">
              <a:spcBef>
                <a:spcPct val="0"/>
              </a:spcBef>
              <a:spcAft>
                <a:spcPct val="0"/>
              </a:spcAft>
              <a:defRPr sz="1500">
                <a:solidFill>
                  <a:schemeClr val="tx1"/>
                </a:solidFill>
                <a:latin typeface="Lucida Grande" charset="0"/>
                <a:ea typeface="Geneva" charset="0"/>
                <a:cs typeface="Geneva" charset="0"/>
              </a:defRPr>
            </a:lvl9pPr>
          </a:lstStyle>
          <a:p>
            <a:fld id="{0A470EFF-18CE-014F-87D1-A71D4CBAE731}" type="slidenum">
              <a:rPr lang="en-US" sz="1200"/>
              <a:pPr/>
              <a:t>1</a:t>
            </a:fld>
            <a:endParaRPr lang="en-US"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Lucida Grande" charset="0"/>
              <a:cs typeface="Geneva"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 a catch phrase about the product.  Dig in</a:t>
            </a:r>
            <a:r>
              <a:rPr lang="en-US" baseline="0" dirty="0" smtClean="0"/>
              <a:t> and get emotional – this entire industry is built on emotion and the emotional sale </a:t>
            </a:r>
            <a:endParaRPr lang="en-US" dirty="0"/>
          </a:p>
        </p:txBody>
      </p:sp>
      <p:sp>
        <p:nvSpPr>
          <p:cNvPr id="4" name="Slide Number Placeholder 3"/>
          <p:cNvSpPr>
            <a:spLocks noGrp="1"/>
          </p:cNvSpPr>
          <p:nvPr>
            <p:ph type="sldNum" sz="quarter" idx="10"/>
          </p:nvPr>
        </p:nvSpPr>
        <p:spPr/>
        <p:txBody>
          <a:bodyPr/>
          <a:lstStyle/>
          <a:p>
            <a:fld id="{FA2E130C-D172-42B0-B4FF-A9B116D95539}" type="slidenum">
              <a:rPr lang="en-US" smtClean="0"/>
              <a:pPr/>
              <a:t>11</a:t>
            </a:fld>
            <a:endParaRPr lang="en-US"/>
          </a:p>
        </p:txBody>
      </p:sp>
    </p:spTree>
    <p:extLst>
      <p:ext uri="{BB962C8B-B14F-4D97-AF65-F5344CB8AC3E}">
        <p14:creationId xmlns:p14="http://schemas.microsoft.com/office/powerpoint/2010/main" xmlns="" val="4184790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Product placement</a:t>
            </a:r>
            <a:r>
              <a:rPr lang="en-US" baseline="0" dirty="0" smtClean="0"/>
              <a:t> is happening more and more – find and share these stories – create some product placement of your own with local bands, band programs, retirement communities, music venues, etc.  </a:t>
            </a:r>
            <a:endParaRPr lang="en-US" dirty="0"/>
          </a:p>
        </p:txBody>
      </p:sp>
      <p:sp>
        <p:nvSpPr>
          <p:cNvPr id="4" name="Slide Number Placeholder 3"/>
          <p:cNvSpPr>
            <a:spLocks noGrp="1"/>
          </p:cNvSpPr>
          <p:nvPr>
            <p:ph type="sldNum" sz="quarter" idx="10"/>
          </p:nvPr>
        </p:nvSpPr>
        <p:spPr/>
        <p:txBody>
          <a:bodyPr/>
          <a:lstStyle/>
          <a:p>
            <a:fld id="{FA2E130C-D172-42B0-B4FF-A9B116D95539}" type="slidenum">
              <a:rPr lang="en-US" smtClean="0"/>
              <a:pPr/>
              <a:t>12</a:t>
            </a:fld>
            <a:endParaRPr lang="en-US"/>
          </a:p>
        </p:txBody>
      </p:sp>
    </p:spTree>
    <p:extLst>
      <p:ext uri="{BB962C8B-B14F-4D97-AF65-F5344CB8AC3E}">
        <p14:creationId xmlns:p14="http://schemas.microsoft.com/office/powerpoint/2010/main" xmlns="" val="2179054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Ads</a:t>
            </a:r>
            <a:r>
              <a:rPr lang="en-US" baseline="0" dirty="0" smtClean="0"/>
              <a:t> created for print are also being shared on line – create ads that tell a story </a:t>
            </a:r>
            <a:endParaRPr lang="en-US" dirty="0"/>
          </a:p>
        </p:txBody>
      </p:sp>
      <p:sp>
        <p:nvSpPr>
          <p:cNvPr id="4" name="Slide Number Placeholder 3"/>
          <p:cNvSpPr>
            <a:spLocks noGrp="1"/>
          </p:cNvSpPr>
          <p:nvPr>
            <p:ph type="sldNum" sz="quarter" idx="10"/>
          </p:nvPr>
        </p:nvSpPr>
        <p:spPr/>
        <p:txBody>
          <a:bodyPr/>
          <a:lstStyle/>
          <a:p>
            <a:fld id="{FA2E130C-D172-42B0-B4FF-A9B116D95539}" type="slidenum">
              <a:rPr lang="en-US" smtClean="0"/>
              <a:pPr/>
              <a:t>13</a:t>
            </a:fld>
            <a:endParaRPr lang="en-US"/>
          </a:p>
        </p:txBody>
      </p:sp>
    </p:spTree>
    <p:extLst>
      <p:ext uri="{BB962C8B-B14F-4D97-AF65-F5344CB8AC3E}">
        <p14:creationId xmlns:p14="http://schemas.microsoft.com/office/powerpoint/2010/main" xmlns="" val="564785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Manufacturers</a:t>
            </a:r>
            <a:r>
              <a:rPr lang="en-US" baseline="0" dirty="0" smtClean="0"/>
              <a:t> are stepping up and creating wonderful content to be shared and talked about</a:t>
            </a:r>
            <a:endParaRPr lang="en-US" dirty="0"/>
          </a:p>
        </p:txBody>
      </p:sp>
      <p:sp>
        <p:nvSpPr>
          <p:cNvPr id="4" name="Slide Number Placeholder 3"/>
          <p:cNvSpPr>
            <a:spLocks noGrp="1"/>
          </p:cNvSpPr>
          <p:nvPr>
            <p:ph type="sldNum" sz="quarter" idx="10"/>
          </p:nvPr>
        </p:nvSpPr>
        <p:spPr/>
        <p:txBody>
          <a:bodyPr/>
          <a:lstStyle/>
          <a:p>
            <a:fld id="{FA2E130C-D172-42B0-B4FF-A9B116D95539}" type="slidenum">
              <a:rPr lang="en-US" smtClean="0"/>
              <a:pPr/>
              <a:t>14</a:t>
            </a:fld>
            <a:endParaRPr lang="en-US"/>
          </a:p>
        </p:txBody>
      </p:sp>
    </p:spTree>
    <p:extLst>
      <p:ext uri="{BB962C8B-B14F-4D97-AF65-F5344CB8AC3E}">
        <p14:creationId xmlns:p14="http://schemas.microsoft.com/office/powerpoint/2010/main" xmlns="" val="2916725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a:t>
            </a:r>
            <a:r>
              <a:rPr lang="en-US" baseline="0" dirty="0" smtClean="0"/>
              <a:t> from the best – Jason has been blogging since the very beginning of his touring days Jason built his career by telling great stories both on and off the stage</a:t>
            </a:r>
            <a:endParaRPr lang="en-US" dirty="0"/>
          </a:p>
        </p:txBody>
      </p:sp>
      <p:sp>
        <p:nvSpPr>
          <p:cNvPr id="4" name="Slide Number Placeholder 3"/>
          <p:cNvSpPr>
            <a:spLocks noGrp="1"/>
          </p:cNvSpPr>
          <p:nvPr>
            <p:ph type="sldNum" sz="quarter" idx="10"/>
          </p:nvPr>
        </p:nvSpPr>
        <p:spPr/>
        <p:txBody>
          <a:bodyPr/>
          <a:lstStyle/>
          <a:p>
            <a:fld id="{FA2E130C-D172-42B0-B4FF-A9B116D95539}" type="slidenum">
              <a:rPr lang="en-US" smtClean="0"/>
              <a:pPr/>
              <a:t>15</a:t>
            </a:fld>
            <a:endParaRPr lang="en-US"/>
          </a:p>
        </p:txBody>
      </p:sp>
    </p:spTree>
    <p:extLst>
      <p:ext uri="{BB962C8B-B14F-4D97-AF65-F5344CB8AC3E}">
        <p14:creationId xmlns:p14="http://schemas.microsoft.com/office/powerpoint/2010/main" xmlns="" val="135503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Retailers who</a:t>
            </a:r>
            <a:r>
              <a:rPr lang="en-US" baseline="0" dirty="0" smtClean="0"/>
              <a:t> are going the distance to tell their story on line – Greenbrier Percussion</a:t>
            </a:r>
            <a:endParaRPr lang="en-US" dirty="0"/>
          </a:p>
        </p:txBody>
      </p:sp>
      <p:sp>
        <p:nvSpPr>
          <p:cNvPr id="4" name="Slide Number Placeholder 3"/>
          <p:cNvSpPr>
            <a:spLocks noGrp="1"/>
          </p:cNvSpPr>
          <p:nvPr>
            <p:ph type="sldNum" sz="quarter" idx="10"/>
          </p:nvPr>
        </p:nvSpPr>
        <p:spPr/>
        <p:txBody>
          <a:bodyPr/>
          <a:lstStyle/>
          <a:p>
            <a:fld id="{FA2E130C-D172-42B0-B4FF-A9B116D95539}" type="slidenum">
              <a:rPr lang="en-US" smtClean="0"/>
              <a:pPr/>
              <a:t>16</a:t>
            </a:fld>
            <a:endParaRPr lang="en-US"/>
          </a:p>
        </p:txBody>
      </p:sp>
    </p:spTree>
    <p:extLst>
      <p:ext uri="{BB962C8B-B14F-4D97-AF65-F5344CB8AC3E}">
        <p14:creationId xmlns:p14="http://schemas.microsoft.com/office/powerpoint/2010/main" xmlns="" val="1145853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this book – understand why story telling is so very important</a:t>
            </a:r>
            <a:endParaRPr lang="en-US" dirty="0"/>
          </a:p>
        </p:txBody>
      </p:sp>
      <p:sp>
        <p:nvSpPr>
          <p:cNvPr id="4" name="Slide Number Placeholder 3"/>
          <p:cNvSpPr>
            <a:spLocks noGrp="1"/>
          </p:cNvSpPr>
          <p:nvPr>
            <p:ph type="sldNum" sz="quarter" idx="10"/>
          </p:nvPr>
        </p:nvSpPr>
        <p:spPr/>
        <p:txBody>
          <a:bodyPr/>
          <a:lstStyle/>
          <a:p>
            <a:fld id="{FA2E130C-D172-42B0-B4FF-A9B116D95539}" type="slidenum">
              <a:rPr lang="en-US" smtClean="0"/>
              <a:pPr/>
              <a:t>17</a:t>
            </a:fld>
            <a:endParaRPr lang="en-US"/>
          </a:p>
        </p:txBody>
      </p:sp>
    </p:spTree>
    <p:extLst>
      <p:ext uri="{BB962C8B-B14F-4D97-AF65-F5344CB8AC3E}">
        <p14:creationId xmlns:p14="http://schemas.microsoft.com/office/powerpoint/2010/main" xmlns="" val="1846705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2E130C-D172-42B0-B4FF-A9B116D95539}" type="slidenum">
              <a:rPr lang="en-US" smtClean="0"/>
              <a:pPr/>
              <a:t>18</a:t>
            </a:fld>
            <a:endParaRPr lang="en-US"/>
          </a:p>
        </p:txBody>
      </p:sp>
    </p:spTree>
    <p:extLst>
      <p:ext uri="{BB962C8B-B14F-4D97-AF65-F5344CB8AC3E}">
        <p14:creationId xmlns:p14="http://schemas.microsoft.com/office/powerpoint/2010/main" xmlns="" val="1145853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2E130C-D172-42B0-B4FF-A9B116D95539}" type="slidenum">
              <a:rPr lang="en-US" smtClean="0"/>
              <a:pPr/>
              <a:t>19</a:t>
            </a:fld>
            <a:endParaRPr lang="en-US"/>
          </a:p>
        </p:txBody>
      </p:sp>
    </p:spTree>
    <p:extLst>
      <p:ext uri="{BB962C8B-B14F-4D97-AF65-F5344CB8AC3E}">
        <p14:creationId xmlns:p14="http://schemas.microsoft.com/office/powerpoint/2010/main" xmlns="" val="1145853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merican Typewriter"/>
                <a:cs typeface="American Typewriter"/>
              </a:rPr>
              <a:t>…the conveying of events in words, images and sounds, often by improvisation or embellishment. Stories or narratives have been shared in every culture as a means of entertainment, education, cultural preservation and to instill moral values. </a:t>
            </a:r>
          </a:p>
          <a:p>
            <a:endParaRPr lang="en-US" dirty="0"/>
          </a:p>
        </p:txBody>
      </p:sp>
      <p:sp>
        <p:nvSpPr>
          <p:cNvPr id="4" name="Slide Number Placeholder 3"/>
          <p:cNvSpPr>
            <a:spLocks noGrp="1"/>
          </p:cNvSpPr>
          <p:nvPr>
            <p:ph type="sldNum" sz="quarter" idx="10"/>
          </p:nvPr>
        </p:nvSpPr>
        <p:spPr/>
        <p:txBody>
          <a:bodyPr/>
          <a:lstStyle/>
          <a:p>
            <a:fld id="{FA2E130C-D172-42B0-B4FF-A9B116D95539}" type="slidenum">
              <a:rPr lang="en-US" smtClean="0"/>
              <a:pPr/>
              <a:t>2</a:t>
            </a:fld>
            <a:endParaRPr lang="en-US"/>
          </a:p>
        </p:txBody>
      </p:sp>
    </p:spTree>
    <p:extLst>
      <p:ext uri="{BB962C8B-B14F-4D97-AF65-F5344CB8AC3E}">
        <p14:creationId xmlns:p14="http://schemas.microsoft.com/office/powerpoint/2010/main" xmlns="" val="467764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evolving</a:t>
            </a:r>
            <a:r>
              <a:rPr lang="en-US" baseline="0" dirty="0" smtClean="0"/>
              <a:t> quickly – it is easier than ever to tell your story</a:t>
            </a:r>
            <a:endParaRPr lang="en-US" dirty="0"/>
          </a:p>
        </p:txBody>
      </p:sp>
      <p:sp>
        <p:nvSpPr>
          <p:cNvPr id="4" name="Slide Number Placeholder 3"/>
          <p:cNvSpPr>
            <a:spLocks noGrp="1"/>
          </p:cNvSpPr>
          <p:nvPr>
            <p:ph type="sldNum" sz="quarter" idx="10"/>
          </p:nvPr>
        </p:nvSpPr>
        <p:spPr/>
        <p:txBody>
          <a:bodyPr/>
          <a:lstStyle/>
          <a:p>
            <a:fld id="{FA2E130C-D172-42B0-B4FF-A9B116D95539}" type="slidenum">
              <a:rPr lang="en-US" smtClean="0"/>
              <a:pPr/>
              <a:t>3</a:t>
            </a:fld>
            <a:endParaRPr lang="en-US"/>
          </a:p>
        </p:txBody>
      </p:sp>
    </p:spTree>
    <p:extLst>
      <p:ext uri="{BB962C8B-B14F-4D97-AF65-F5344CB8AC3E}">
        <p14:creationId xmlns:p14="http://schemas.microsoft.com/office/powerpoint/2010/main" xmlns="" val="1528489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FFFF"/>
                </a:solidFill>
                <a:latin typeface="American Typewriter"/>
                <a:cs typeface="American Typewriter"/>
              </a:rPr>
              <a:t>Former consumer purchasing story line </a:t>
            </a:r>
          </a:p>
          <a:p>
            <a:r>
              <a:rPr lang="en-US" dirty="0" smtClean="0"/>
              <a:t>Predictable</a:t>
            </a:r>
            <a:r>
              <a:rPr lang="en-US" baseline="0" dirty="0" smtClean="0"/>
              <a:t> and controlled </a:t>
            </a:r>
            <a:endParaRPr lang="en-US" dirty="0"/>
          </a:p>
        </p:txBody>
      </p:sp>
      <p:sp>
        <p:nvSpPr>
          <p:cNvPr id="4" name="Slide Number Placeholder 3"/>
          <p:cNvSpPr>
            <a:spLocks noGrp="1"/>
          </p:cNvSpPr>
          <p:nvPr>
            <p:ph type="sldNum" sz="quarter" idx="10"/>
          </p:nvPr>
        </p:nvSpPr>
        <p:spPr/>
        <p:txBody>
          <a:bodyPr/>
          <a:lstStyle/>
          <a:p>
            <a:fld id="{FA2E130C-D172-42B0-B4FF-A9B116D95539}" type="slidenum">
              <a:rPr lang="en-US" smtClean="0"/>
              <a:pPr/>
              <a:t>4</a:t>
            </a:fld>
            <a:endParaRPr lang="en-US"/>
          </a:p>
        </p:txBody>
      </p:sp>
    </p:spTree>
    <p:extLst>
      <p:ext uri="{BB962C8B-B14F-4D97-AF65-F5344CB8AC3E}">
        <p14:creationId xmlns:p14="http://schemas.microsoft.com/office/powerpoint/2010/main" xmlns="" val="719825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FFFF"/>
                </a:solidFill>
                <a:latin typeface="American Typewriter"/>
                <a:cs typeface="American Typewriter"/>
              </a:rPr>
              <a:t>Cyber story telling today</a:t>
            </a:r>
          </a:p>
          <a:p>
            <a:r>
              <a:rPr lang="en-US" dirty="0" smtClean="0"/>
              <a:t>There is a revolution on how we communicate</a:t>
            </a:r>
            <a:r>
              <a:rPr lang="en-US" baseline="0" dirty="0" smtClean="0"/>
              <a:t> not how we do business </a:t>
            </a:r>
          </a:p>
          <a:p>
            <a:r>
              <a:rPr lang="en-US" baseline="0" dirty="0" smtClean="0"/>
              <a:t>----- Meeting Notes (12/2/12 08:22) -----</a:t>
            </a:r>
          </a:p>
          <a:p>
            <a:r>
              <a:rPr lang="en-US" baseline="0" dirty="0" smtClean="0"/>
              <a:t>We went from a linear one way conversation to a multi channel multi-level conversation with millions of voices having the ability to chime in.  If your story is catchy and hip, people will re-tell it. </a:t>
            </a:r>
            <a:endParaRPr lang="en-US" dirty="0"/>
          </a:p>
        </p:txBody>
      </p:sp>
      <p:sp>
        <p:nvSpPr>
          <p:cNvPr id="4" name="Slide Number Placeholder 3"/>
          <p:cNvSpPr>
            <a:spLocks noGrp="1"/>
          </p:cNvSpPr>
          <p:nvPr>
            <p:ph type="sldNum" sz="quarter" idx="10"/>
          </p:nvPr>
        </p:nvSpPr>
        <p:spPr/>
        <p:txBody>
          <a:bodyPr/>
          <a:lstStyle/>
          <a:p>
            <a:fld id="{FA2E130C-D172-42B0-B4FF-A9B116D95539}" type="slidenum">
              <a:rPr lang="en-US" smtClean="0"/>
              <a:pPr/>
              <a:t>5</a:t>
            </a:fld>
            <a:endParaRPr lang="en-US"/>
          </a:p>
        </p:txBody>
      </p:sp>
    </p:spTree>
    <p:extLst>
      <p:ext uri="{BB962C8B-B14F-4D97-AF65-F5344CB8AC3E}">
        <p14:creationId xmlns:p14="http://schemas.microsoft.com/office/powerpoint/2010/main" xmlns="" val="1950140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Homework</a:t>
            </a:r>
            <a:r>
              <a:rPr lang="en-US" baseline="0" dirty="0" smtClean="0"/>
              <a:t> assignment – ask yourself the entire weekend “what is the story here”</a:t>
            </a:r>
            <a:endParaRPr lang="en-US" dirty="0"/>
          </a:p>
        </p:txBody>
      </p:sp>
      <p:sp>
        <p:nvSpPr>
          <p:cNvPr id="4" name="Slide Number Placeholder 3"/>
          <p:cNvSpPr>
            <a:spLocks noGrp="1"/>
          </p:cNvSpPr>
          <p:nvPr>
            <p:ph type="sldNum" sz="quarter" idx="10"/>
          </p:nvPr>
        </p:nvSpPr>
        <p:spPr/>
        <p:txBody>
          <a:bodyPr/>
          <a:lstStyle/>
          <a:p>
            <a:fld id="{FA2E130C-D172-42B0-B4FF-A9B116D95539}" type="slidenum">
              <a:rPr lang="en-US" smtClean="0"/>
              <a:pPr/>
              <a:t>6</a:t>
            </a:fld>
            <a:endParaRPr lang="en-US"/>
          </a:p>
        </p:txBody>
      </p:sp>
    </p:spTree>
    <p:extLst>
      <p:ext uri="{BB962C8B-B14F-4D97-AF65-F5344CB8AC3E}">
        <p14:creationId xmlns:p14="http://schemas.microsoft.com/office/powerpoint/2010/main" xmlns="" val="990757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Abraham Lincoln</a:t>
            </a:r>
            <a:r>
              <a:rPr lang="en-US" baseline="0" dirty="0" smtClean="0"/>
              <a:t> – one of the most told stories of all time and one of the best story tellers of all time.  Tell your story, then tell it over and over again</a:t>
            </a:r>
            <a:endParaRPr lang="en-US" dirty="0"/>
          </a:p>
        </p:txBody>
      </p:sp>
      <p:sp>
        <p:nvSpPr>
          <p:cNvPr id="4" name="Slide Number Placeholder 3"/>
          <p:cNvSpPr>
            <a:spLocks noGrp="1"/>
          </p:cNvSpPr>
          <p:nvPr>
            <p:ph type="sldNum" sz="quarter" idx="10"/>
          </p:nvPr>
        </p:nvSpPr>
        <p:spPr/>
        <p:txBody>
          <a:bodyPr/>
          <a:lstStyle/>
          <a:p>
            <a:fld id="{FA2E130C-D172-42B0-B4FF-A9B116D95539}" type="slidenum">
              <a:rPr lang="en-US" smtClean="0"/>
              <a:pPr/>
              <a:t>8</a:t>
            </a:fld>
            <a:endParaRPr lang="en-US"/>
          </a:p>
        </p:txBody>
      </p:sp>
    </p:spTree>
    <p:extLst>
      <p:ext uri="{BB962C8B-B14F-4D97-AF65-F5344CB8AC3E}">
        <p14:creationId xmlns:p14="http://schemas.microsoft.com/office/powerpoint/2010/main" xmlns="" val="1103259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remembers</a:t>
            </a:r>
            <a:r>
              <a:rPr lang="en-US" baseline="0" dirty="0" smtClean="0"/>
              <a:t> this day?  How many times have you told the story of where you were and what you were doing on this day.  What if social media had been as progressed on this day as it is now, what would our story have looked like then?</a:t>
            </a:r>
            <a:endParaRPr lang="en-US" dirty="0"/>
          </a:p>
        </p:txBody>
      </p:sp>
      <p:sp>
        <p:nvSpPr>
          <p:cNvPr id="4" name="Slide Number Placeholder 3"/>
          <p:cNvSpPr>
            <a:spLocks noGrp="1"/>
          </p:cNvSpPr>
          <p:nvPr>
            <p:ph type="sldNum" sz="quarter" idx="10"/>
          </p:nvPr>
        </p:nvSpPr>
        <p:spPr/>
        <p:txBody>
          <a:bodyPr/>
          <a:lstStyle/>
          <a:p>
            <a:fld id="{FA2E130C-D172-42B0-B4FF-A9B116D95539}" type="slidenum">
              <a:rPr lang="en-US" smtClean="0"/>
              <a:pPr/>
              <a:t>9</a:t>
            </a:fld>
            <a:endParaRPr lang="en-US"/>
          </a:p>
        </p:txBody>
      </p:sp>
    </p:spTree>
    <p:extLst>
      <p:ext uri="{BB962C8B-B14F-4D97-AF65-F5344CB8AC3E}">
        <p14:creationId xmlns:p14="http://schemas.microsoft.com/office/powerpoint/2010/main" xmlns="" val="3584315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(12/1/12 06:54) -----</a:t>
            </a:r>
          </a:p>
          <a:p>
            <a:r>
              <a:rPr lang="en-US" dirty="0"/>
              <a:t>The difference between 911 and Super storm sandy in terms of social media connection and stories</a:t>
            </a:r>
          </a:p>
        </p:txBody>
      </p:sp>
      <p:sp>
        <p:nvSpPr>
          <p:cNvPr id="4" name="Slide Number Placeholder 3"/>
          <p:cNvSpPr>
            <a:spLocks noGrp="1"/>
          </p:cNvSpPr>
          <p:nvPr>
            <p:ph type="sldNum" sz="quarter" idx="10"/>
          </p:nvPr>
        </p:nvSpPr>
        <p:spPr/>
        <p:txBody>
          <a:bodyPr/>
          <a:lstStyle/>
          <a:p>
            <a:fld id="{FA2E130C-D172-42B0-B4FF-A9B116D95539}" type="slidenum">
              <a:rPr lang="en-US" smtClean="0"/>
              <a:pPr/>
              <a:t>10</a:t>
            </a:fld>
            <a:endParaRPr lang="en-US"/>
          </a:p>
        </p:txBody>
      </p:sp>
    </p:spTree>
    <p:extLst>
      <p:ext uri="{BB962C8B-B14F-4D97-AF65-F5344CB8AC3E}">
        <p14:creationId xmlns:p14="http://schemas.microsoft.com/office/powerpoint/2010/main" xmlns="" val="1246156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203" y="2143125"/>
            <a:ext cx="6401594" cy="1313656"/>
          </a:xfrm>
        </p:spPr>
        <p:txBody>
          <a:bodyPr/>
          <a:lstStyle>
            <a:lvl1pPr marL="0" indent="0" algn="ctr">
              <a:buNone/>
              <a:defRPr/>
            </a:lvl1pPr>
            <a:lvl2pPr marL="285750" indent="0" algn="ctr">
              <a:buNone/>
              <a:defRPr/>
            </a:lvl2pPr>
            <a:lvl3pPr marL="571500" indent="0" algn="ctr">
              <a:buNone/>
              <a:defRPr/>
            </a:lvl3pPr>
            <a:lvl4pPr marL="857250" indent="0" algn="ctr">
              <a:buNone/>
              <a:defRPr/>
            </a:lvl4pPr>
            <a:lvl5pPr marL="1143000" indent="0" algn="ctr">
              <a:buNone/>
              <a:defRPr/>
            </a:lvl5pPr>
            <a:lvl6pPr marL="1428750" indent="0" algn="ctr">
              <a:buNone/>
              <a:defRPr/>
            </a:lvl6pPr>
            <a:lvl7pPr marL="1714500" indent="0" algn="ctr">
              <a:buNone/>
              <a:defRPr/>
            </a:lvl7pPr>
            <a:lvl8pPr marL="2000250" indent="0" algn="ctr">
              <a:buNone/>
              <a:defRPr/>
            </a:lvl8pPr>
            <a:lvl9pPr marL="2286000" indent="0" algn="ctr">
              <a:buNone/>
              <a:defRPr/>
            </a:lvl9pPr>
          </a:lstStyle>
          <a:p>
            <a:r>
              <a:rPr lang="en-US" smtClean="0"/>
              <a:t>Click to edit Master subtitle style</a:t>
            </a:r>
            <a:endParaRPr lang="en-US"/>
          </a:p>
        </p:txBody>
      </p:sp>
      <p:sp>
        <p:nvSpPr>
          <p:cNvPr id="5" name="Title 1"/>
          <p:cNvSpPr>
            <a:spLocks noGrp="1"/>
          </p:cNvSpPr>
          <p:nvPr>
            <p:ph type="title"/>
          </p:nvPr>
        </p:nvSpPr>
        <p:spPr>
          <a:xfrm>
            <a:off x="457399" y="857250"/>
            <a:ext cx="8229203" cy="857250"/>
          </a:xfrm>
          <a:prstGeom prst="rect">
            <a:avLst/>
          </a:prstGeom>
        </p:spPr>
        <p:txBody>
          <a:bodyPr vert="horz" lIns="57150" tIns="28575" rIns="57150" bIns="28575"/>
          <a:lstStyle>
            <a:lvl1pPr>
              <a:defRPr>
                <a:solidFill>
                  <a:srgbClr val="000000"/>
                </a:solidFill>
              </a:defRPr>
            </a:lvl1pPr>
          </a:lstStyle>
          <a:p>
            <a:r>
              <a:rPr lang="en-US" dirty="0" smtClean="0"/>
              <a:t>Click to edit Master title style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10261421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4" descr="NS13IdeaCentermain.jpg"/>
          <p:cNvPicPr>
            <a:picLocks noChangeAspect="1"/>
          </p:cNvPicPr>
          <p:nvPr userDrawn="1"/>
        </p:nvPicPr>
        <p:blipFill>
          <a:blip r:embed="rId5">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idx="1"/>
          </p:nvPr>
        </p:nvSpPr>
        <p:spPr>
          <a:xfrm>
            <a:off x="457200" y="1428749"/>
            <a:ext cx="8229600" cy="316587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484984B-348A-C048-AEDC-69A181C538E5}" type="datetimeFigureOut">
              <a:rPr lang="en-US" smtClean="0"/>
              <a:pPr/>
              <a:t>1/8/2013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3D0DB4-3633-8F48-B453-9CC66058C4F2}" type="slidenum">
              <a:rPr lang="en-US" smtClean="0"/>
              <a:pPr/>
              <a:t>‹#›</a:t>
            </a:fld>
            <a:endParaRPr lang="en-US"/>
          </a:p>
        </p:txBody>
      </p:sp>
      <p:pic>
        <p:nvPicPr>
          <p:cNvPr id="8" name="Picture 4" descr="NS13IdeaCentertopbar.jpg"/>
          <p:cNvPicPr>
            <a:picLocks noChangeAspect="1"/>
          </p:cNvPicPr>
          <p:nvPr userDrawn="1"/>
        </p:nvPicPr>
        <p:blipFill>
          <a:blip r:embed="rId6">
            <a:extLst>
              <a:ext uri="{28A0092B-C50C-407E-A947-70E740481C1C}">
                <a14:useLocalDpi xmlns:a14="http://schemas.microsoft.com/office/drawing/2010/main" xmlns="" val="0"/>
              </a:ext>
            </a:extLst>
          </a:blip>
          <a:srcRect/>
          <a:stretch>
            <a:fillRect/>
          </a:stretch>
        </p:blipFill>
        <p:spPr bwMode="auto">
          <a:xfrm>
            <a:off x="0" y="-1905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bwMode="auto">
          <a:xfrm>
            <a:off x="685800" y="2286000"/>
            <a:ext cx="7772400" cy="10953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a:solidFill>
                  <a:schemeClr val="bg1"/>
                </a:solidFill>
                <a:latin typeface="Century Gothic" charset="0"/>
                <a:cs typeface="Geneva" charset="0"/>
              </a:rPr>
              <a:t>Course Title</a:t>
            </a:r>
          </a:p>
        </p:txBody>
      </p:sp>
      <p:pic>
        <p:nvPicPr>
          <p:cNvPr id="14339" name="Picture 4" descr="NS13IdeaCentermain.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2133600" y="967085"/>
            <a:ext cx="6798084" cy="461665"/>
          </a:xfrm>
          <a:prstGeom prst="rect">
            <a:avLst/>
          </a:prstGeom>
          <a:noFill/>
        </p:spPr>
        <p:txBody>
          <a:bodyPr wrap="none" rtlCol="0">
            <a:spAutoFit/>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merican Typewriter"/>
                <a:cs typeface="American Typewriter"/>
              </a:rPr>
              <a:t>Social Media Simplified: Stories Build Brands </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merican Typewriter"/>
              <a:cs typeface="American Typewriter"/>
            </a:endParaRPr>
          </a:p>
        </p:txBody>
      </p:sp>
      <p:sp>
        <p:nvSpPr>
          <p:cNvPr id="3" name="TextBox 2"/>
          <p:cNvSpPr txBox="1"/>
          <p:nvPr/>
        </p:nvSpPr>
        <p:spPr>
          <a:xfrm>
            <a:off x="184949" y="3616464"/>
            <a:ext cx="5301451" cy="707886"/>
          </a:xfrm>
          <a:prstGeom prst="rect">
            <a:avLst/>
          </a:prstGeom>
          <a:noFill/>
        </p:spPr>
        <p:txBody>
          <a:bodyPr wrap="none" rtlCol="0">
            <a:spAutoFit/>
          </a:bodyPr>
          <a:lstStyle/>
          <a:p>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merican Typewriter"/>
                <a:cs typeface="American Typewriter"/>
              </a:rPr>
              <a:t>Jen Lowe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merican Typewriter"/>
                <a:cs typeface="American Typewriter"/>
              </a:rPr>
              <a:t>Social Media Consultant</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merican Typewriter"/>
              <a:cs typeface="American Typewriter"/>
            </a:endParaRPr>
          </a:p>
        </p:txBody>
      </p:sp>
      <p:pic>
        <p:nvPicPr>
          <p:cNvPr id="4" name="Picture 3" descr="boom.gif"/>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8546" y="4392803"/>
            <a:ext cx="874508" cy="464947"/>
          </a:xfrm>
          <a:prstGeom prst="rect">
            <a:avLst/>
          </a:prstGeom>
        </p:spPr>
      </p:pic>
      <p:pic>
        <p:nvPicPr>
          <p:cNvPr id="6" name="Picture 5" descr="FKCo-logo-highres.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207428" y="4392803"/>
            <a:ext cx="950362" cy="464947"/>
          </a:xfrm>
          <a:prstGeom prst="rect">
            <a:avLst/>
          </a:prstGeom>
        </p:spPr>
      </p:pic>
      <p:pic>
        <p:nvPicPr>
          <p:cNvPr id="7" name="Picture 6" descr="hpbanner.jp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2270212" y="4392803"/>
            <a:ext cx="1082588" cy="470471"/>
          </a:xfrm>
          <a:prstGeom prst="rect">
            <a:avLst/>
          </a:prstGeom>
        </p:spPr>
      </p:pic>
      <p:pic>
        <p:nvPicPr>
          <p:cNvPr id="8" name="Picture 7" descr="tonegear_logo.pn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3581400" y="4392803"/>
            <a:ext cx="1447800" cy="470471"/>
          </a:xfrm>
          <a:prstGeom prst="rect">
            <a:avLst/>
          </a:prstGeom>
        </p:spPr>
      </p:pic>
    </p:spTree>
    <p:extLst>
      <p:ext uri="{BB962C8B-B14F-4D97-AF65-F5344CB8AC3E}">
        <p14:creationId xmlns:p14="http://schemas.microsoft.com/office/powerpoint/2010/main" xmlns="" val="10191869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790950"/>
            <a:ext cx="7010400" cy="1200329"/>
          </a:xfrm>
          <a:prstGeom prst="rect">
            <a:avLst/>
          </a:prstGeom>
        </p:spPr>
        <p:txBody>
          <a:bodyPr wrap="square">
            <a:spAutoFit/>
          </a:bodyPr>
          <a:lstStyle/>
          <a:p>
            <a:r>
              <a:rPr lang="en-US" i="1" dirty="0">
                <a:latin typeface="American Typewriter"/>
                <a:cs typeface="American Typewriter"/>
              </a:rPr>
              <a:t>The sites underscore the pivotal role social media has been playing after the storm, disseminating news, connecting people and organizations, soliciting information and organizing volunteer efforts.</a:t>
            </a:r>
          </a:p>
        </p:txBody>
      </p:sp>
      <p:sp>
        <p:nvSpPr>
          <p:cNvPr id="3" name="Rectangle 2"/>
          <p:cNvSpPr/>
          <p:nvPr/>
        </p:nvSpPr>
        <p:spPr>
          <a:xfrm>
            <a:off x="0" y="1232920"/>
            <a:ext cx="4343400" cy="1754327"/>
          </a:xfrm>
          <a:prstGeom prst="rect">
            <a:avLst/>
          </a:prstGeom>
        </p:spPr>
        <p:txBody>
          <a:bodyPr wrap="square">
            <a:spAutoFit/>
          </a:bodyPr>
          <a:lstStyle/>
          <a:p>
            <a:r>
              <a:rPr lang="en-US" i="1" dirty="0">
                <a:latin typeface="American Typewriter"/>
                <a:cs typeface="American Typewriter"/>
              </a:rPr>
              <a:t>At least four Facebook pages were created to reunite people with photographs, kayaks, wedding invitations and other cherished mementos they thought were </a:t>
            </a:r>
            <a:r>
              <a:rPr lang="en-US" i="1" dirty="0" smtClean="0">
                <a:latin typeface="American Typewriter"/>
                <a:cs typeface="American Typewriter"/>
              </a:rPr>
              <a:t>lost</a:t>
            </a:r>
          </a:p>
          <a:p>
            <a:r>
              <a:rPr lang="en-US" i="1" dirty="0" smtClean="0">
                <a:latin typeface="American Typewriter"/>
                <a:cs typeface="American Typewriter"/>
              </a:rPr>
              <a:t>during </a:t>
            </a:r>
            <a:r>
              <a:rPr lang="en-US" i="1" dirty="0" smtClean="0">
                <a:latin typeface="American Typewriter"/>
                <a:cs typeface="American Typewriter"/>
              </a:rPr>
              <a:t>Super </a:t>
            </a:r>
            <a:r>
              <a:rPr lang="en-US" i="1" dirty="0" smtClean="0">
                <a:latin typeface="American Typewriter"/>
                <a:cs typeface="American Typewriter"/>
              </a:rPr>
              <a:t>Storm </a:t>
            </a:r>
            <a:r>
              <a:rPr lang="en-US" i="1" dirty="0">
                <a:latin typeface="American Typewriter"/>
                <a:cs typeface="American Typewriter"/>
              </a:rPr>
              <a:t>Sandy. </a:t>
            </a:r>
          </a:p>
        </p:txBody>
      </p:sp>
      <p:pic>
        <p:nvPicPr>
          <p:cNvPr id="5" name="Picture 4" descr="121030023300-01-sandy-1030-horizontal-gallery.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886200" y="971550"/>
            <a:ext cx="4481689" cy="2520950"/>
          </a:xfrm>
          <a:prstGeom prst="rect">
            <a:avLst/>
          </a:prstGeom>
        </p:spPr>
      </p:pic>
      <p:sp>
        <p:nvSpPr>
          <p:cNvPr id="6" name="TextBox 5"/>
          <p:cNvSpPr txBox="1"/>
          <p:nvPr/>
        </p:nvSpPr>
        <p:spPr>
          <a:xfrm>
            <a:off x="3138472" y="209550"/>
            <a:ext cx="2929007" cy="523220"/>
          </a:xfrm>
          <a:prstGeom prst="rect">
            <a:avLst/>
          </a:prstGeom>
          <a:noFill/>
        </p:spPr>
        <p:txBody>
          <a:bodyPr wrap="none" rtlCol="0">
            <a:spAutoFit/>
          </a:bodyPr>
          <a:lstStyle/>
          <a:p>
            <a:r>
              <a:rPr lang="en-US" sz="2800" dirty="0" smtClean="0">
                <a:solidFill>
                  <a:srgbClr val="FFFFFF"/>
                </a:solidFill>
                <a:latin typeface="American Typewriter"/>
                <a:cs typeface="American Typewriter"/>
              </a:rPr>
              <a:t>Connection now</a:t>
            </a:r>
            <a:endParaRPr lang="en-US" sz="2800" dirty="0">
              <a:solidFill>
                <a:srgbClr val="FFFFFF"/>
              </a:solidFill>
              <a:latin typeface="American Typewriter"/>
              <a:cs typeface="American Typewriter"/>
            </a:endParaRPr>
          </a:p>
        </p:txBody>
      </p:sp>
    </p:spTree>
    <p:extLst>
      <p:ext uri="{BB962C8B-B14F-4D97-AF65-F5344CB8AC3E}">
        <p14:creationId xmlns:p14="http://schemas.microsoft.com/office/powerpoint/2010/main" xmlns="" val="22488964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4851" y="96619"/>
            <a:ext cx="4424549" cy="646331"/>
          </a:xfrm>
          <a:prstGeom prst="rect">
            <a:avLst/>
          </a:prstGeom>
          <a:noFill/>
        </p:spPr>
        <p:txBody>
          <a:bodyPr wrap="none" rtlCol="0">
            <a:spAutoFit/>
          </a:bodyPr>
          <a:lstStyle/>
          <a:p>
            <a:r>
              <a:rPr lang="en-US" sz="3600" dirty="0" smtClean="0">
                <a:solidFill>
                  <a:srgbClr val="FFFFFF"/>
                </a:solidFill>
                <a:latin typeface="American Typewriter"/>
                <a:cs typeface="American Typewriter"/>
              </a:rPr>
              <a:t>Use your resources</a:t>
            </a:r>
            <a:endParaRPr lang="en-US" sz="3600" dirty="0">
              <a:solidFill>
                <a:srgbClr val="FFFFFF"/>
              </a:solidFill>
              <a:latin typeface="American Typewriter"/>
              <a:cs typeface="American Typewriter"/>
            </a:endParaRPr>
          </a:p>
        </p:txBody>
      </p:sp>
      <p:pic>
        <p:nvPicPr>
          <p:cNvPr id="4" name="Picture 3" descr="148470_10151129760001641_1541142821_n.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52400" y="1123950"/>
            <a:ext cx="8153400" cy="3660537"/>
          </a:xfrm>
          <a:prstGeom prst="rect">
            <a:avLst/>
          </a:prstGeom>
        </p:spPr>
      </p:pic>
    </p:spTree>
    <p:extLst>
      <p:ext uri="{BB962C8B-B14F-4D97-AF65-F5344CB8AC3E}">
        <p14:creationId xmlns:p14="http://schemas.microsoft.com/office/powerpoint/2010/main" xmlns="" val="230095399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60773_499793476706377_317785874_n.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743200" y="971550"/>
            <a:ext cx="2722563" cy="4033426"/>
          </a:xfrm>
          <a:prstGeom prst="rect">
            <a:avLst/>
          </a:prstGeom>
        </p:spPr>
      </p:pic>
    </p:spTree>
    <p:extLst>
      <p:ext uri="{BB962C8B-B14F-4D97-AF65-F5344CB8AC3E}">
        <p14:creationId xmlns:p14="http://schemas.microsoft.com/office/powerpoint/2010/main" xmlns="" val="230095399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78824_10151083590191162_1572431474_n.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819400" y="1047750"/>
            <a:ext cx="2848372" cy="3766442"/>
          </a:xfrm>
          <a:prstGeom prst="rect">
            <a:avLst/>
          </a:prstGeom>
        </p:spPr>
      </p:pic>
    </p:spTree>
    <p:extLst>
      <p:ext uri="{BB962C8B-B14F-4D97-AF65-F5344CB8AC3E}">
        <p14:creationId xmlns:p14="http://schemas.microsoft.com/office/powerpoint/2010/main" xmlns="" val="230095399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60352_10151262831486103_1361144513_n.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52400" y="1352550"/>
            <a:ext cx="8534400" cy="3194162"/>
          </a:xfrm>
          <a:prstGeom prst="rect">
            <a:avLst/>
          </a:prstGeom>
        </p:spPr>
      </p:pic>
    </p:spTree>
    <p:extLst>
      <p:ext uri="{BB962C8B-B14F-4D97-AF65-F5344CB8AC3E}">
        <p14:creationId xmlns:p14="http://schemas.microsoft.com/office/powerpoint/2010/main" xmlns="" val="230095399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ur_poster.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302000" y="1047750"/>
            <a:ext cx="2946400" cy="3879426"/>
          </a:xfrm>
          <a:prstGeom prst="rect">
            <a:avLst/>
          </a:prstGeom>
        </p:spPr>
      </p:pic>
    </p:spTree>
    <p:extLst>
      <p:ext uri="{BB962C8B-B14F-4D97-AF65-F5344CB8AC3E}">
        <p14:creationId xmlns:p14="http://schemas.microsoft.com/office/powerpoint/2010/main" xmlns="" val="389351136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56888_441200379274315_1826782713_n.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52600" y="1050012"/>
            <a:ext cx="5835024" cy="3883938"/>
          </a:xfrm>
          <a:prstGeom prst="rect">
            <a:avLst/>
          </a:prstGeom>
        </p:spPr>
      </p:pic>
    </p:spTree>
    <p:extLst>
      <p:ext uri="{BB962C8B-B14F-4D97-AF65-F5344CB8AC3E}">
        <p14:creationId xmlns:p14="http://schemas.microsoft.com/office/powerpoint/2010/main" xmlns="" val="389351136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1).jpe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7200" y="1123950"/>
            <a:ext cx="2324100" cy="3505200"/>
          </a:xfrm>
          <a:prstGeom prst="rect">
            <a:avLst/>
          </a:prstGeom>
        </p:spPr>
      </p:pic>
      <p:pic>
        <p:nvPicPr>
          <p:cNvPr id="5" name="Picture 4" descr="right_brain_left_brain.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248400" y="2648838"/>
            <a:ext cx="2694156" cy="2361312"/>
          </a:xfrm>
          <a:prstGeom prst="rect">
            <a:avLst/>
          </a:prstGeom>
        </p:spPr>
      </p:pic>
      <p:pic>
        <p:nvPicPr>
          <p:cNvPr id="6" name="Picture 5" descr="a-whole-new-mind.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276600" y="971550"/>
            <a:ext cx="3090963" cy="2320600"/>
          </a:xfrm>
          <a:prstGeom prst="rect">
            <a:avLst/>
          </a:prstGeom>
        </p:spPr>
      </p:pic>
    </p:spTree>
    <p:extLst>
      <p:ext uri="{BB962C8B-B14F-4D97-AF65-F5344CB8AC3E}">
        <p14:creationId xmlns:p14="http://schemas.microsoft.com/office/powerpoint/2010/main" xmlns="" val="389351136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439333"/>
            <a:ext cx="8326277" cy="923330"/>
          </a:xfrm>
          <a:prstGeom prst="rect">
            <a:avLst/>
          </a:prstGeom>
          <a:noFill/>
        </p:spPr>
        <p:txBody>
          <a:bodyPr wrap="none" rtlCol="0">
            <a:spAutoFit/>
          </a:bodyPr>
          <a:lstStyle/>
          <a:p>
            <a:r>
              <a:rPr lang="en-US" sz="5400" b="1" dirty="0" smtClean="0">
                <a:latin typeface="American Typewriter"/>
                <a:cs typeface="American Typewriter"/>
              </a:rPr>
              <a:t>What is the story here?</a:t>
            </a:r>
            <a:endParaRPr lang="en-US" sz="5400" b="1" dirty="0">
              <a:latin typeface="American Typewriter"/>
              <a:cs typeface="American Typewriter"/>
            </a:endParaRPr>
          </a:p>
        </p:txBody>
      </p:sp>
    </p:spTree>
    <p:extLst>
      <p:ext uri="{BB962C8B-B14F-4D97-AF65-F5344CB8AC3E}">
        <p14:creationId xmlns:p14="http://schemas.microsoft.com/office/powerpoint/2010/main" xmlns="" val="262096417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95350"/>
            <a:ext cx="8439837" cy="2585323"/>
          </a:xfrm>
          <a:prstGeom prst="rect">
            <a:avLst/>
          </a:prstGeom>
          <a:noFill/>
        </p:spPr>
        <p:txBody>
          <a:bodyPr wrap="none" rtlCol="0">
            <a:spAutoFit/>
          </a:bodyPr>
          <a:lstStyle/>
          <a:p>
            <a:pPr algn="ctr"/>
            <a:r>
              <a:rPr lang="en-US" sz="5400" b="1" dirty="0" smtClean="0">
                <a:latin typeface="American Typewriter"/>
                <a:cs typeface="American Typewriter"/>
              </a:rPr>
              <a:t>My Story:  Friday night</a:t>
            </a:r>
          </a:p>
          <a:p>
            <a:pPr algn="ctr"/>
            <a:r>
              <a:rPr lang="en-US" sz="5400" b="1" dirty="0" smtClean="0">
                <a:latin typeface="American Typewriter"/>
                <a:cs typeface="American Typewriter"/>
              </a:rPr>
              <a:t>Hilton Stage</a:t>
            </a:r>
          </a:p>
          <a:p>
            <a:pPr algn="ctr"/>
            <a:r>
              <a:rPr lang="en-US" sz="5400" b="1" dirty="0" smtClean="0">
                <a:latin typeface="American Typewriter"/>
                <a:cs typeface="American Typewriter"/>
              </a:rPr>
              <a:t>10 PM</a:t>
            </a:r>
            <a:endParaRPr lang="en-US" sz="5400" b="1" dirty="0">
              <a:latin typeface="American Typewriter"/>
              <a:cs typeface="American Typewriter"/>
            </a:endParaRPr>
          </a:p>
        </p:txBody>
      </p:sp>
      <p:sp>
        <p:nvSpPr>
          <p:cNvPr id="3" name="TextBox 2"/>
          <p:cNvSpPr txBox="1"/>
          <p:nvPr/>
        </p:nvSpPr>
        <p:spPr>
          <a:xfrm>
            <a:off x="14471" y="3628132"/>
            <a:ext cx="9205729" cy="1077218"/>
          </a:xfrm>
          <a:prstGeom prst="rect">
            <a:avLst/>
          </a:prstGeom>
          <a:noFill/>
        </p:spPr>
        <p:txBody>
          <a:bodyPr wrap="none" rtlCol="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merican Typewriter"/>
                <a:cs typeface="American Typewriter"/>
              </a:rPr>
              <a:t>Jen Lowe and the Sensitive Dudes</a:t>
            </a:r>
          </a:p>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merican Typewriter"/>
                <a:cs typeface="American Typewriter"/>
              </a:rPr>
              <a:t>Featuring Johnny Rabb and Alan Friedman</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merican Typewriter"/>
              <a:cs typeface="American Typewriter"/>
            </a:endParaRPr>
          </a:p>
        </p:txBody>
      </p:sp>
    </p:spTree>
    <p:extLst>
      <p:ext uri="{BB962C8B-B14F-4D97-AF65-F5344CB8AC3E}">
        <p14:creationId xmlns:p14="http://schemas.microsoft.com/office/powerpoint/2010/main" xmlns="" val="155250702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e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90700" y="971549"/>
            <a:ext cx="5600700" cy="3613355"/>
          </a:xfrm>
          <a:prstGeom prst="rect">
            <a:avLst/>
          </a:prstGeom>
        </p:spPr>
      </p:pic>
      <p:sp>
        <p:nvSpPr>
          <p:cNvPr id="4" name="TextBox 3"/>
          <p:cNvSpPr txBox="1"/>
          <p:nvPr/>
        </p:nvSpPr>
        <p:spPr>
          <a:xfrm>
            <a:off x="2998792" y="57150"/>
            <a:ext cx="3249608" cy="707886"/>
          </a:xfrm>
          <a:prstGeom prst="rect">
            <a:avLst/>
          </a:prstGeom>
          <a:noFill/>
        </p:spPr>
        <p:txBody>
          <a:bodyPr wrap="none" rtlCol="0">
            <a:spAutoFit/>
          </a:bodyPr>
          <a:lstStyle/>
          <a:p>
            <a:r>
              <a:rPr lang="en-US" sz="4000" dirty="0" smtClean="0">
                <a:solidFill>
                  <a:schemeClr val="bg1">
                    <a:lumMod val="85000"/>
                  </a:schemeClr>
                </a:solidFill>
                <a:latin typeface="American Typewriter"/>
                <a:cs typeface="American Typewriter"/>
              </a:rPr>
              <a:t>Story telling</a:t>
            </a:r>
            <a:endParaRPr lang="en-US" sz="4000" dirty="0">
              <a:solidFill>
                <a:schemeClr val="bg1">
                  <a:lumMod val="85000"/>
                </a:schemeClr>
              </a:solidFill>
              <a:latin typeface="American Typewriter"/>
              <a:cs typeface="American Typewriter"/>
            </a:endParaRPr>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343149"/>
            <a:ext cx="1219200" cy="13716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Fax</a:t>
            </a:r>
          </a:p>
          <a:p>
            <a:pPr algn="ctr"/>
            <a:r>
              <a:rPr lang="en-US" sz="1000" dirty="0" smtClean="0"/>
              <a:t>Direct Mail</a:t>
            </a:r>
          </a:p>
          <a:p>
            <a:pPr algn="ctr"/>
            <a:r>
              <a:rPr lang="en-US" sz="1000" dirty="0" smtClean="0"/>
              <a:t>Telephone</a:t>
            </a:r>
          </a:p>
          <a:p>
            <a:pPr algn="ctr"/>
            <a:r>
              <a:rPr lang="en-US" sz="1000" dirty="0" smtClean="0">
                <a:solidFill>
                  <a:srgbClr val="000000"/>
                </a:solidFill>
              </a:rPr>
              <a:t>1990</a:t>
            </a:r>
          </a:p>
          <a:p>
            <a:pPr algn="ctr"/>
            <a:r>
              <a:rPr lang="en-US" sz="1000" dirty="0" smtClean="0"/>
              <a:t>TV</a:t>
            </a:r>
          </a:p>
          <a:p>
            <a:pPr algn="ctr"/>
            <a:r>
              <a:rPr lang="en-US" sz="1000" dirty="0" smtClean="0"/>
              <a:t>Print</a:t>
            </a:r>
          </a:p>
          <a:p>
            <a:pPr algn="ctr"/>
            <a:r>
              <a:rPr lang="en-US" sz="1000" dirty="0" smtClean="0"/>
              <a:t>Radio</a:t>
            </a:r>
            <a:endParaRPr lang="en-US" sz="1000" dirty="0"/>
          </a:p>
        </p:txBody>
      </p:sp>
      <p:sp>
        <p:nvSpPr>
          <p:cNvPr id="12" name="Rectangle 11"/>
          <p:cNvSpPr/>
          <p:nvPr/>
        </p:nvSpPr>
        <p:spPr>
          <a:xfrm>
            <a:off x="1752600" y="1885950"/>
            <a:ext cx="1219200" cy="2362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FF0000"/>
                </a:solidFill>
              </a:rPr>
              <a:t>IM</a:t>
            </a:r>
          </a:p>
          <a:p>
            <a:pPr algn="ctr"/>
            <a:r>
              <a:rPr lang="en-US" sz="1000" dirty="0" smtClean="0">
                <a:solidFill>
                  <a:srgbClr val="FF0000"/>
                </a:solidFill>
              </a:rPr>
              <a:t>Email</a:t>
            </a:r>
          </a:p>
          <a:p>
            <a:pPr algn="ctr"/>
            <a:r>
              <a:rPr lang="en-US" sz="1000" dirty="0" smtClean="0"/>
              <a:t>Fax</a:t>
            </a:r>
          </a:p>
          <a:p>
            <a:pPr algn="ctr"/>
            <a:r>
              <a:rPr lang="en-US" sz="1000" dirty="0" smtClean="0"/>
              <a:t>Direct Mail</a:t>
            </a:r>
          </a:p>
          <a:p>
            <a:pPr algn="ctr"/>
            <a:r>
              <a:rPr lang="en-US" sz="1000" dirty="0" smtClean="0"/>
              <a:t>Telephone</a:t>
            </a:r>
          </a:p>
          <a:p>
            <a:pPr algn="ctr"/>
            <a:r>
              <a:rPr lang="en-US" sz="1000" dirty="0" smtClean="0"/>
              <a:t>On Line Ads</a:t>
            </a:r>
          </a:p>
          <a:p>
            <a:pPr algn="ctr"/>
            <a:r>
              <a:rPr lang="en-US" sz="1000" dirty="0" smtClean="0">
                <a:solidFill>
                  <a:srgbClr val="000000"/>
                </a:solidFill>
              </a:rPr>
              <a:t>1990s</a:t>
            </a:r>
          </a:p>
          <a:p>
            <a:pPr algn="ctr"/>
            <a:r>
              <a:rPr lang="en-US" sz="1000" dirty="0" smtClean="0"/>
              <a:t>TV</a:t>
            </a:r>
          </a:p>
          <a:p>
            <a:pPr algn="ctr"/>
            <a:r>
              <a:rPr lang="en-US" sz="1000" dirty="0" smtClean="0"/>
              <a:t>Print</a:t>
            </a:r>
          </a:p>
          <a:p>
            <a:pPr algn="ctr"/>
            <a:r>
              <a:rPr lang="en-US" sz="1000" dirty="0" smtClean="0"/>
              <a:t>Radio</a:t>
            </a:r>
          </a:p>
          <a:p>
            <a:pPr algn="ctr"/>
            <a:r>
              <a:rPr lang="en-US" sz="1000" dirty="0" smtClean="0">
                <a:solidFill>
                  <a:srgbClr val="FF0000"/>
                </a:solidFill>
              </a:rPr>
              <a:t>Display</a:t>
            </a:r>
          </a:p>
          <a:p>
            <a:pPr algn="ctr"/>
            <a:r>
              <a:rPr lang="en-US" sz="1000" dirty="0" smtClean="0">
                <a:solidFill>
                  <a:srgbClr val="FF0000"/>
                </a:solidFill>
              </a:rPr>
              <a:t>Website</a:t>
            </a:r>
          </a:p>
          <a:p>
            <a:pPr algn="ctr"/>
            <a:r>
              <a:rPr lang="en-US" sz="1000" dirty="0" smtClean="0">
                <a:solidFill>
                  <a:srgbClr val="FF0000"/>
                </a:solidFill>
              </a:rPr>
              <a:t>Search</a:t>
            </a:r>
          </a:p>
        </p:txBody>
      </p:sp>
      <p:sp>
        <p:nvSpPr>
          <p:cNvPr id="13" name="Rectangle 12"/>
          <p:cNvSpPr/>
          <p:nvPr/>
        </p:nvSpPr>
        <p:spPr>
          <a:xfrm>
            <a:off x="3352800" y="1504950"/>
            <a:ext cx="1219200" cy="3352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FF0000"/>
                </a:solidFill>
              </a:rPr>
              <a:t>IM</a:t>
            </a:r>
          </a:p>
          <a:p>
            <a:pPr algn="ctr"/>
            <a:r>
              <a:rPr lang="en-US" sz="1000" dirty="0" smtClean="0">
                <a:solidFill>
                  <a:srgbClr val="FF0000"/>
                </a:solidFill>
              </a:rPr>
              <a:t>Email</a:t>
            </a:r>
          </a:p>
          <a:p>
            <a:pPr algn="ctr"/>
            <a:r>
              <a:rPr lang="en-US" sz="1000" dirty="0" smtClean="0"/>
              <a:t>Fax</a:t>
            </a:r>
          </a:p>
          <a:p>
            <a:pPr algn="ctr"/>
            <a:r>
              <a:rPr lang="en-US" sz="1000" dirty="0" smtClean="0"/>
              <a:t>Direct Mail</a:t>
            </a:r>
          </a:p>
          <a:p>
            <a:pPr algn="ctr"/>
            <a:r>
              <a:rPr lang="en-US" sz="1000" dirty="0" smtClean="0"/>
              <a:t>Telephone</a:t>
            </a:r>
          </a:p>
          <a:p>
            <a:pPr algn="ctr"/>
            <a:r>
              <a:rPr lang="en-US" sz="1000" dirty="0" smtClean="0">
                <a:solidFill>
                  <a:srgbClr val="FFFF00"/>
                </a:solidFill>
              </a:rPr>
              <a:t>On Line Ads</a:t>
            </a:r>
          </a:p>
          <a:p>
            <a:pPr algn="ctr"/>
            <a:r>
              <a:rPr lang="en-US" sz="1000" dirty="0" smtClean="0">
                <a:solidFill>
                  <a:srgbClr val="FFFF00"/>
                </a:solidFill>
              </a:rPr>
              <a:t>Paid Search</a:t>
            </a:r>
          </a:p>
          <a:p>
            <a:pPr algn="ctr"/>
            <a:r>
              <a:rPr lang="en-US" sz="1000" dirty="0" smtClean="0">
                <a:solidFill>
                  <a:srgbClr val="FFFF00"/>
                </a:solidFill>
              </a:rPr>
              <a:t>Landing Pages</a:t>
            </a:r>
          </a:p>
          <a:p>
            <a:pPr algn="ctr"/>
            <a:r>
              <a:rPr lang="en-US" sz="1000" dirty="0" smtClean="0">
                <a:solidFill>
                  <a:srgbClr val="000000"/>
                </a:solidFill>
              </a:rPr>
              <a:t>1999</a:t>
            </a:r>
          </a:p>
          <a:p>
            <a:pPr algn="ctr"/>
            <a:r>
              <a:rPr lang="en-US" sz="1000" dirty="0" smtClean="0"/>
              <a:t>TV</a:t>
            </a:r>
          </a:p>
          <a:p>
            <a:pPr algn="ctr"/>
            <a:r>
              <a:rPr lang="en-US" sz="1000" dirty="0" smtClean="0"/>
              <a:t>Radio</a:t>
            </a:r>
          </a:p>
          <a:p>
            <a:pPr algn="ctr"/>
            <a:r>
              <a:rPr lang="en-US" sz="1000" dirty="0" smtClean="0"/>
              <a:t>Print</a:t>
            </a:r>
          </a:p>
          <a:p>
            <a:pPr algn="ctr"/>
            <a:r>
              <a:rPr lang="en-US" sz="1000" dirty="0" smtClean="0">
                <a:solidFill>
                  <a:srgbClr val="FF0000"/>
                </a:solidFill>
              </a:rPr>
              <a:t>Display</a:t>
            </a:r>
          </a:p>
          <a:p>
            <a:pPr algn="ctr"/>
            <a:r>
              <a:rPr lang="en-US" sz="1000" dirty="0" smtClean="0">
                <a:solidFill>
                  <a:srgbClr val="FF0000"/>
                </a:solidFill>
              </a:rPr>
              <a:t>Website</a:t>
            </a:r>
          </a:p>
          <a:p>
            <a:pPr algn="ctr"/>
            <a:r>
              <a:rPr lang="en-US" sz="1000" dirty="0" smtClean="0">
                <a:solidFill>
                  <a:srgbClr val="FF0000"/>
                </a:solidFill>
              </a:rPr>
              <a:t>Search</a:t>
            </a:r>
          </a:p>
          <a:p>
            <a:pPr algn="ctr"/>
            <a:r>
              <a:rPr lang="en-US" sz="1000" dirty="0" smtClean="0">
                <a:solidFill>
                  <a:srgbClr val="FFFF00"/>
                </a:solidFill>
              </a:rPr>
              <a:t>Microsites</a:t>
            </a:r>
          </a:p>
          <a:p>
            <a:pPr algn="ctr"/>
            <a:r>
              <a:rPr lang="en-US" sz="1000" dirty="0" smtClean="0">
                <a:solidFill>
                  <a:srgbClr val="FFFF00"/>
                </a:solidFill>
              </a:rPr>
              <a:t>Online Video</a:t>
            </a:r>
          </a:p>
          <a:p>
            <a:pPr algn="ctr"/>
            <a:r>
              <a:rPr lang="en-US" sz="1000" dirty="0" smtClean="0">
                <a:solidFill>
                  <a:srgbClr val="FFFF00"/>
                </a:solidFill>
              </a:rPr>
              <a:t>Affiliate </a:t>
            </a:r>
            <a:r>
              <a:rPr lang="en-US" sz="1000" dirty="0" err="1" smtClean="0">
                <a:solidFill>
                  <a:srgbClr val="FFFF00"/>
                </a:solidFill>
              </a:rPr>
              <a:t>Mrkt</a:t>
            </a:r>
            <a:endParaRPr lang="en-US" sz="1000" dirty="0">
              <a:solidFill>
                <a:srgbClr val="FFFF00"/>
              </a:solidFill>
            </a:endParaRPr>
          </a:p>
        </p:txBody>
      </p:sp>
      <p:sp>
        <p:nvSpPr>
          <p:cNvPr id="18" name="Rectangle 17"/>
          <p:cNvSpPr/>
          <p:nvPr/>
        </p:nvSpPr>
        <p:spPr>
          <a:xfrm>
            <a:off x="4953000" y="971550"/>
            <a:ext cx="1219200" cy="3962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solidFill>
                  <a:srgbClr val="FF0000"/>
                </a:solidFill>
              </a:rPr>
              <a:t>IM</a:t>
            </a:r>
          </a:p>
          <a:p>
            <a:pPr algn="ctr"/>
            <a:r>
              <a:rPr lang="en-US" sz="1000" dirty="0" smtClean="0">
                <a:solidFill>
                  <a:srgbClr val="FF0000"/>
                </a:solidFill>
              </a:rPr>
              <a:t>Email</a:t>
            </a:r>
          </a:p>
          <a:p>
            <a:pPr algn="ctr"/>
            <a:r>
              <a:rPr lang="en-US" sz="1000" dirty="0" smtClean="0"/>
              <a:t>Fax</a:t>
            </a:r>
          </a:p>
          <a:p>
            <a:pPr algn="ctr"/>
            <a:r>
              <a:rPr lang="en-US" sz="1000" dirty="0" smtClean="0"/>
              <a:t>Direct Mail</a:t>
            </a:r>
          </a:p>
          <a:p>
            <a:pPr algn="ctr"/>
            <a:r>
              <a:rPr lang="en-US" sz="1000" dirty="0" smtClean="0"/>
              <a:t>Telephone</a:t>
            </a:r>
          </a:p>
          <a:p>
            <a:pPr algn="ctr"/>
            <a:r>
              <a:rPr lang="en-US" sz="1000" dirty="0" smtClean="0">
                <a:solidFill>
                  <a:srgbClr val="FFFF00"/>
                </a:solidFill>
              </a:rPr>
              <a:t>On Line Ads</a:t>
            </a:r>
          </a:p>
          <a:p>
            <a:pPr algn="ctr"/>
            <a:r>
              <a:rPr lang="en-US" sz="1000" dirty="0" smtClean="0">
                <a:solidFill>
                  <a:srgbClr val="FFFF00"/>
                </a:solidFill>
              </a:rPr>
              <a:t>Paid Search</a:t>
            </a:r>
          </a:p>
          <a:p>
            <a:pPr algn="ctr"/>
            <a:r>
              <a:rPr lang="en-US" sz="1000" dirty="0" smtClean="0">
                <a:solidFill>
                  <a:srgbClr val="FFFF00"/>
                </a:solidFill>
              </a:rPr>
              <a:t>Landing Pages</a:t>
            </a:r>
          </a:p>
          <a:p>
            <a:pPr algn="ctr"/>
            <a:r>
              <a:rPr lang="en-US" sz="1000" dirty="0" smtClean="0">
                <a:solidFill>
                  <a:srgbClr val="400080"/>
                </a:solidFill>
              </a:rPr>
              <a:t>Mobile Email</a:t>
            </a:r>
          </a:p>
          <a:p>
            <a:pPr algn="ctr"/>
            <a:r>
              <a:rPr lang="en-US" sz="1000" dirty="0" smtClean="0">
                <a:solidFill>
                  <a:srgbClr val="400080"/>
                </a:solidFill>
              </a:rPr>
              <a:t>SMS</a:t>
            </a:r>
          </a:p>
          <a:p>
            <a:pPr algn="ctr"/>
            <a:r>
              <a:rPr lang="en-US" sz="1000" dirty="0" smtClean="0">
                <a:solidFill>
                  <a:srgbClr val="400080"/>
                </a:solidFill>
              </a:rPr>
              <a:t>RSS</a:t>
            </a:r>
          </a:p>
          <a:p>
            <a:pPr algn="ctr"/>
            <a:r>
              <a:rPr lang="en-US" sz="1000" dirty="0" smtClean="0">
                <a:solidFill>
                  <a:srgbClr val="400080"/>
                </a:solidFill>
              </a:rPr>
              <a:t>Podcasts</a:t>
            </a:r>
          </a:p>
          <a:p>
            <a:pPr algn="ctr"/>
            <a:r>
              <a:rPr lang="en-US" sz="1000" dirty="0" smtClean="0"/>
              <a:t>TV</a:t>
            </a:r>
          </a:p>
          <a:p>
            <a:pPr algn="ctr"/>
            <a:r>
              <a:rPr lang="en-US" sz="1000" dirty="0" smtClean="0">
                <a:solidFill>
                  <a:srgbClr val="000000"/>
                </a:solidFill>
              </a:rPr>
              <a:t>2000’s</a:t>
            </a:r>
          </a:p>
          <a:p>
            <a:pPr algn="ctr"/>
            <a:r>
              <a:rPr lang="en-US" sz="1000" dirty="0" smtClean="0"/>
              <a:t>Radio</a:t>
            </a:r>
          </a:p>
          <a:p>
            <a:pPr algn="ctr"/>
            <a:r>
              <a:rPr lang="en-US" sz="1000" dirty="0" smtClean="0"/>
              <a:t>Print</a:t>
            </a:r>
          </a:p>
          <a:p>
            <a:pPr algn="ctr"/>
            <a:r>
              <a:rPr lang="en-US" sz="1000" dirty="0" smtClean="0">
                <a:solidFill>
                  <a:srgbClr val="FF0000"/>
                </a:solidFill>
              </a:rPr>
              <a:t>Display</a:t>
            </a:r>
          </a:p>
          <a:p>
            <a:pPr algn="ctr"/>
            <a:r>
              <a:rPr lang="en-US" sz="1000" dirty="0" smtClean="0">
                <a:solidFill>
                  <a:srgbClr val="FF0000"/>
                </a:solidFill>
              </a:rPr>
              <a:t>Website</a:t>
            </a:r>
          </a:p>
          <a:p>
            <a:pPr algn="ctr"/>
            <a:r>
              <a:rPr lang="en-US" sz="1000" dirty="0" smtClean="0">
                <a:solidFill>
                  <a:srgbClr val="FF0000"/>
                </a:solidFill>
              </a:rPr>
              <a:t>Search</a:t>
            </a:r>
          </a:p>
          <a:p>
            <a:pPr algn="ctr"/>
            <a:r>
              <a:rPr lang="en-US" sz="1000" dirty="0" smtClean="0">
                <a:solidFill>
                  <a:srgbClr val="FFFF00"/>
                </a:solidFill>
              </a:rPr>
              <a:t>Microsites</a:t>
            </a:r>
          </a:p>
          <a:p>
            <a:pPr algn="ctr"/>
            <a:r>
              <a:rPr lang="en-US" sz="1000" dirty="0" smtClean="0">
                <a:solidFill>
                  <a:srgbClr val="FFFF00"/>
                </a:solidFill>
              </a:rPr>
              <a:t>Online Video</a:t>
            </a:r>
          </a:p>
          <a:p>
            <a:pPr algn="ctr"/>
            <a:r>
              <a:rPr lang="en-US" sz="1000" dirty="0" smtClean="0">
                <a:solidFill>
                  <a:srgbClr val="FFFF00"/>
                </a:solidFill>
              </a:rPr>
              <a:t>Affiliate </a:t>
            </a:r>
            <a:r>
              <a:rPr lang="en-US" sz="1000" dirty="0" err="1" smtClean="0">
                <a:solidFill>
                  <a:srgbClr val="FFFF00"/>
                </a:solidFill>
              </a:rPr>
              <a:t>Mrkt</a:t>
            </a:r>
            <a:endParaRPr lang="en-US" sz="1000" dirty="0" smtClean="0">
              <a:solidFill>
                <a:srgbClr val="FFFF00"/>
              </a:solidFill>
            </a:endParaRPr>
          </a:p>
          <a:p>
            <a:pPr algn="ctr"/>
            <a:r>
              <a:rPr lang="en-US" sz="1000" dirty="0" smtClean="0"/>
              <a:t>Webinars</a:t>
            </a:r>
          </a:p>
          <a:p>
            <a:pPr algn="ctr"/>
            <a:r>
              <a:rPr lang="en-US" sz="1000" dirty="0" smtClean="0"/>
              <a:t>Blogs</a:t>
            </a:r>
          </a:p>
          <a:p>
            <a:pPr algn="ctr"/>
            <a:r>
              <a:rPr lang="en-US" sz="1000" dirty="0" smtClean="0"/>
              <a:t>Wikis</a:t>
            </a:r>
            <a:endParaRPr lang="en-US" sz="1000" dirty="0"/>
          </a:p>
        </p:txBody>
      </p:sp>
      <p:sp>
        <p:nvSpPr>
          <p:cNvPr id="19" name="Rectangle 18"/>
          <p:cNvSpPr/>
          <p:nvPr/>
        </p:nvSpPr>
        <p:spPr>
          <a:xfrm>
            <a:off x="6535057" y="895349"/>
            <a:ext cx="2133600" cy="40957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Virtual Worlds </a:t>
            </a:r>
          </a:p>
          <a:p>
            <a:pPr algn="ctr"/>
            <a:r>
              <a:rPr lang="en-US" sz="900" dirty="0" smtClean="0"/>
              <a:t>SMS + MMS</a:t>
            </a:r>
          </a:p>
          <a:p>
            <a:pPr algn="ctr"/>
            <a:r>
              <a:rPr lang="en-US" sz="900" dirty="0" smtClean="0">
                <a:solidFill>
                  <a:srgbClr val="FF0000"/>
                </a:solidFill>
              </a:rPr>
              <a:t>IM</a:t>
            </a:r>
          </a:p>
          <a:p>
            <a:pPr algn="ctr"/>
            <a:r>
              <a:rPr lang="en-US" sz="900" dirty="0" smtClean="0">
                <a:solidFill>
                  <a:srgbClr val="FF0000"/>
                </a:solidFill>
              </a:rPr>
              <a:t>Email</a:t>
            </a:r>
          </a:p>
          <a:p>
            <a:pPr algn="ctr"/>
            <a:r>
              <a:rPr lang="en-US" sz="900" dirty="0" smtClean="0"/>
              <a:t>Fax</a:t>
            </a:r>
          </a:p>
          <a:p>
            <a:pPr algn="ctr"/>
            <a:r>
              <a:rPr lang="en-US" sz="900" dirty="0" smtClean="0"/>
              <a:t>Direct Mail</a:t>
            </a:r>
          </a:p>
          <a:p>
            <a:pPr algn="ctr"/>
            <a:r>
              <a:rPr lang="en-US" sz="900" dirty="0" smtClean="0"/>
              <a:t>Telephone</a:t>
            </a:r>
          </a:p>
          <a:p>
            <a:pPr algn="ctr"/>
            <a:r>
              <a:rPr lang="en-US" sz="900" dirty="0" smtClean="0">
                <a:solidFill>
                  <a:srgbClr val="FFFF00"/>
                </a:solidFill>
              </a:rPr>
              <a:t>On Line Ads</a:t>
            </a:r>
          </a:p>
          <a:p>
            <a:pPr algn="ctr"/>
            <a:r>
              <a:rPr lang="en-US" sz="900" dirty="0" smtClean="0">
                <a:solidFill>
                  <a:srgbClr val="FFFF00"/>
                </a:solidFill>
              </a:rPr>
              <a:t>Paid Search</a:t>
            </a:r>
          </a:p>
          <a:p>
            <a:pPr algn="ctr"/>
            <a:r>
              <a:rPr lang="en-US" sz="900" dirty="0" smtClean="0">
                <a:solidFill>
                  <a:srgbClr val="FFFF00"/>
                </a:solidFill>
              </a:rPr>
              <a:t>Landing Pages</a:t>
            </a:r>
          </a:p>
          <a:p>
            <a:pPr algn="ctr"/>
            <a:r>
              <a:rPr lang="en-US" sz="900" dirty="0" smtClean="0">
                <a:solidFill>
                  <a:srgbClr val="400080"/>
                </a:solidFill>
              </a:rPr>
              <a:t>Mobile Email</a:t>
            </a:r>
          </a:p>
          <a:p>
            <a:pPr algn="ctr"/>
            <a:r>
              <a:rPr lang="en-US" sz="900" dirty="0" smtClean="0">
                <a:solidFill>
                  <a:srgbClr val="400080"/>
                </a:solidFill>
              </a:rPr>
              <a:t>SMS</a:t>
            </a:r>
          </a:p>
          <a:p>
            <a:pPr algn="ctr"/>
            <a:r>
              <a:rPr lang="en-US" sz="900" dirty="0" smtClean="0">
                <a:solidFill>
                  <a:srgbClr val="400080"/>
                </a:solidFill>
              </a:rPr>
              <a:t>RSS</a:t>
            </a:r>
          </a:p>
          <a:p>
            <a:pPr algn="ctr"/>
            <a:r>
              <a:rPr lang="en-US" sz="900" dirty="0" smtClean="0">
                <a:solidFill>
                  <a:srgbClr val="400080"/>
                </a:solidFill>
              </a:rPr>
              <a:t>Podcasts</a:t>
            </a:r>
          </a:p>
          <a:p>
            <a:pPr algn="ctr"/>
            <a:r>
              <a:rPr lang="en-US" sz="900" dirty="0" smtClean="0"/>
              <a:t>TV</a:t>
            </a:r>
          </a:p>
          <a:p>
            <a:pPr algn="ctr"/>
            <a:r>
              <a:rPr lang="en-US" sz="900" dirty="0" smtClean="0">
                <a:solidFill>
                  <a:srgbClr val="CCFFCC"/>
                </a:solidFill>
              </a:rPr>
              <a:t>Location Based</a:t>
            </a:r>
          </a:p>
          <a:p>
            <a:pPr algn="ctr"/>
            <a:r>
              <a:rPr lang="en-US" sz="900" dirty="0" smtClean="0">
                <a:solidFill>
                  <a:schemeClr val="tx1"/>
                </a:solidFill>
              </a:rPr>
              <a:t>2012</a:t>
            </a:r>
          </a:p>
          <a:p>
            <a:pPr algn="ctr"/>
            <a:r>
              <a:rPr lang="en-US" sz="900" dirty="0" smtClean="0">
                <a:solidFill>
                  <a:srgbClr val="CCFFCC"/>
                </a:solidFill>
              </a:rPr>
              <a:t>QR Codes</a:t>
            </a:r>
          </a:p>
          <a:p>
            <a:pPr algn="ctr"/>
            <a:r>
              <a:rPr lang="en-US" sz="900" dirty="0" smtClean="0">
                <a:solidFill>
                  <a:srgbClr val="CCFFCC"/>
                </a:solidFill>
              </a:rPr>
              <a:t>Social Ads</a:t>
            </a:r>
          </a:p>
          <a:p>
            <a:pPr algn="ctr"/>
            <a:r>
              <a:rPr lang="en-US" sz="900" dirty="0" smtClean="0"/>
              <a:t>Radio</a:t>
            </a:r>
          </a:p>
          <a:p>
            <a:pPr algn="ctr"/>
            <a:r>
              <a:rPr lang="en-US" sz="900" dirty="0" smtClean="0"/>
              <a:t>Print</a:t>
            </a:r>
          </a:p>
          <a:p>
            <a:pPr algn="ctr"/>
            <a:r>
              <a:rPr lang="en-US" sz="900" dirty="0" smtClean="0">
                <a:solidFill>
                  <a:srgbClr val="FF0000"/>
                </a:solidFill>
              </a:rPr>
              <a:t>Display</a:t>
            </a:r>
          </a:p>
          <a:p>
            <a:pPr algn="ctr"/>
            <a:r>
              <a:rPr lang="en-US" sz="900" dirty="0" smtClean="0">
                <a:solidFill>
                  <a:srgbClr val="FF0000"/>
                </a:solidFill>
              </a:rPr>
              <a:t>Website</a:t>
            </a:r>
          </a:p>
          <a:p>
            <a:pPr algn="ctr"/>
            <a:r>
              <a:rPr lang="en-US" sz="900" dirty="0" smtClean="0">
                <a:solidFill>
                  <a:srgbClr val="FF0000"/>
                </a:solidFill>
              </a:rPr>
              <a:t>Search</a:t>
            </a:r>
          </a:p>
          <a:p>
            <a:pPr algn="ctr"/>
            <a:r>
              <a:rPr lang="en-US" sz="900" dirty="0" smtClean="0">
                <a:solidFill>
                  <a:srgbClr val="FFFF00"/>
                </a:solidFill>
              </a:rPr>
              <a:t>Microsites</a:t>
            </a:r>
          </a:p>
          <a:p>
            <a:pPr algn="ctr"/>
            <a:r>
              <a:rPr lang="en-US" sz="900" dirty="0" smtClean="0">
                <a:solidFill>
                  <a:srgbClr val="FFFF00"/>
                </a:solidFill>
              </a:rPr>
              <a:t>Online Video</a:t>
            </a:r>
          </a:p>
          <a:p>
            <a:pPr algn="ctr"/>
            <a:r>
              <a:rPr lang="en-US" sz="900" dirty="0" smtClean="0">
                <a:solidFill>
                  <a:srgbClr val="FFFF00"/>
                </a:solidFill>
              </a:rPr>
              <a:t>Affiliate </a:t>
            </a:r>
            <a:r>
              <a:rPr lang="en-US" sz="900" dirty="0" err="1" smtClean="0">
                <a:solidFill>
                  <a:srgbClr val="FFFF00"/>
                </a:solidFill>
              </a:rPr>
              <a:t>Mrkt</a:t>
            </a:r>
            <a:endParaRPr lang="en-US" sz="900" dirty="0" smtClean="0">
              <a:solidFill>
                <a:srgbClr val="FFFF00"/>
              </a:solidFill>
            </a:endParaRPr>
          </a:p>
          <a:p>
            <a:pPr algn="ctr"/>
            <a:r>
              <a:rPr lang="en-US" sz="900" dirty="0" smtClean="0"/>
              <a:t>Webinars</a:t>
            </a:r>
          </a:p>
          <a:p>
            <a:pPr algn="ctr"/>
            <a:r>
              <a:rPr lang="en-US" sz="900" dirty="0" smtClean="0"/>
              <a:t>Blogs</a:t>
            </a:r>
          </a:p>
          <a:p>
            <a:pPr algn="ctr"/>
            <a:r>
              <a:rPr lang="en-US" sz="900" dirty="0" smtClean="0"/>
              <a:t>Wikis</a:t>
            </a:r>
            <a:endParaRPr lang="en-US" sz="900" dirty="0"/>
          </a:p>
        </p:txBody>
      </p:sp>
      <p:sp>
        <p:nvSpPr>
          <p:cNvPr id="20" name="TextBox 19"/>
          <p:cNvSpPr txBox="1"/>
          <p:nvPr/>
        </p:nvSpPr>
        <p:spPr>
          <a:xfrm>
            <a:off x="2590800" y="209550"/>
            <a:ext cx="4408856" cy="461665"/>
          </a:xfrm>
          <a:prstGeom prst="rect">
            <a:avLst/>
          </a:prstGeom>
          <a:noFill/>
        </p:spPr>
        <p:txBody>
          <a:bodyPr wrap="none" rtlCol="0">
            <a:spAutoFit/>
          </a:bodyPr>
          <a:lstStyle/>
          <a:p>
            <a:r>
              <a:rPr lang="en-US" sz="2400" dirty="0" smtClean="0">
                <a:solidFill>
                  <a:schemeClr val="bg1"/>
                </a:solidFill>
                <a:latin typeface="American Typewriter"/>
                <a:cs typeface="American Typewriter"/>
              </a:rPr>
              <a:t>Digital Marketing Story Line</a:t>
            </a:r>
            <a:endParaRPr lang="en-US" sz="2400" dirty="0">
              <a:solidFill>
                <a:schemeClr val="bg1"/>
              </a:solidFill>
              <a:latin typeface="American Typewriter"/>
              <a:cs typeface="American Typewriter"/>
            </a:endParaRPr>
          </a:p>
        </p:txBody>
      </p:sp>
    </p:spTree>
    <p:extLst>
      <p:ext uri="{BB962C8B-B14F-4D97-AF65-F5344CB8AC3E}">
        <p14:creationId xmlns:p14="http://schemas.microsoft.com/office/powerpoint/2010/main" xmlns="" val="184016875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Hexagon 13"/>
          <p:cNvSpPr/>
          <p:nvPr/>
        </p:nvSpPr>
        <p:spPr>
          <a:xfrm>
            <a:off x="304800" y="2266950"/>
            <a:ext cx="838200" cy="7620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AD</a:t>
            </a:r>
            <a:endParaRPr lang="en-US" sz="1000" dirty="0"/>
          </a:p>
        </p:txBody>
      </p:sp>
      <p:sp>
        <p:nvSpPr>
          <p:cNvPr id="15" name="Hexagon 14"/>
          <p:cNvSpPr/>
          <p:nvPr/>
        </p:nvSpPr>
        <p:spPr>
          <a:xfrm>
            <a:off x="2514600" y="2287814"/>
            <a:ext cx="838200" cy="7620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Catalog</a:t>
            </a:r>
            <a:endParaRPr lang="en-US" sz="1000" dirty="0"/>
          </a:p>
        </p:txBody>
      </p:sp>
      <p:sp>
        <p:nvSpPr>
          <p:cNvPr id="16" name="Hexagon 15"/>
          <p:cNvSpPr/>
          <p:nvPr/>
        </p:nvSpPr>
        <p:spPr>
          <a:xfrm>
            <a:off x="3581400" y="2287814"/>
            <a:ext cx="838200" cy="7620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1-800</a:t>
            </a:r>
          </a:p>
        </p:txBody>
      </p:sp>
      <p:sp>
        <p:nvSpPr>
          <p:cNvPr id="17" name="Hexagon 16"/>
          <p:cNvSpPr/>
          <p:nvPr/>
        </p:nvSpPr>
        <p:spPr>
          <a:xfrm>
            <a:off x="1371600" y="2266950"/>
            <a:ext cx="838200" cy="7620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Mailer</a:t>
            </a:r>
            <a:endParaRPr lang="en-US" sz="1000" dirty="0"/>
          </a:p>
        </p:txBody>
      </p:sp>
      <p:sp>
        <p:nvSpPr>
          <p:cNvPr id="18" name="Hexagon 17"/>
          <p:cNvSpPr/>
          <p:nvPr/>
        </p:nvSpPr>
        <p:spPr>
          <a:xfrm>
            <a:off x="4648200" y="2266950"/>
            <a:ext cx="838200" cy="7620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Visit</a:t>
            </a:r>
          </a:p>
          <a:p>
            <a:pPr algn="ctr"/>
            <a:r>
              <a:rPr lang="en-US" sz="1000" dirty="0" smtClean="0"/>
              <a:t>A</a:t>
            </a:r>
          </a:p>
          <a:p>
            <a:pPr algn="ctr"/>
            <a:r>
              <a:rPr lang="en-US" sz="1000" dirty="0" smtClean="0"/>
              <a:t>store</a:t>
            </a:r>
            <a:endParaRPr lang="en-US" sz="1000" dirty="0"/>
          </a:p>
        </p:txBody>
      </p:sp>
      <p:sp>
        <p:nvSpPr>
          <p:cNvPr id="19" name="Hexagon 18"/>
          <p:cNvSpPr/>
          <p:nvPr/>
        </p:nvSpPr>
        <p:spPr>
          <a:xfrm>
            <a:off x="5715000" y="2276929"/>
            <a:ext cx="838200" cy="7620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Sales </a:t>
            </a:r>
          </a:p>
          <a:p>
            <a:pPr algn="ctr"/>
            <a:r>
              <a:rPr lang="en-US" sz="1000" dirty="0" smtClean="0"/>
              <a:t>Rep</a:t>
            </a:r>
            <a:endParaRPr lang="en-US" sz="1000" dirty="0"/>
          </a:p>
        </p:txBody>
      </p:sp>
      <p:sp>
        <p:nvSpPr>
          <p:cNvPr id="20" name="Hexagon 19"/>
          <p:cNvSpPr/>
          <p:nvPr/>
        </p:nvSpPr>
        <p:spPr>
          <a:xfrm>
            <a:off x="6781800" y="2266950"/>
            <a:ext cx="838200" cy="7620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err="1" smtClean="0"/>
              <a:t>Cust</a:t>
            </a:r>
            <a:r>
              <a:rPr lang="en-US" sz="1000" dirty="0" smtClean="0"/>
              <a:t>.</a:t>
            </a:r>
          </a:p>
          <a:p>
            <a:pPr algn="ctr"/>
            <a:r>
              <a:rPr lang="en-US" sz="1000" dirty="0" smtClean="0"/>
              <a:t>Service</a:t>
            </a:r>
            <a:endParaRPr lang="en-US" sz="1000" dirty="0"/>
          </a:p>
        </p:txBody>
      </p:sp>
      <p:sp>
        <p:nvSpPr>
          <p:cNvPr id="21" name="Hexagon 20"/>
          <p:cNvSpPr/>
          <p:nvPr/>
        </p:nvSpPr>
        <p:spPr>
          <a:xfrm>
            <a:off x="7848600" y="2246690"/>
            <a:ext cx="838200" cy="7620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900" dirty="0" smtClean="0"/>
              <a:t>Reward</a:t>
            </a:r>
          </a:p>
          <a:p>
            <a:pPr algn="ctr"/>
            <a:r>
              <a:rPr lang="en-US" sz="900" dirty="0" smtClean="0"/>
              <a:t>Card</a:t>
            </a:r>
          </a:p>
        </p:txBody>
      </p:sp>
    </p:spTree>
    <p:extLst>
      <p:ext uri="{BB962C8B-B14F-4D97-AF65-F5344CB8AC3E}">
        <p14:creationId xmlns:p14="http://schemas.microsoft.com/office/powerpoint/2010/main" xmlns="" val="221326105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dernbuying.tiff"/>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01519" y="823149"/>
            <a:ext cx="6747081" cy="4321863"/>
          </a:xfrm>
          <a:prstGeom prst="rect">
            <a:avLst/>
          </a:prstGeom>
        </p:spPr>
      </p:pic>
    </p:spTree>
    <p:extLst>
      <p:ext uri="{BB962C8B-B14F-4D97-AF65-F5344CB8AC3E}">
        <p14:creationId xmlns:p14="http://schemas.microsoft.com/office/powerpoint/2010/main" xmlns="" val="140787659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439333"/>
            <a:ext cx="8040064" cy="584776"/>
          </a:xfrm>
          <a:prstGeom prst="rect">
            <a:avLst/>
          </a:prstGeom>
          <a:noFill/>
        </p:spPr>
        <p:txBody>
          <a:bodyPr wrap="none" rtlCol="0">
            <a:spAutoFit/>
          </a:bodyPr>
          <a:lstStyle/>
          <a:p>
            <a:r>
              <a:rPr lang="en-US" sz="1600" b="1" i="1" dirty="0" smtClean="0">
                <a:latin typeface="American Typewriter"/>
                <a:cs typeface="American Typewriter"/>
              </a:rPr>
              <a:t>“ The savviest brands will begin to build small highly engaged communities </a:t>
            </a:r>
          </a:p>
          <a:p>
            <a:r>
              <a:rPr lang="en-US" sz="1600" b="1" i="1" dirty="0" smtClean="0">
                <a:latin typeface="American Typewriter"/>
                <a:cs typeface="American Typewriter"/>
              </a:rPr>
              <a:t>where they can learn about what their audiences want, need, and desire” </a:t>
            </a:r>
            <a:endParaRPr lang="en-US" sz="1600" b="1" i="1" dirty="0">
              <a:latin typeface="American Typewriter"/>
              <a:cs typeface="American Typewriter"/>
            </a:endParaRPr>
          </a:p>
        </p:txBody>
      </p:sp>
      <p:sp>
        <p:nvSpPr>
          <p:cNvPr id="3" name="TextBox 2"/>
          <p:cNvSpPr txBox="1"/>
          <p:nvPr/>
        </p:nvSpPr>
        <p:spPr>
          <a:xfrm>
            <a:off x="4826000" y="3168952"/>
            <a:ext cx="3030570" cy="369332"/>
          </a:xfrm>
          <a:prstGeom prst="rect">
            <a:avLst/>
          </a:prstGeom>
          <a:noFill/>
        </p:spPr>
        <p:txBody>
          <a:bodyPr wrap="none" rtlCol="0">
            <a:spAutoFit/>
          </a:bodyPr>
          <a:lstStyle/>
          <a:p>
            <a:r>
              <a:rPr lang="en-US" dirty="0" smtClean="0">
                <a:latin typeface="American Typewriter"/>
                <a:cs typeface="American Typewriter"/>
              </a:rPr>
              <a:t>We are social – April 2012</a:t>
            </a:r>
            <a:endParaRPr lang="en-US" dirty="0">
              <a:latin typeface="American Typewriter"/>
              <a:cs typeface="American Typewriter"/>
            </a:endParaRPr>
          </a:p>
        </p:txBody>
      </p:sp>
    </p:spTree>
    <p:extLst>
      <p:ext uri="{BB962C8B-B14F-4D97-AF65-F5344CB8AC3E}">
        <p14:creationId xmlns:p14="http://schemas.microsoft.com/office/powerpoint/2010/main" xmlns="" val="22488964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209550"/>
            <a:ext cx="5649441" cy="400110"/>
          </a:xfrm>
          <a:prstGeom prst="rect">
            <a:avLst/>
          </a:prstGeom>
          <a:noFill/>
        </p:spPr>
        <p:txBody>
          <a:bodyPr wrap="none" rtlCol="0">
            <a:spAutoFit/>
          </a:bodyPr>
          <a:lstStyle/>
          <a:p>
            <a:r>
              <a:rPr lang="en-US" sz="2000" dirty="0" smtClean="0">
                <a:solidFill>
                  <a:srgbClr val="FFFFFF"/>
                </a:solidFill>
                <a:latin typeface="American Typewriter"/>
                <a:cs typeface="American Typewriter"/>
              </a:rPr>
              <a:t>Increase communication between customers</a:t>
            </a:r>
            <a:endParaRPr lang="en-US" sz="2000" dirty="0">
              <a:solidFill>
                <a:srgbClr val="FFFFFF"/>
              </a:solidFill>
              <a:latin typeface="American Typewriter"/>
              <a:cs typeface="American Typewriter"/>
            </a:endParaRPr>
          </a:p>
        </p:txBody>
      </p:sp>
      <p:sp>
        <p:nvSpPr>
          <p:cNvPr id="3" name="TextBox 2"/>
          <p:cNvSpPr txBox="1"/>
          <p:nvPr/>
        </p:nvSpPr>
        <p:spPr>
          <a:xfrm>
            <a:off x="810381" y="1451429"/>
            <a:ext cx="7004930" cy="646331"/>
          </a:xfrm>
          <a:prstGeom prst="rect">
            <a:avLst/>
          </a:prstGeom>
          <a:noFill/>
        </p:spPr>
        <p:txBody>
          <a:bodyPr wrap="none" rtlCol="0">
            <a:spAutoFit/>
          </a:bodyPr>
          <a:lstStyle/>
          <a:p>
            <a:r>
              <a:rPr lang="en-US" dirty="0" smtClean="0"/>
              <a:t>51% of fans will answer questions before the brand even has a chance to </a:t>
            </a:r>
          </a:p>
          <a:p>
            <a:r>
              <a:rPr lang="en-US" dirty="0" smtClean="0"/>
              <a:t>answer the question. </a:t>
            </a:r>
            <a:endParaRPr lang="en-US" dirty="0"/>
          </a:p>
        </p:txBody>
      </p:sp>
    </p:spTree>
    <p:extLst>
      <p:ext uri="{BB962C8B-B14F-4D97-AF65-F5344CB8AC3E}">
        <p14:creationId xmlns:p14="http://schemas.microsoft.com/office/powerpoint/2010/main" xmlns="" val="22488964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jpe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438400" y="971550"/>
            <a:ext cx="3597408" cy="4038600"/>
          </a:xfrm>
          <a:prstGeom prst="rect">
            <a:avLst/>
          </a:prstGeom>
        </p:spPr>
      </p:pic>
    </p:spTree>
    <p:extLst>
      <p:ext uri="{BB962C8B-B14F-4D97-AF65-F5344CB8AC3E}">
        <p14:creationId xmlns:p14="http://schemas.microsoft.com/office/powerpoint/2010/main" xmlns="" val="389351136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133350"/>
            <a:ext cx="2274139" cy="646331"/>
          </a:xfrm>
          <a:prstGeom prst="rect">
            <a:avLst/>
          </a:prstGeom>
          <a:noFill/>
        </p:spPr>
        <p:txBody>
          <a:bodyPr wrap="none" rtlCol="0">
            <a:spAutoFit/>
          </a:bodyPr>
          <a:lstStyle/>
          <a:p>
            <a:r>
              <a:rPr lang="en-US" sz="3600" dirty="0" smtClean="0">
                <a:solidFill>
                  <a:srgbClr val="FFFFFF"/>
                </a:solidFill>
                <a:latin typeface="American Typewriter"/>
                <a:cs typeface="American Typewriter"/>
              </a:rPr>
              <a:t>What if….</a:t>
            </a:r>
            <a:endParaRPr lang="en-US" sz="3600" dirty="0">
              <a:solidFill>
                <a:srgbClr val="FFFFFF"/>
              </a:solidFill>
              <a:latin typeface="American Typewriter"/>
              <a:cs typeface="American Typewriter"/>
            </a:endParaRPr>
          </a:p>
        </p:txBody>
      </p:sp>
      <p:pic>
        <p:nvPicPr>
          <p:cNvPr id="3" name="Picture 2" descr="images (1).jpe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876800" y="1123950"/>
            <a:ext cx="3187700" cy="2540000"/>
          </a:xfrm>
          <a:prstGeom prst="rect">
            <a:avLst/>
          </a:prstGeom>
        </p:spPr>
      </p:pic>
      <p:sp>
        <p:nvSpPr>
          <p:cNvPr id="7" name="Rectangle 6"/>
          <p:cNvSpPr/>
          <p:nvPr/>
        </p:nvSpPr>
        <p:spPr>
          <a:xfrm>
            <a:off x="152400" y="1200150"/>
            <a:ext cx="4572000" cy="1477328"/>
          </a:xfrm>
          <a:prstGeom prst="rect">
            <a:avLst/>
          </a:prstGeom>
        </p:spPr>
        <p:txBody>
          <a:bodyPr>
            <a:spAutoFit/>
          </a:bodyPr>
          <a:lstStyle/>
          <a:p>
            <a:r>
              <a:rPr lang="en-US" dirty="0">
                <a:latin typeface="American Typewriter"/>
                <a:cs typeface="American Typewriter"/>
              </a:rPr>
              <a:t>It would have given many the ability to say goodbye one last time, giving some families closure if their loved ones were never found. For others a chance to say they had made it out.</a:t>
            </a:r>
          </a:p>
        </p:txBody>
      </p:sp>
      <p:sp>
        <p:nvSpPr>
          <p:cNvPr id="8" name="Rectangle 7"/>
          <p:cNvSpPr/>
          <p:nvPr/>
        </p:nvSpPr>
        <p:spPr>
          <a:xfrm>
            <a:off x="228600" y="4095750"/>
            <a:ext cx="6019800" cy="646331"/>
          </a:xfrm>
          <a:prstGeom prst="rect">
            <a:avLst/>
          </a:prstGeom>
        </p:spPr>
        <p:txBody>
          <a:bodyPr wrap="square">
            <a:spAutoFit/>
          </a:bodyPr>
          <a:lstStyle/>
          <a:p>
            <a:r>
              <a:rPr lang="en-US" dirty="0">
                <a:latin typeface="American Typewriter"/>
                <a:cs typeface="American Typewriter"/>
              </a:rPr>
              <a:t>A Facebook update or a tweet could have said, "I'm fine, worry about everyone else who needs help."</a:t>
            </a:r>
          </a:p>
        </p:txBody>
      </p:sp>
    </p:spTree>
    <p:extLst>
      <p:ext uri="{BB962C8B-B14F-4D97-AF65-F5344CB8AC3E}">
        <p14:creationId xmlns:p14="http://schemas.microsoft.com/office/powerpoint/2010/main" xmlns="" val="22488964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4919</TotalTime>
  <Words>791</Words>
  <Application>Microsoft Office PowerPoint</Application>
  <PresentationFormat>On-screen Show (16:9)</PresentationFormat>
  <Paragraphs>170</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Course Title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NAMM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Megan Nelson</dc:creator>
  <cp:lastModifiedBy>Donna Olaguer</cp:lastModifiedBy>
  <cp:revision>124</cp:revision>
  <cp:lastPrinted>2009-04-21T21:40:57Z</cp:lastPrinted>
  <dcterms:created xsi:type="dcterms:W3CDTF">2011-04-20T16:54:43Z</dcterms:created>
  <dcterms:modified xsi:type="dcterms:W3CDTF">2013-01-09T00:16:16Z</dcterms:modified>
</cp:coreProperties>
</file>