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3A276"/>
    <a:srgbClr val="CC9900"/>
    <a:srgbClr val="578555"/>
    <a:srgbClr val="53D97C"/>
    <a:srgbClr val="105766"/>
    <a:srgbClr val="679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61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B9C9C-568C-463D-85E0-41045BBB92CD}" type="datetimeFigureOut">
              <a:rPr lang="en-US" smtClean="0"/>
              <a:t>6/18/13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1BDD-31EA-4365-B808-7382C0351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25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9pPr>
          </a:lstStyle>
          <a:p>
            <a:fld id="{1BE2D5BF-B108-4D1C-92D1-6413F06E75DE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Lucida Grande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CDA849-7E60-4ED1-A14E-809480893D1D}" type="datetimeFigureOut">
              <a:rPr lang="en-US" smtClean="0"/>
              <a:t>6/18/13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594CCA-A46E-42DF-9236-EE074544A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DA849-7E60-4ED1-A14E-809480893D1D}" type="datetimeFigureOut">
              <a:rPr lang="en-US" smtClean="0"/>
              <a:t>6/18/13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94CCA-A46E-42DF-9236-EE074544A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DA849-7E60-4ED1-A14E-809480893D1D}" type="datetimeFigureOut">
              <a:rPr lang="en-US" smtClean="0"/>
              <a:t>6/18/13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94CCA-A46E-42DF-9236-EE074544A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DA849-7E60-4ED1-A14E-809480893D1D}" type="datetimeFigureOut">
              <a:rPr lang="en-US" smtClean="0"/>
              <a:t>6/18/13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94CCA-A46E-42DF-9236-EE074544AD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DA849-7E60-4ED1-A14E-809480893D1D}" type="datetimeFigureOut">
              <a:rPr lang="en-US" smtClean="0"/>
              <a:t>6/18/13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94CCA-A46E-42DF-9236-EE074544AD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DA849-7E60-4ED1-A14E-809480893D1D}" type="datetimeFigureOut">
              <a:rPr lang="en-US" smtClean="0"/>
              <a:t>6/18/13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94CCA-A46E-42DF-9236-EE074544AD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DA849-7E60-4ED1-A14E-809480893D1D}" type="datetimeFigureOut">
              <a:rPr lang="en-US" smtClean="0"/>
              <a:t>6/18/13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94CCA-A46E-42DF-9236-EE074544AD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DA849-7E60-4ED1-A14E-809480893D1D}" type="datetimeFigureOut">
              <a:rPr lang="en-US" smtClean="0"/>
              <a:t>6/18/13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94CCA-A46E-42DF-9236-EE074544ADE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DA849-7E60-4ED1-A14E-809480893D1D}" type="datetimeFigureOut">
              <a:rPr lang="en-US" smtClean="0"/>
              <a:t>6/18/13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94CCA-A46E-42DF-9236-EE074544A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DCDA849-7E60-4ED1-A14E-809480893D1D}" type="datetimeFigureOut">
              <a:rPr lang="en-US" smtClean="0"/>
              <a:t>6/18/13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94CCA-A46E-42DF-9236-EE074544AD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CDA849-7E60-4ED1-A14E-809480893D1D}" type="datetimeFigureOut">
              <a:rPr lang="en-US" smtClean="0"/>
              <a:t>6/18/13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594CCA-A46E-42DF-9236-EE074544ADE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DCDA849-7E60-4ED1-A14E-809480893D1D}" type="datetimeFigureOut">
              <a:rPr lang="en-US" smtClean="0"/>
              <a:t>6/18/13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1594CCA-A46E-42DF-9236-EE074544AD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enzie@ContemporaryMusicCenter.com" TargetMode="External"/><Relationship Id="rId3" Type="http://schemas.openxmlformats.org/officeDocument/2006/relationships/hyperlink" Target="http://www.contemporarymusiccenter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604" y="3048000"/>
            <a:ext cx="7772797" cy="1460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2" tIns="32001" rIns="64002" bIns="3200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Century Gothic" pitchFamily="34" charset="0"/>
              </a:rPr>
              <a:t>Course Title</a:t>
            </a:r>
          </a:p>
        </p:txBody>
      </p:sp>
      <p:pic>
        <p:nvPicPr>
          <p:cNvPr id="14338" name="Picture 1" descr="SN13_PP_B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84"/>
            <a:ext cx="9144000" cy="682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1625" y="1587500"/>
            <a:ext cx="5810250" cy="1603510"/>
          </a:xfrm>
          <a:prstGeom prst="rect">
            <a:avLst/>
          </a:prstGeom>
          <a:noFill/>
        </p:spPr>
        <p:txBody>
          <a:bodyPr wrap="square" lIns="64002" tIns="32001" rIns="64002" bIns="32001" rtlCol="0">
            <a:spAutoFit/>
          </a:bodyPr>
          <a:lstStyle/>
          <a:p>
            <a:r>
              <a:rPr lang="en-US" sz="5000" dirty="0">
                <a:solidFill>
                  <a:schemeClr val="accent3">
                    <a:lumMod val="75000"/>
                  </a:schemeClr>
                </a:solidFill>
              </a:rPr>
              <a:t>Rockin’ all year </a:t>
            </a:r>
            <a:r>
              <a:rPr lang="en-US" sz="5000" dirty="0" smtClean="0">
                <a:solidFill>
                  <a:schemeClr val="accent3">
                    <a:lumMod val="75000"/>
                  </a:schemeClr>
                </a:solidFill>
              </a:rPr>
              <a:t>long </a:t>
            </a:r>
            <a:r>
              <a:rPr lang="en-US" sz="5000" dirty="0" smtClean="0">
                <a:solidFill>
                  <a:srgbClr val="F3A276"/>
                </a:solidFill>
              </a:rPr>
              <a:t>…</a:t>
            </a:r>
            <a:endParaRPr lang="en-US" sz="5000" dirty="0">
              <a:solidFill>
                <a:srgbClr val="F3A27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730502"/>
            <a:ext cx="4991101" cy="2188285"/>
          </a:xfrm>
          <a:prstGeom prst="rect">
            <a:avLst/>
          </a:prstGeom>
          <a:noFill/>
        </p:spPr>
        <p:txBody>
          <a:bodyPr wrap="square" lIns="64002" tIns="32001" rIns="64002" bIns="32001" rtlCol="0">
            <a:spAutoFit/>
          </a:bodyPr>
          <a:lstStyle/>
          <a:p>
            <a:endParaRPr lang="en-US" sz="4600" dirty="0" smtClean="0"/>
          </a:p>
          <a:p>
            <a:r>
              <a:rPr lang="en-US" sz="4600" dirty="0" smtClean="0">
                <a:latin typeface="Bodoni MT" pitchFamily="18" charset="0"/>
              </a:rPr>
              <a:t>It’s </a:t>
            </a:r>
            <a:r>
              <a:rPr lang="en-US" sz="4600" dirty="0">
                <a:latin typeface="Bodoni MT" pitchFamily="18" charset="0"/>
              </a:rPr>
              <a:t>about making music!!!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88" y="1905000"/>
            <a:ext cx="1892212" cy="2495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388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Set your program </a:t>
            </a:r>
            <a:r>
              <a:rPr lang="en-US" dirty="0"/>
              <a:t>standard so high it can’t be easily </a:t>
            </a:r>
            <a:r>
              <a:rPr lang="en-US" dirty="0" smtClean="0"/>
              <a:t>duplicated.  </a:t>
            </a:r>
          </a:p>
          <a:p>
            <a:pPr marL="109728" indent="0">
              <a:buNone/>
            </a:pPr>
            <a:endParaRPr lang="en-US" dirty="0"/>
          </a:p>
          <a:p>
            <a:pPr lvl="0"/>
            <a:r>
              <a:rPr lang="en-US" dirty="0" smtClean="0"/>
              <a:t>Make </a:t>
            </a:r>
            <a:r>
              <a:rPr lang="en-US" dirty="0"/>
              <a:t>sure to have great teachers</a:t>
            </a:r>
            <a:r>
              <a:rPr lang="en-US" dirty="0" smtClean="0"/>
              <a:t>.</a:t>
            </a:r>
          </a:p>
          <a:p>
            <a:pPr marL="109728" lvl="0" indent="0">
              <a:buNone/>
            </a:pPr>
            <a:endParaRPr lang="en-US" dirty="0" smtClean="0"/>
          </a:p>
          <a:p>
            <a:r>
              <a:rPr lang="en-US" dirty="0" smtClean="0"/>
              <a:t>Pay </a:t>
            </a:r>
            <a:r>
              <a:rPr lang="en-US" dirty="0"/>
              <a:t>your </a:t>
            </a:r>
            <a:r>
              <a:rPr lang="en-US" dirty="0" smtClean="0"/>
              <a:t>teachers </a:t>
            </a:r>
            <a:r>
              <a:rPr lang="en-US" dirty="0"/>
              <a:t>well and they will </a:t>
            </a:r>
            <a:r>
              <a:rPr lang="en-US" dirty="0" smtClean="0"/>
              <a:t>return.</a:t>
            </a: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CC9900"/>
          </a:solidFill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And still more logistics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5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Expect </a:t>
            </a:r>
            <a:r>
              <a:rPr lang="en-US" dirty="0"/>
              <a:t>to have to educate </a:t>
            </a:r>
            <a:r>
              <a:rPr lang="en-US" dirty="0" smtClean="0"/>
              <a:t>customers. </a:t>
            </a:r>
            <a:r>
              <a:rPr lang="en-US" dirty="0" smtClean="0"/>
              <a:t>Your job will be helping them understand the difference of </a:t>
            </a:r>
            <a:r>
              <a:rPr lang="en-US" dirty="0"/>
              <a:t>a </a:t>
            </a:r>
            <a:r>
              <a:rPr lang="en-US" dirty="0" smtClean="0"/>
              <a:t>“true” quality program.</a:t>
            </a:r>
          </a:p>
          <a:p>
            <a:pPr marL="109728" lvl="0" indent="0">
              <a:buNone/>
            </a:pPr>
            <a:endParaRPr lang="en-US" dirty="0" smtClean="0"/>
          </a:p>
          <a:p>
            <a:r>
              <a:rPr lang="en-US" dirty="0" smtClean="0"/>
              <a:t>Expect </a:t>
            </a:r>
            <a:r>
              <a:rPr lang="en-US" dirty="0" smtClean="0"/>
              <a:t>mutinies. </a:t>
            </a:r>
            <a:r>
              <a:rPr lang="en-US" dirty="0" smtClean="0"/>
              <a:t>Everyone thinks they can do this. Success brings just as many problems as it does rewards.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CC9900"/>
          </a:solidFill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What you should expect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0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the show at the best venue you </a:t>
            </a:r>
            <a:r>
              <a:rPr lang="en-US" dirty="0" smtClean="0"/>
              <a:t>can.</a:t>
            </a:r>
          </a:p>
          <a:p>
            <a:r>
              <a:rPr lang="en-US" dirty="0" smtClean="0"/>
              <a:t>Deliver an exceptional experience to the young artist.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CC9900"/>
          </a:solidFill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Impact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221" y="2514600"/>
            <a:ext cx="3901440" cy="2602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328298"/>
            <a:ext cx="2286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2" y="2819400"/>
            <a:ext cx="3597939" cy="16273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13524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winter program keeps students engaged</a:t>
            </a:r>
          </a:p>
          <a:p>
            <a:endParaRPr lang="en-US" dirty="0" smtClean="0"/>
          </a:p>
          <a:p>
            <a:r>
              <a:rPr lang="en-US" dirty="0" smtClean="0"/>
              <a:t>CMC holds a winter </a:t>
            </a:r>
          </a:p>
          <a:p>
            <a:pPr marL="109728" indent="0">
              <a:buNone/>
            </a:pPr>
            <a:r>
              <a:rPr lang="en-US" dirty="0" smtClean="0"/>
              <a:t>program called Sessions.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Sessions classes </a:t>
            </a:r>
          </a:p>
          <a:p>
            <a:pPr marL="109728" indent="0">
              <a:buNone/>
            </a:pPr>
            <a:r>
              <a:rPr lang="en-US" dirty="0" smtClean="0"/>
              <a:t>are held </a:t>
            </a:r>
            <a:r>
              <a:rPr lang="en-US" dirty="0" smtClean="0"/>
              <a:t>for 1 </a:t>
            </a:r>
            <a:r>
              <a:rPr lang="en-US" dirty="0" smtClean="0"/>
              <a:t>hour a week </a:t>
            </a:r>
          </a:p>
          <a:p>
            <a:pPr marL="109728" indent="0">
              <a:buNone/>
            </a:pPr>
            <a:r>
              <a:rPr lang="en-US" dirty="0" smtClean="0"/>
              <a:t>for twelve weeks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0000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Keep Playin that Rock and Roll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21" y="2209800"/>
            <a:ext cx="28956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4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522427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 great Rock Camp or group program comes with a price tag.</a:t>
            </a:r>
          </a:p>
          <a:p>
            <a:endParaRPr lang="en-US" dirty="0" smtClean="0"/>
          </a:p>
          <a:p>
            <a:r>
              <a:rPr lang="en-US" dirty="0" smtClean="0"/>
              <a:t>Equipment isn’t cheap, </a:t>
            </a:r>
            <a:r>
              <a:rPr lang="en-US" dirty="0" smtClean="0"/>
              <a:t>neither </a:t>
            </a:r>
            <a:r>
              <a:rPr lang="en-US" dirty="0" smtClean="0"/>
              <a:t>is design or </a:t>
            </a:r>
            <a:r>
              <a:rPr lang="en-US" dirty="0" smtClean="0"/>
              <a:t>promotion 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JamHub</a:t>
            </a:r>
            <a:r>
              <a:rPr lang="en-US" dirty="0" smtClean="0"/>
              <a:t> </a:t>
            </a:r>
            <a:r>
              <a:rPr lang="en-US" dirty="0" smtClean="0"/>
              <a:t>is your friend and will keep your camps going into the winter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000000"/>
          </a:solidFill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Commitment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5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05800" cy="5071872"/>
          </a:xfrm>
        </p:spPr>
        <p:txBody>
          <a:bodyPr/>
          <a:lstStyle/>
          <a:p>
            <a:r>
              <a:rPr lang="en-US" dirty="0" smtClean="0"/>
              <a:t>If you haven’t had </a:t>
            </a:r>
            <a:r>
              <a:rPr lang="en-US" dirty="0"/>
              <a:t>extensive performance </a:t>
            </a:r>
          </a:p>
          <a:p>
            <a:pPr marL="109728" indent="0">
              <a:buNone/>
            </a:pPr>
            <a:r>
              <a:rPr lang="en-US" dirty="0" smtClean="0"/>
              <a:t>  </a:t>
            </a:r>
            <a:r>
              <a:rPr lang="en-US" dirty="0" smtClean="0"/>
              <a:t>experience, </a:t>
            </a:r>
            <a:r>
              <a:rPr lang="en-US" dirty="0" smtClean="0"/>
              <a:t>rock camps may not be a natural  </a:t>
            </a:r>
          </a:p>
          <a:p>
            <a:pPr marL="109728" indent="0">
              <a:buNone/>
            </a:pPr>
            <a:r>
              <a:rPr lang="en-US" dirty="0" smtClean="0"/>
              <a:t>  format for your store.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To do this </a:t>
            </a:r>
            <a:r>
              <a:rPr lang="en-US" dirty="0" smtClean="0"/>
              <a:t>right, </a:t>
            </a:r>
            <a:r>
              <a:rPr lang="en-US" dirty="0" smtClean="0"/>
              <a:t>you need a good understanding of live performance and production.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000000"/>
          </a:solidFill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Final Thoughts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4572000"/>
            <a:ext cx="3733801" cy="164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17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05800" cy="5071871"/>
          </a:xfrm>
          <a:solidFill>
            <a:srgbClr val="000000"/>
          </a:solidFill>
        </p:spPr>
        <p:txBody>
          <a:bodyPr/>
          <a:lstStyle/>
          <a:p>
            <a:endParaRPr lang="en-US" dirty="0" smtClean="0">
              <a:solidFill>
                <a:srgbClr val="000000"/>
              </a:solidFill>
              <a:hlinkClick r:id="rId2"/>
            </a:endParaRPr>
          </a:p>
          <a:p>
            <a:endParaRPr lang="en-US" dirty="0">
              <a:solidFill>
                <a:srgbClr val="000000"/>
              </a:solidFill>
              <a:hlinkClick r:id="rId2"/>
            </a:endParaRPr>
          </a:p>
          <a:p>
            <a:r>
              <a:rPr lang="en-US" dirty="0" smtClean="0">
                <a:solidFill>
                  <a:srgbClr val="000000"/>
                </a:solidFill>
                <a:hlinkClick r:id="rId2"/>
              </a:rPr>
              <a:t>Menzie@ContemporaryMusicCenter.com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  <a:hlinkClick r:id="rId3"/>
            </a:endParaRPr>
          </a:p>
          <a:p>
            <a:r>
              <a:rPr lang="en-US" dirty="0" smtClean="0">
                <a:solidFill>
                  <a:srgbClr val="000000"/>
                </a:solidFill>
                <a:hlinkClick r:id="rId3"/>
              </a:rPr>
              <a:t>www.ContemporaryMusicCenter.com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000000"/>
          </a:solidFill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Menzie Pittman… Contact info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8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For </a:t>
            </a:r>
            <a:r>
              <a:rPr lang="en-US" dirty="0"/>
              <a:t>a </a:t>
            </a:r>
            <a:r>
              <a:rPr lang="en-US" dirty="0" smtClean="0"/>
              <a:t>productive program to </a:t>
            </a:r>
            <a:r>
              <a:rPr lang="en-US" dirty="0" smtClean="0"/>
              <a:t>develop, </a:t>
            </a:r>
            <a:r>
              <a:rPr lang="en-US" dirty="0" smtClean="0"/>
              <a:t>you should allow </a:t>
            </a:r>
            <a:r>
              <a:rPr lang="en-US" dirty="0"/>
              <a:t>at least three </a:t>
            </a:r>
            <a:r>
              <a:rPr lang="en-US" dirty="0" smtClean="0"/>
              <a:t>years. 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Generally, </a:t>
            </a:r>
            <a:r>
              <a:rPr lang="en-US" dirty="0" smtClean="0"/>
              <a:t>at the five year </a:t>
            </a:r>
            <a:r>
              <a:rPr lang="en-US" dirty="0" smtClean="0"/>
              <a:t>mark, you </a:t>
            </a:r>
            <a:endParaRPr lang="en-US" dirty="0" smtClean="0"/>
          </a:p>
          <a:p>
            <a:pPr marL="109728" lvl="0" indent="0">
              <a:buNone/>
            </a:pPr>
            <a:r>
              <a:rPr lang="en-US" dirty="0"/>
              <a:t> </a:t>
            </a:r>
            <a:r>
              <a:rPr lang="en-US" dirty="0" smtClean="0"/>
              <a:t> can expect tangible success.</a:t>
            </a:r>
          </a:p>
          <a:p>
            <a:pPr marL="109728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If your goal is to make money, you have the wrong motivation.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578555"/>
          </a:solidFill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long-term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plan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514600"/>
            <a:ext cx="2286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4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important rule: </a:t>
            </a:r>
            <a:r>
              <a:rPr lang="en-US" dirty="0" smtClean="0"/>
              <a:t>personally </a:t>
            </a:r>
            <a:r>
              <a:rPr lang="en-US" dirty="0" smtClean="0"/>
              <a:t>engage.</a:t>
            </a:r>
          </a:p>
          <a:p>
            <a:r>
              <a:rPr lang="en-US" dirty="0" smtClean="0"/>
              <a:t>The students need to know you have a personal investment in the their outcome!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578555"/>
          </a:solidFill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Rules of engagement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193413"/>
            <a:ext cx="4318000" cy="3238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800" y="2967900"/>
            <a:ext cx="2438400" cy="37029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09392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1524000"/>
            <a:ext cx="617220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105766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3A276"/>
                </a:solidFill>
                <a:effectLst/>
              </a:rPr>
              <a:t>Quality should be your </a:t>
            </a:r>
            <a:r>
              <a:rPr lang="en-US" dirty="0" smtClean="0">
                <a:solidFill>
                  <a:srgbClr val="F3A276"/>
                </a:solidFill>
                <a:effectLst/>
              </a:rPr>
              <a:t>only priority!</a:t>
            </a:r>
            <a:r>
              <a:rPr lang="en-US" dirty="0">
                <a:solidFill>
                  <a:srgbClr val="F3A276"/>
                </a:solidFill>
                <a:effectLst/>
              </a:rPr>
              <a:t> </a:t>
            </a:r>
            <a:endParaRPr lang="en-US" dirty="0">
              <a:solidFill>
                <a:srgbClr val="F3A2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8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  <a:solidFill>
            <a:srgbClr val="105766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A willing investment in gear locks </a:t>
            </a:r>
            <a:r>
              <a:rPr lang="en-US" dirty="0" smtClean="0">
                <a:solidFill>
                  <a:srgbClr val="F3A276"/>
                </a:solidFill>
                <a:effectLst/>
              </a:rPr>
              <a:t>in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 a guaranteed return of a memorable experience!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133600"/>
            <a:ext cx="6127880" cy="40852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26670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…and </a:t>
            </a:r>
          </a:p>
          <a:p>
            <a:r>
              <a:rPr lang="en-US" sz="3200" dirty="0" smtClean="0"/>
              <a:t>returning</a:t>
            </a:r>
          </a:p>
          <a:p>
            <a:r>
              <a:rPr lang="en-US" sz="3200" dirty="0" smtClean="0"/>
              <a:t>customers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816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The </a:t>
            </a:r>
            <a:r>
              <a:rPr lang="en-US" dirty="0"/>
              <a:t>purpose of a great program is to provide the students a quality experience of stage </a:t>
            </a:r>
            <a:r>
              <a:rPr lang="en-US" dirty="0" smtClean="0"/>
              <a:t>performing.</a:t>
            </a:r>
          </a:p>
          <a:p>
            <a:pPr lvl="0"/>
            <a:endParaRPr lang="en-US" dirty="0"/>
          </a:p>
          <a:p>
            <a:pPr lvl="0"/>
            <a:r>
              <a:rPr lang="en-US" sz="3200" dirty="0" smtClean="0">
                <a:latin typeface="Arial Black" pitchFamily="34" charset="0"/>
              </a:rPr>
              <a:t>Success </a:t>
            </a:r>
            <a:r>
              <a:rPr lang="en-US" sz="3200" dirty="0">
                <a:latin typeface="Arial Black" pitchFamily="34" charset="0"/>
              </a:rPr>
              <a:t>follows </a:t>
            </a:r>
            <a:endParaRPr lang="en-US" sz="3200" dirty="0" smtClean="0">
              <a:latin typeface="Arial Black" pitchFamily="34" charset="0"/>
            </a:endParaRPr>
          </a:p>
          <a:p>
            <a:pPr marL="109728" lvl="0" indent="0">
              <a:buNone/>
            </a:pPr>
            <a:r>
              <a:rPr lang="en-US" sz="3200" dirty="0" smtClean="0">
                <a:latin typeface="Arial Black" pitchFamily="34" charset="0"/>
              </a:rPr>
              <a:t>when </a:t>
            </a:r>
            <a:r>
              <a:rPr lang="en-US" sz="3200" dirty="0">
                <a:latin typeface="Arial Black" pitchFamily="34" charset="0"/>
              </a:rPr>
              <a:t>it’s done right.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105766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3A276"/>
                </a:solidFill>
              </a:rPr>
              <a:t>The purpose of a great </a:t>
            </a:r>
            <a:r>
              <a:rPr lang="en-US" dirty="0" smtClean="0">
                <a:solidFill>
                  <a:srgbClr val="F3A276"/>
                </a:solidFill>
              </a:rPr>
              <a:t>program</a:t>
            </a:r>
            <a:endParaRPr lang="en-US" dirty="0">
              <a:solidFill>
                <a:srgbClr val="F3A27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19400"/>
            <a:ext cx="2514600" cy="37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623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48006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Let </a:t>
            </a:r>
            <a:r>
              <a:rPr lang="en-US" dirty="0"/>
              <a:t>the students weigh in on choice of material, but monitor music choices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b="1" dirty="0"/>
              <a:t>This is a great </a:t>
            </a:r>
            <a:r>
              <a:rPr lang="en-US" b="1" dirty="0" smtClean="0"/>
              <a:t>opportunity </a:t>
            </a:r>
            <a:r>
              <a:rPr lang="en-US" b="1" dirty="0"/>
              <a:t>to share </a:t>
            </a:r>
            <a:endParaRPr lang="en-US" b="1" dirty="0" smtClean="0"/>
          </a:p>
          <a:p>
            <a:pPr marL="109728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your understanding </a:t>
            </a:r>
            <a:r>
              <a:rPr lang="en-US" b="1" dirty="0"/>
              <a:t>of </a:t>
            </a:r>
            <a:r>
              <a:rPr lang="en-US" b="1" dirty="0" smtClean="0"/>
              <a:t>music history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Day </a:t>
            </a:r>
            <a:r>
              <a:rPr lang="en-US" dirty="0" smtClean="0"/>
              <a:t>one, </a:t>
            </a:r>
            <a:r>
              <a:rPr lang="en-US" dirty="0" smtClean="0"/>
              <a:t>you </a:t>
            </a:r>
            <a:r>
              <a:rPr lang="en-US" dirty="0"/>
              <a:t>have four hours to make them realize they are a band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0"/>
            <a:r>
              <a:rPr lang="en-US" sz="2600" dirty="0" smtClean="0"/>
              <a:t>Day </a:t>
            </a:r>
            <a:r>
              <a:rPr lang="en-US" sz="2600" dirty="0" smtClean="0"/>
              <a:t>one, </a:t>
            </a:r>
            <a:r>
              <a:rPr lang="en-US" sz="2600" dirty="0" smtClean="0"/>
              <a:t>you </a:t>
            </a:r>
            <a:r>
              <a:rPr lang="en-US" sz="2600" dirty="0"/>
              <a:t>have an hour to make them realize this will be the </a:t>
            </a:r>
            <a:r>
              <a:rPr lang="en-US" sz="2600" dirty="0" smtClean="0"/>
              <a:t>most fun-</a:t>
            </a:r>
            <a:r>
              <a:rPr lang="en-US" sz="2600" dirty="0" err="1" smtClean="0"/>
              <a:t>er</a:t>
            </a:r>
            <a:r>
              <a:rPr lang="en-US" sz="2600" dirty="0" smtClean="0"/>
              <a:t>-</a:t>
            </a:r>
            <a:r>
              <a:rPr lang="en-US" sz="2600" dirty="0" err="1" smtClean="0"/>
              <a:t>est</a:t>
            </a:r>
            <a:r>
              <a:rPr lang="en-US" sz="2600" dirty="0" smtClean="0"/>
              <a:t> </a:t>
            </a:r>
            <a:r>
              <a:rPr lang="en-US" sz="2600" dirty="0"/>
              <a:t>hard work they have ever done.</a:t>
            </a:r>
          </a:p>
          <a:p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CC9900"/>
          </a:solidFill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Making it Gel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1905001"/>
            <a:ext cx="1828800" cy="14140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713707"/>
            <a:ext cx="2133600" cy="1555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0451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Organizing </a:t>
            </a:r>
            <a:r>
              <a:rPr lang="en-US" dirty="0"/>
              <a:t>the bands is a </a:t>
            </a:r>
            <a:r>
              <a:rPr lang="en-US" dirty="0" smtClean="0"/>
              <a:t>nightmare, </a:t>
            </a:r>
            <a:r>
              <a:rPr lang="en-US" dirty="0" smtClean="0"/>
              <a:t>and that </a:t>
            </a:r>
            <a:r>
              <a:rPr lang="en-US" dirty="0"/>
              <a:t>never gets </a:t>
            </a:r>
            <a:r>
              <a:rPr lang="en-US" dirty="0" smtClean="0"/>
              <a:t>easier! </a:t>
            </a:r>
          </a:p>
          <a:p>
            <a:endParaRPr lang="en-US" dirty="0" smtClean="0"/>
          </a:p>
          <a:p>
            <a:pPr lvl="0"/>
            <a:r>
              <a:rPr lang="en-US" dirty="0"/>
              <a:t>You have to work around the </a:t>
            </a:r>
            <a:r>
              <a:rPr lang="en-US" dirty="0" smtClean="0"/>
              <a:t>family vacations </a:t>
            </a:r>
            <a:r>
              <a:rPr lang="en-US" dirty="0"/>
              <a:t>and family plans of 4-6 families in each band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/>
              <a:t>Families that have both parents work may have transportation </a:t>
            </a:r>
            <a:r>
              <a:rPr lang="en-US" dirty="0" smtClean="0"/>
              <a:t>issues.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CC99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Logistics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7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Talent levels vary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r>
              <a:rPr lang="en-US" dirty="0"/>
              <a:t>Work ethics </a:t>
            </a:r>
            <a:r>
              <a:rPr lang="en-US" dirty="0" smtClean="0"/>
              <a:t>vary.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/>
              <a:t>Some kids </a:t>
            </a:r>
            <a:r>
              <a:rPr lang="en-US" dirty="0" smtClean="0"/>
              <a:t>in the same band like very different </a:t>
            </a:r>
            <a:r>
              <a:rPr lang="en-US" dirty="0"/>
              <a:t>types of </a:t>
            </a:r>
            <a:r>
              <a:rPr lang="en-US" dirty="0" smtClean="0"/>
              <a:t>music.</a:t>
            </a:r>
          </a:p>
          <a:p>
            <a:endParaRPr lang="en-US" dirty="0" smtClean="0"/>
          </a:p>
          <a:p>
            <a:r>
              <a:rPr lang="en-US" dirty="0" smtClean="0"/>
              <a:t>Some kids don’t want to sing.</a:t>
            </a:r>
          </a:p>
          <a:p>
            <a:endParaRPr lang="en-US" dirty="0" smtClean="0"/>
          </a:p>
          <a:p>
            <a:r>
              <a:rPr lang="en-US" dirty="0" smtClean="0"/>
              <a:t>Perception of talent can sometimes be distorted.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CC9900"/>
          </a:solidFill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More Logistics 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33800"/>
            <a:ext cx="2155336" cy="1507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85800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8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</TotalTime>
  <Words>527</Words>
  <Application>Microsoft Macintosh PowerPoint</Application>
  <PresentationFormat>On-screen Show (4:3)</PresentationFormat>
  <Paragraphs>101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Course Title</vt:lpstr>
      <vt:lpstr>The long-term plan </vt:lpstr>
      <vt:lpstr>Rules of engagement</vt:lpstr>
      <vt:lpstr>Quality should be your only priority! </vt:lpstr>
      <vt:lpstr>A willing investment in gear locks in a guaranteed return of a memorable experience! </vt:lpstr>
      <vt:lpstr>The purpose of a great program</vt:lpstr>
      <vt:lpstr>Making it Gel </vt:lpstr>
      <vt:lpstr>Logistics </vt:lpstr>
      <vt:lpstr>More Logistics  </vt:lpstr>
      <vt:lpstr>And still more logistics </vt:lpstr>
      <vt:lpstr>What you should expect</vt:lpstr>
      <vt:lpstr>Impact </vt:lpstr>
      <vt:lpstr>Keep Playin that Rock and Roll</vt:lpstr>
      <vt:lpstr>Commitment </vt:lpstr>
      <vt:lpstr>Final Thoughts</vt:lpstr>
      <vt:lpstr>Menzie Pittman… Contact info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Rockin’ All Year Round</dc:title>
  <dc:creator>Menzie_2</dc:creator>
  <cp:lastModifiedBy>Zach Phillips</cp:lastModifiedBy>
  <cp:revision>51</cp:revision>
  <dcterms:created xsi:type="dcterms:W3CDTF">2013-06-15T12:13:24Z</dcterms:created>
  <dcterms:modified xsi:type="dcterms:W3CDTF">2013-06-19T01:19:29Z</dcterms:modified>
</cp:coreProperties>
</file>