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60" r:id="rId3"/>
    <p:sldId id="257" r:id="rId4"/>
    <p:sldId id="266" r:id="rId5"/>
    <p:sldId id="267" r:id="rId6"/>
    <p:sldId id="261" r:id="rId7"/>
    <p:sldId id="264" r:id="rId8"/>
    <p:sldId id="263" r:id="rId9"/>
    <p:sldId id="265"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58" autoAdjust="0"/>
  </p:normalViewPr>
  <p:slideViewPr>
    <p:cSldViewPr snapToObjects="1">
      <p:cViewPr varScale="1">
        <p:scale>
          <a:sx n="84" d="100"/>
          <a:sy n="84" d="100"/>
        </p:scale>
        <p:origin x="-96" y="-2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28749"/>
            <a:ext cx="8229600" cy="31658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484984B-348A-C048-AEDC-69A181C538E5}" type="datetimeFigureOut">
              <a:rPr lang="en-US" smtClean="0"/>
              <a:pPr/>
              <a:t>6/13/2012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A3D0DB4-3633-8F48-B453-9CC66058C4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N09IdeacenterBrandedcs.jpg"/>
          <p:cNvPicPr>
            <a:picLocks noChangeAspect="1"/>
          </p:cNvPicPr>
          <p:nvPr/>
        </p:nvPicPr>
        <p:blipFill>
          <a:blip r:embed="rId2"/>
          <a:stretch>
            <a:fillRect/>
          </a:stretch>
        </p:blipFill>
        <p:spPr>
          <a:xfrm>
            <a:off x="4060" y="0"/>
            <a:ext cx="9135879" cy="51435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09IdeacenterBrandedintro.jpg"/>
          <p:cNvPicPr>
            <a:picLocks noChangeAspect="1"/>
          </p:cNvPicPr>
          <p:nvPr/>
        </p:nvPicPr>
        <p:blipFill>
          <a:blip r:embed="rId2"/>
          <a:stretch>
            <a:fillRect/>
          </a:stretch>
        </p:blipFill>
        <p:spPr>
          <a:xfrm>
            <a:off x="4060" y="0"/>
            <a:ext cx="9135879" cy="5143500"/>
          </a:xfrm>
          <a:prstGeom prst="rect">
            <a:avLst/>
          </a:prstGeom>
        </p:spPr>
      </p:pic>
      <p:sp>
        <p:nvSpPr>
          <p:cNvPr id="3" name="Content Placeholder 2"/>
          <p:cNvSpPr txBox="1">
            <a:spLocks/>
          </p:cNvSpPr>
          <p:nvPr/>
        </p:nvSpPr>
        <p:spPr>
          <a:xfrm>
            <a:off x="1495778" y="1581150"/>
            <a:ext cx="6096000" cy="3165873"/>
          </a:xfrm>
          <a:prstGeom prst="rect">
            <a:avLst/>
          </a:prstGeom>
        </p:spPr>
        <p:txBody>
          <a:bodyPr vert="horz" lIns="91440" tIns="45720" rIns="91440" bIns="45720" rtlCol="0">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dirty="0" smtClean="0">
                <a:ln>
                  <a:noFill/>
                </a:ln>
                <a:solidFill>
                  <a:schemeClr val="bg1"/>
                </a:solidFill>
                <a:effectLst/>
                <a:uLnTx/>
                <a:uFillTx/>
                <a:latin typeface="Century Gothic"/>
                <a:ea typeface="+mn-ea"/>
                <a:cs typeface="Century Gothic"/>
              </a:rPr>
              <a:t>How To Fine-Tune</a:t>
            </a:r>
            <a:r>
              <a:rPr kumimoji="0" lang="en-US" sz="3200" b="1" i="0" u="none" strike="noStrike" kern="1200" cap="none" spc="0" normalizeH="0" noProof="0" dirty="0" smtClean="0">
                <a:ln>
                  <a:noFill/>
                </a:ln>
                <a:solidFill>
                  <a:schemeClr val="bg1"/>
                </a:solidFill>
                <a:effectLst/>
                <a:uLnTx/>
                <a:uFillTx/>
                <a:latin typeface="Century Gothic"/>
                <a:ea typeface="+mn-ea"/>
                <a:cs typeface="Century Gothic"/>
              </a:rPr>
              <a:t> Your Lesson Program:</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noProof="0" dirty="0" smtClean="0">
                <a:ln>
                  <a:noFill/>
                </a:ln>
                <a:solidFill>
                  <a:schemeClr val="bg1"/>
                </a:solidFill>
                <a:effectLst/>
                <a:uLnTx/>
                <a:uFillTx/>
                <a:latin typeface="Century Gothic"/>
                <a:ea typeface="+mn-ea"/>
                <a:cs typeface="Century Gothic"/>
              </a:rPr>
              <a:t> The Student Handbook</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2400" b="1" baseline="0" dirty="0" smtClean="0">
                <a:solidFill>
                  <a:schemeClr val="bg1"/>
                </a:solidFill>
                <a:latin typeface="Century Gothic"/>
                <a:cs typeface="Century Gothic"/>
              </a:rPr>
              <a:t>Myrna</a:t>
            </a:r>
            <a:r>
              <a:rPr lang="en-US" sz="2400" b="1" dirty="0" smtClean="0">
                <a:solidFill>
                  <a:schemeClr val="bg1"/>
                </a:solidFill>
                <a:latin typeface="Century Gothic"/>
                <a:cs typeface="Century Gothic"/>
              </a:rPr>
              <a:t> </a:t>
            </a:r>
            <a:r>
              <a:rPr lang="en-US" sz="2400" b="1" dirty="0" err="1" smtClean="0">
                <a:solidFill>
                  <a:schemeClr val="bg1"/>
                </a:solidFill>
                <a:latin typeface="Century Gothic"/>
                <a:cs typeface="Century Gothic"/>
              </a:rPr>
              <a:t>Sislen</a:t>
            </a:r>
            <a:r>
              <a:rPr lang="en-US" sz="2400" b="1" dirty="0" smtClean="0">
                <a:solidFill>
                  <a:schemeClr val="bg1"/>
                </a:solidFill>
                <a:latin typeface="Century Gothic"/>
                <a:cs typeface="Century Gothic"/>
              </a:rPr>
              <a:t>, Middle C Music</a:t>
            </a:r>
            <a:r>
              <a:rPr kumimoji="0" lang="en-US" sz="2400" b="1" i="0" u="none" strike="noStrike" kern="1200" cap="none" spc="0" normalizeH="0" baseline="0" noProof="0" dirty="0" smtClean="0">
                <a:ln>
                  <a:noFill/>
                </a:ln>
                <a:solidFill>
                  <a:schemeClr val="bg1"/>
                </a:solidFill>
                <a:effectLst/>
                <a:uLnTx/>
                <a:uFillTx/>
                <a:latin typeface="Century Gothic"/>
                <a:ea typeface="+mn-ea"/>
                <a:cs typeface="Century Gothic"/>
              </a:rPr>
              <a:t>  </a:t>
            </a:r>
            <a:r>
              <a:rPr kumimoji="0" lang="en-US" sz="2400" b="1" i="0" u="none" strike="noStrike" kern="1200" cap="none" spc="0" normalizeH="0" noProof="0" dirty="0" smtClean="0">
                <a:ln>
                  <a:noFill/>
                </a:ln>
                <a:solidFill>
                  <a:schemeClr val="bg1"/>
                </a:solidFill>
                <a:effectLst/>
                <a:uLnTx/>
                <a:uFillTx/>
                <a:latin typeface="Century Gothic"/>
                <a:ea typeface="+mn-ea"/>
                <a:cs typeface="Century Gothic"/>
              </a:rPr>
              <a:t> </a:t>
            </a:r>
            <a:endParaRPr kumimoji="0" lang="en-US" sz="2400" b="0" i="0" u="none" strike="noStrike" kern="1200" cap="none" spc="0" normalizeH="0" baseline="0" noProof="0" dirty="0" smtClean="0">
              <a:ln>
                <a:noFill/>
              </a:ln>
              <a:solidFill>
                <a:schemeClr val="bg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kumimoji="0" lang="en-US" sz="2000" b="1" i="0" u="none" strike="noStrike" kern="1200" cap="none" spc="0" normalizeH="0" baseline="0" noProof="0" dirty="0" smtClean="0">
              <a:ln>
                <a:noFill/>
              </a:ln>
              <a:solidFill>
                <a:schemeClr val="tx1"/>
              </a:solidFill>
              <a:effectLst/>
              <a:uLnTx/>
              <a:uFillTx/>
              <a:latin typeface="Century Gothic"/>
              <a:ea typeface="+mn-ea"/>
              <a:cs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09IdeacenterBrandedintro2.jpg"/>
          <p:cNvPicPr>
            <a:picLocks noChangeAspect="1"/>
          </p:cNvPicPr>
          <p:nvPr/>
        </p:nvPicPr>
        <p:blipFill>
          <a:blip r:embed="rId2"/>
          <a:stretch>
            <a:fillRect/>
          </a:stretch>
        </p:blipFill>
        <p:spPr>
          <a:xfrm>
            <a:off x="8121" y="0"/>
            <a:ext cx="9135879" cy="5143500"/>
          </a:xfrm>
          <a:prstGeom prst="rect">
            <a:avLst/>
          </a:prstGeom>
        </p:spPr>
      </p:pic>
      <p:sp>
        <p:nvSpPr>
          <p:cNvPr id="3" name="Content Placeholder 2"/>
          <p:cNvSpPr>
            <a:spLocks noGrp="1"/>
          </p:cNvSpPr>
          <p:nvPr>
            <p:ph idx="4294967295"/>
          </p:nvPr>
        </p:nvSpPr>
        <p:spPr>
          <a:xfrm>
            <a:off x="4038600" y="1276350"/>
            <a:ext cx="4648200" cy="3581399"/>
          </a:xfrm>
        </p:spPr>
        <p:txBody>
          <a:bodyPr>
            <a:normAutofit fontScale="55000" lnSpcReduction="20000"/>
          </a:bodyPr>
          <a:lstStyle/>
          <a:p>
            <a:pPr>
              <a:buNone/>
            </a:pPr>
            <a:endParaRPr lang="en-US" sz="2000" b="1" dirty="0" smtClean="0">
              <a:latin typeface="Century Gothic"/>
              <a:cs typeface="Century Gothic"/>
            </a:endParaRPr>
          </a:p>
          <a:p>
            <a:pPr lvl="0" algn="ctr">
              <a:buNone/>
            </a:pPr>
            <a:r>
              <a:rPr lang="en-US" sz="800" dirty="0" smtClean="0">
                <a:latin typeface="Monotype Corsiva" pitchFamily="66" charset="0"/>
                <a:ea typeface="Times New Roman" pitchFamily="18" charset="0"/>
                <a:cs typeface="Times New Roman" pitchFamily="18" charset="0"/>
              </a:rPr>
              <a:t>            </a:t>
            </a:r>
          </a:p>
          <a:p>
            <a:pPr lvl="0" algn="ctr">
              <a:buNone/>
            </a:pPr>
            <a:r>
              <a:rPr lang="en-US" sz="800" dirty="0" smtClean="0">
                <a:latin typeface="Monotype Corsiva" pitchFamily="66" charset="0"/>
                <a:ea typeface="Times New Roman" pitchFamily="18" charset="0"/>
                <a:cs typeface="Times New Roman" pitchFamily="18" charset="0"/>
              </a:rPr>
              <a:t>          </a:t>
            </a:r>
            <a:r>
              <a:rPr lang="en-US" sz="5100" dirty="0" smtClean="0">
                <a:latin typeface="Monotype Corsiva" pitchFamily="66" charset="0"/>
                <a:ea typeface="Times New Roman" pitchFamily="18" charset="0"/>
                <a:cs typeface="Times New Roman" pitchFamily="18" charset="0"/>
              </a:rPr>
              <a:t>Middle </a:t>
            </a:r>
            <a:r>
              <a:rPr lang="en-US" sz="5100" dirty="0">
                <a:latin typeface="Monotype Corsiva" pitchFamily="66" charset="0"/>
                <a:ea typeface="Times New Roman" pitchFamily="18" charset="0"/>
                <a:cs typeface="Times New Roman" pitchFamily="18" charset="0"/>
              </a:rPr>
              <a:t>C </a:t>
            </a:r>
            <a:r>
              <a:rPr lang="en-US" sz="5100" dirty="0" smtClean="0">
                <a:latin typeface="Monotype Corsiva" pitchFamily="66" charset="0"/>
                <a:ea typeface="Times New Roman" pitchFamily="18" charset="0"/>
                <a:cs typeface="Times New Roman" pitchFamily="18" charset="0"/>
              </a:rPr>
              <a:t>Music</a:t>
            </a:r>
          </a:p>
          <a:p>
            <a:pPr lvl="0" algn="ctr">
              <a:buNone/>
            </a:pPr>
            <a:r>
              <a:rPr lang="en-US" sz="5100" dirty="0" smtClean="0">
                <a:latin typeface="Monotype Corsiva" pitchFamily="66" charset="0"/>
                <a:cs typeface="Times New Roman" pitchFamily="18" charset="0"/>
              </a:rPr>
              <a:t>  </a:t>
            </a:r>
            <a:r>
              <a:rPr lang="en-US" sz="5100" dirty="0" smtClean="0">
                <a:latin typeface="Monotype Corsiva" pitchFamily="66" charset="0"/>
                <a:cs typeface="Times New Roman" pitchFamily="18" charset="0"/>
              </a:rPr>
              <a:t>Student Handbook</a:t>
            </a:r>
          </a:p>
          <a:p>
            <a:pPr lvl="0" algn="ctr">
              <a:buNone/>
            </a:pPr>
            <a:r>
              <a:rPr lang="en-US" sz="3400" dirty="0" smtClean="0"/>
              <a:t>  DC’s </a:t>
            </a:r>
            <a:r>
              <a:rPr lang="en-US" sz="3400" dirty="0"/>
              <a:t>Only Full-Service Music Store</a:t>
            </a:r>
          </a:p>
          <a:p>
            <a:pPr marL="0" indent="0" algn="ctr">
              <a:buNone/>
            </a:pPr>
            <a:r>
              <a:rPr lang="en-US" sz="3400" b="1" dirty="0"/>
              <a:t>4530 Wisconsin Ave. NW</a:t>
            </a:r>
          </a:p>
          <a:p>
            <a:pPr marL="0" indent="0" algn="ctr">
              <a:buNone/>
            </a:pPr>
            <a:r>
              <a:rPr lang="en-US" sz="3400" dirty="0"/>
              <a:t>Washington, DC 20016</a:t>
            </a:r>
          </a:p>
          <a:p>
            <a:pPr marL="0" indent="0" algn="ctr">
              <a:buNone/>
            </a:pPr>
            <a:r>
              <a:rPr lang="en-US" sz="3400" dirty="0"/>
              <a:t>(202) 244-7326</a:t>
            </a:r>
          </a:p>
          <a:p>
            <a:pPr marL="0" indent="0" algn="ctr">
              <a:buNone/>
            </a:pPr>
            <a:r>
              <a:rPr lang="en-US" sz="3400" dirty="0"/>
              <a:t> </a:t>
            </a:r>
          </a:p>
          <a:p>
            <a:pPr marL="0" indent="0" algn="ctr">
              <a:buNone/>
            </a:pPr>
            <a:r>
              <a:rPr lang="en-US" sz="3400" dirty="0"/>
              <a:t>www.middlecmusic.com</a:t>
            </a:r>
          </a:p>
          <a:p>
            <a:pPr marL="0" indent="0" algn="ctr">
              <a:buNone/>
            </a:pPr>
            <a:r>
              <a:rPr lang="en-US" sz="2900" dirty="0"/>
              <a:t>www.facebook.com/middlecmusicdc</a:t>
            </a:r>
          </a:p>
          <a:p>
            <a:pPr marL="0" indent="0" algn="ctr">
              <a:buNone/>
            </a:pPr>
            <a:r>
              <a:rPr lang="en-US" sz="2900" dirty="0"/>
              <a:t>www.twitter.com/middlecmusic</a:t>
            </a:r>
          </a:p>
          <a:p>
            <a:pPr algn="ctr">
              <a:buNone/>
            </a:pPr>
            <a:endParaRPr lang="en-US" sz="4000" b="1" dirty="0" smtClean="0">
              <a:latin typeface="Century Gothic"/>
              <a:cs typeface="Century Gothic"/>
            </a:endParaRPr>
          </a:p>
        </p:txBody>
      </p:sp>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49" name="Picture 1" descr="middlec_10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067" y="1428750"/>
            <a:ext cx="3124200"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09IdeacenterBrandedinfo.jpg"/>
          <p:cNvPicPr>
            <a:picLocks noChangeAspect="1"/>
          </p:cNvPicPr>
          <p:nvPr/>
        </p:nvPicPr>
        <p:blipFill>
          <a:blip r:embed="rId2"/>
          <a:stretch>
            <a:fillRect/>
          </a:stretch>
        </p:blipFill>
        <p:spPr>
          <a:xfrm>
            <a:off x="8121" y="0"/>
            <a:ext cx="9135879" cy="5143500"/>
          </a:xfrm>
          <a:prstGeom prst="rect">
            <a:avLst/>
          </a:prstGeom>
        </p:spPr>
      </p:pic>
      <p:sp>
        <p:nvSpPr>
          <p:cNvPr id="4" name="Rectangle 3"/>
          <p:cNvSpPr/>
          <p:nvPr/>
        </p:nvSpPr>
        <p:spPr>
          <a:xfrm>
            <a:off x="609599" y="438150"/>
            <a:ext cx="8039099" cy="4278094"/>
          </a:xfrm>
          <a:prstGeom prst="rect">
            <a:avLst/>
          </a:prstGeom>
        </p:spPr>
        <p:txBody>
          <a:bodyPr wrap="square">
            <a:spAutoFit/>
          </a:bodyPr>
          <a:lstStyle/>
          <a:p>
            <a:r>
              <a:rPr lang="en-US" sz="1600" dirty="0"/>
              <a:t>We are delighted that you have enrolled as a student at Middle C Music.  We are committed to helping you build a lifelong relationship with music, and we are excited to be part of your musical journey.</a:t>
            </a:r>
          </a:p>
          <a:p>
            <a:r>
              <a:rPr lang="en-US" sz="1600" dirty="0"/>
              <a:t> </a:t>
            </a:r>
          </a:p>
          <a:p>
            <a:r>
              <a:rPr lang="en-US" sz="1600" dirty="0"/>
              <a:t>We are proud to provide you with qualified, experienced instructors.  They have been carefully chosen to give you the most professional, specialized, and respected musical instruction possible.</a:t>
            </a:r>
          </a:p>
          <a:p>
            <a:r>
              <a:rPr lang="en-US" sz="1600" dirty="0"/>
              <a:t> </a:t>
            </a:r>
          </a:p>
          <a:p>
            <a:r>
              <a:rPr lang="en-US" sz="1600" dirty="0"/>
              <a:t>To enhance your music education, Middle C takes pride in providing quality instruments, exceptional customer service, and a knowledgeable professional staff to meet your needs.  </a:t>
            </a:r>
          </a:p>
          <a:p>
            <a:r>
              <a:rPr lang="en-US" sz="1600" dirty="0"/>
              <a:t> </a:t>
            </a:r>
          </a:p>
          <a:p>
            <a:r>
              <a:rPr lang="en-US" sz="1600" dirty="0"/>
              <a:t>This handbook is intended to familiarize you with our lesson policy and our teachers.  We look forward to serving you and your family musically throughout the coming years, and we thank you again for choosing us to help further your music education!</a:t>
            </a:r>
          </a:p>
          <a:p>
            <a:pPr algn="ctr"/>
            <a:r>
              <a:rPr lang="en-US" sz="2000" dirty="0">
                <a:latin typeface="Monotype Corsiva" pitchFamily="66" charset="0"/>
              </a:rPr>
              <a:t>-Myrna </a:t>
            </a:r>
            <a:r>
              <a:rPr lang="en-US" sz="2000" dirty="0" err="1">
                <a:latin typeface="Monotype Corsiva" pitchFamily="66" charset="0"/>
              </a:rPr>
              <a:t>Sislen</a:t>
            </a:r>
            <a:r>
              <a:rPr lang="en-US" sz="2000" dirty="0">
                <a:latin typeface="Monotype Corsiva" pitchFamily="66" charset="0"/>
              </a:rPr>
              <a:t> </a:t>
            </a:r>
          </a:p>
          <a:p>
            <a:pPr algn="ctr"/>
            <a:r>
              <a:rPr lang="en-US" sz="1600" dirty="0"/>
              <a:t>and the entire staff of Middle C Music</a:t>
            </a:r>
          </a:p>
          <a:p>
            <a:pPr algn="ctr"/>
            <a:endParaRPr lang="en-US" sz="1200" b="1" dirty="0"/>
          </a:p>
        </p:txBody>
      </p:sp>
    </p:spTree>
    <p:extLst>
      <p:ext uri="{BB962C8B-B14F-4D97-AF65-F5344CB8AC3E}">
        <p14:creationId xmlns:p14="http://schemas.microsoft.com/office/powerpoint/2010/main" val="2279917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3" name="Rectangle 2"/>
          <p:cNvSpPr/>
          <p:nvPr/>
        </p:nvSpPr>
        <p:spPr>
          <a:xfrm>
            <a:off x="1447800" y="438150"/>
            <a:ext cx="5867400" cy="4524315"/>
          </a:xfrm>
          <a:prstGeom prst="rect">
            <a:avLst/>
          </a:prstGeom>
        </p:spPr>
        <p:txBody>
          <a:bodyPr wrap="square">
            <a:spAutoFit/>
          </a:bodyPr>
          <a:lstStyle/>
          <a:p>
            <a:pPr algn="ctr"/>
            <a:r>
              <a:rPr lang="en-US" b="1" dirty="0"/>
              <a:t>PROGRAMS OFFERED:</a:t>
            </a:r>
            <a:endParaRPr lang="en-US" dirty="0"/>
          </a:p>
          <a:p>
            <a:r>
              <a:rPr lang="en-US" b="1" dirty="0"/>
              <a:t>Private Instruction: </a:t>
            </a:r>
            <a:r>
              <a:rPr lang="en-US" dirty="0"/>
              <a:t>Our instrumental and vocal teachers provide instruction in theory, technique, and performance of many different genres.  Instruction is available on voice, piano, guitar, banjo, bass, ukulele, violin, viola, cello, clarinet, recorder, flute, saxophone, trumpet, trombone, and percussion for students of all levels.</a:t>
            </a:r>
          </a:p>
          <a:p>
            <a:r>
              <a:rPr lang="en-US" b="1" dirty="0"/>
              <a:t> </a:t>
            </a:r>
            <a:endParaRPr lang="en-US" dirty="0"/>
          </a:p>
          <a:p>
            <a:r>
              <a:rPr lang="en-US" b="1" dirty="0"/>
              <a:t>Group Classes and Camps: </a:t>
            </a:r>
            <a:r>
              <a:rPr lang="en-US" dirty="0"/>
              <a:t>We offer Mommy and Me Music classes for infants, instrument classes for toddlers, rock band camps for pre-teens and teens, and various other workshops and classes. Check www.middlecmusic.com for dates and details. </a:t>
            </a:r>
          </a:p>
          <a:p>
            <a:pPr algn="ctr"/>
            <a:r>
              <a:rPr lang="en-US" dirty="0"/>
              <a:t>For more information and teacher bios, see www.middlecmusic.com</a:t>
            </a:r>
          </a:p>
          <a:p>
            <a:pPr algn="ctr"/>
            <a:endParaRPr lang="en-US" dirty="0"/>
          </a:p>
        </p:txBody>
      </p:sp>
    </p:spTree>
    <p:extLst>
      <p:ext uri="{BB962C8B-B14F-4D97-AF65-F5344CB8AC3E}">
        <p14:creationId xmlns:p14="http://schemas.microsoft.com/office/powerpoint/2010/main" val="3817210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09IdeacenterBrandedinfo.jpg"/>
          <p:cNvPicPr>
            <a:picLocks noChangeAspect="1"/>
          </p:cNvPicPr>
          <p:nvPr/>
        </p:nvPicPr>
        <p:blipFill>
          <a:blip r:embed="rId2"/>
          <a:stretch>
            <a:fillRect/>
          </a:stretch>
        </p:blipFill>
        <p:spPr>
          <a:xfrm>
            <a:off x="8121" y="-29075"/>
            <a:ext cx="9135879" cy="5143500"/>
          </a:xfrm>
          <a:prstGeom prst="rect">
            <a:avLst/>
          </a:prstGeom>
        </p:spPr>
      </p:pic>
      <p:sp>
        <p:nvSpPr>
          <p:cNvPr id="4" name="Rectangle 3"/>
          <p:cNvSpPr/>
          <p:nvPr/>
        </p:nvSpPr>
        <p:spPr>
          <a:xfrm>
            <a:off x="990600" y="280517"/>
            <a:ext cx="6553200" cy="4524315"/>
          </a:xfrm>
          <a:prstGeom prst="rect">
            <a:avLst/>
          </a:prstGeom>
        </p:spPr>
        <p:txBody>
          <a:bodyPr wrap="square">
            <a:spAutoFit/>
          </a:bodyPr>
          <a:lstStyle/>
          <a:p>
            <a:pPr algn="ctr"/>
            <a:r>
              <a:rPr lang="en-US" b="1" dirty="0"/>
              <a:t>LESSON POLICIES:</a:t>
            </a:r>
            <a:endParaRPr lang="en-US" dirty="0"/>
          </a:p>
          <a:p>
            <a:r>
              <a:rPr lang="en-US" dirty="0"/>
              <a:t>Half-hour lessons begin promptly at the scheduled time.  Hour-long lessons can be arranged.</a:t>
            </a:r>
          </a:p>
          <a:p>
            <a:pPr algn="ctr"/>
            <a:r>
              <a:rPr lang="en-US" dirty="0"/>
              <a:t> </a:t>
            </a:r>
          </a:p>
          <a:p>
            <a:pPr algn="ctr"/>
            <a:r>
              <a:rPr lang="en-US" b="1" dirty="0"/>
              <a:t>TUITION:</a:t>
            </a:r>
            <a:endParaRPr lang="en-US" dirty="0"/>
          </a:p>
          <a:p>
            <a:r>
              <a:rPr lang="en-US" dirty="0"/>
              <a:t>Lessons are </a:t>
            </a:r>
            <a:r>
              <a:rPr lang="en-US" dirty="0" smtClean="0"/>
              <a:t>$ </a:t>
            </a:r>
            <a:r>
              <a:rPr lang="en-US" dirty="0"/>
              <a:t>per ½ hour, and are charged on a monthly basis. There is a one-time registration fee of </a:t>
            </a:r>
            <a:r>
              <a:rPr lang="en-US" dirty="0" smtClean="0"/>
              <a:t>$ </a:t>
            </a:r>
            <a:r>
              <a:rPr lang="en-US" dirty="0"/>
              <a:t>for each student. </a:t>
            </a:r>
          </a:p>
          <a:p>
            <a:r>
              <a:rPr lang="en-US" dirty="0"/>
              <a:t>During the school year (from September-May), tuition is charged in advance for the month. No refunds are given on lessons. Tuition is paid to reserve a guaranteed space and teacher for a specific time each week. </a:t>
            </a:r>
            <a:r>
              <a:rPr lang="en-US" b="1" dirty="0"/>
              <a:t>Each month's tuition must be paid regardless of the attendance of the student</a:t>
            </a:r>
            <a:r>
              <a:rPr lang="en-US" b="1" dirty="0" smtClean="0"/>
              <a:t>.</a:t>
            </a:r>
          </a:p>
          <a:p>
            <a:pPr algn="ctr"/>
            <a:endParaRPr lang="en-US" dirty="0"/>
          </a:p>
          <a:p>
            <a:r>
              <a:rPr lang="en-US" dirty="0"/>
              <a:t>Lessons are given on a month-to-month basis and may be cancelled at any time. We require two weeks' notice to stop lessons.</a:t>
            </a:r>
          </a:p>
          <a:p>
            <a:pPr algn="ctr"/>
            <a:endParaRPr lang="en-US" dirty="0"/>
          </a:p>
        </p:txBody>
      </p:sp>
    </p:spTree>
    <p:extLst>
      <p:ext uri="{BB962C8B-B14F-4D97-AF65-F5344CB8AC3E}">
        <p14:creationId xmlns:p14="http://schemas.microsoft.com/office/powerpoint/2010/main" val="10020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3" name="Rectangle 2"/>
          <p:cNvSpPr/>
          <p:nvPr/>
        </p:nvSpPr>
        <p:spPr>
          <a:xfrm>
            <a:off x="1205089" y="971550"/>
            <a:ext cx="6553200" cy="2862322"/>
          </a:xfrm>
          <a:prstGeom prst="rect">
            <a:avLst/>
          </a:prstGeom>
        </p:spPr>
        <p:txBody>
          <a:bodyPr wrap="square">
            <a:spAutoFit/>
          </a:bodyPr>
          <a:lstStyle/>
          <a:p>
            <a:pPr algn="ctr"/>
            <a:r>
              <a:rPr lang="en-US" b="1" dirty="0"/>
              <a:t>SUMMER LESSON POLICIES:</a:t>
            </a:r>
            <a:endParaRPr lang="en-US" dirty="0"/>
          </a:p>
          <a:p>
            <a:r>
              <a:rPr lang="en-US" dirty="0"/>
              <a:t>From June-August, tuition is charged at the end of the month. During the summer, if you provide your teacher with at least one week's notice prior to your absence you will not be charged for the lesson.  Teachers are also readily available for makeups. </a:t>
            </a:r>
          </a:p>
          <a:p>
            <a:pPr algn="ctr"/>
            <a:r>
              <a:rPr lang="en-US" dirty="0"/>
              <a:t> </a:t>
            </a:r>
          </a:p>
          <a:p>
            <a:pPr algn="ctr"/>
            <a:r>
              <a:rPr lang="en-US" b="1" dirty="0"/>
              <a:t>TEACHER ABSENCES:</a:t>
            </a:r>
            <a:endParaRPr lang="en-US" dirty="0"/>
          </a:p>
          <a:p>
            <a:r>
              <a:rPr lang="en-US" dirty="0"/>
              <a:t>If your teacher is unable to teach a lesson, a qualified substitute will be provided.  In the event that a substitute cannot be provided, a credit will be given.</a:t>
            </a:r>
          </a:p>
        </p:txBody>
      </p:sp>
    </p:spTree>
    <p:extLst>
      <p:ext uri="{BB962C8B-B14F-4D97-AF65-F5344CB8AC3E}">
        <p14:creationId xmlns:p14="http://schemas.microsoft.com/office/powerpoint/2010/main" val="3229861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3" name="Rectangle 2"/>
          <p:cNvSpPr/>
          <p:nvPr/>
        </p:nvSpPr>
        <p:spPr>
          <a:xfrm>
            <a:off x="1447800" y="863590"/>
            <a:ext cx="5867400" cy="2862322"/>
          </a:xfrm>
          <a:prstGeom prst="rect">
            <a:avLst/>
          </a:prstGeom>
        </p:spPr>
        <p:txBody>
          <a:bodyPr wrap="square">
            <a:spAutoFit/>
          </a:bodyPr>
          <a:lstStyle/>
          <a:p>
            <a:pPr algn="ctr"/>
            <a:r>
              <a:rPr lang="en-US" b="1" dirty="0"/>
              <a:t>STUDENT RESPONSIBILITIES:</a:t>
            </a:r>
            <a:endParaRPr lang="en-US" dirty="0"/>
          </a:p>
          <a:p>
            <a:r>
              <a:rPr lang="en-US" b="1" dirty="0"/>
              <a:t> </a:t>
            </a:r>
            <a:endParaRPr lang="en-US" dirty="0"/>
          </a:p>
          <a:p>
            <a:r>
              <a:rPr lang="en-US" dirty="0"/>
              <a:t>We ask that students of Middle C Music do the following:</a:t>
            </a:r>
          </a:p>
          <a:p>
            <a:r>
              <a:rPr lang="en-US" dirty="0"/>
              <a:t> </a:t>
            </a:r>
          </a:p>
          <a:p>
            <a:pPr marL="285750" lvl="0" indent="-285750">
              <a:buFont typeface="Arial" pitchFamily="34" charset="0"/>
              <a:buChar char="•"/>
            </a:pPr>
            <a:r>
              <a:rPr lang="en-US" dirty="0"/>
              <a:t>Arrive at lessons on time.  Students who arrive late do not receive the benefits of a full lesson.</a:t>
            </a:r>
          </a:p>
          <a:p>
            <a:pPr marL="285750" lvl="0" indent="-285750">
              <a:buFont typeface="Arial" pitchFamily="34" charset="0"/>
              <a:buChar char="•"/>
            </a:pPr>
            <a:r>
              <a:rPr lang="en-US" dirty="0"/>
              <a:t>Practice</a:t>
            </a:r>
            <a:r>
              <a:rPr lang="en-US" dirty="0" smtClean="0"/>
              <a:t>!</a:t>
            </a:r>
            <a:endParaRPr lang="en-US" dirty="0"/>
          </a:p>
          <a:p>
            <a:pPr marL="285750" lvl="0" indent="-285750">
              <a:buFont typeface="Arial" pitchFamily="34" charset="0"/>
              <a:buChar char="•"/>
            </a:pPr>
            <a:r>
              <a:rPr lang="en-US" dirty="0"/>
              <a:t>Enjoy making music.  Keep a positive attitude and work hard.  Have fun with your lessons.</a:t>
            </a:r>
          </a:p>
          <a:p>
            <a:pPr marL="285750" lvl="0" indent="-285750">
              <a:buFont typeface="Arial" pitchFamily="34" charset="0"/>
              <a:buChar char="•"/>
            </a:pPr>
            <a:r>
              <a:rPr lang="en-US" dirty="0"/>
              <a:t>Share your talents with your family and friends.</a:t>
            </a:r>
          </a:p>
        </p:txBody>
      </p:sp>
    </p:spTree>
    <p:extLst>
      <p:ext uri="{BB962C8B-B14F-4D97-AF65-F5344CB8AC3E}">
        <p14:creationId xmlns:p14="http://schemas.microsoft.com/office/powerpoint/2010/main" val="311588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09IdeacenterBrandedinfo.jpg"/>
          <p:cNvPicPr>
            <a:picLocks noChangeAspect="1"/>
          </p:cNvPicPr>
          <p:nvPr/>
        </p:nvPicPr>
        <p:blipFill>
          <a:blip r:embed="rId2"/>
          <a:stretch>
            <a:fillRect/>
          </a:stretch>
        </p:blipFill>
        <p:spPr>
          <a:xfrm>
            <a:off x="4060" y="0"/>
            <a:ext cx="9135879" cy="5143500"/>
          </a:xfrm>
          <a:prstGeom prst="rect">
            <a:avLst/>
          </a:prstGeom>
        </p:spPr>
      </p:pic>
      <p:sp>
        <p:nvSpPr>
          <p:cNvPr id="4" name="Rectangle 3"/>
          <p:cNvSpPr/>
          <p:nvPr/>
        </p:nvSpPr>
        <p:spPr>
          <a:xfrm>
            <a:off x="533399" y="438150"/>
            <a:ext cx="8077200" cy="3847207"/>
          </a:xfrm>
          <a:prstGeom prst="rect">
            <a:avLst/>
          </a:prstGeom>
        </p:spPr>
        <p:txBody>
          <a:bodyPr wrap="square">
            <a:spAutoFit/>
          </a:bodyPr>
          <a:lstStyle/>
          <a:p>
            <a:pPr algn="ctr"/>
            <a:r>
              <a:rPr lang="en-US" b="1" dirty="0"/>
              <a:t>PARENT RESPONSIBILITIES</a:t>
            </a:r>
            <a:r>
              <a:rPr lang="en-US" b="1" dirty="0" smtClean="0"/>
              <a:t>:</a:t>
            </a:r>
          </a:p>
          <a:p>
            <a:pPr algn="ctr"/>
            <a:endParaRPr lang="en-US" dirty="0"/>
          </a:p>
          <a:p>
            <a:r>
              <a:rPr lang="en-US" sz="1600" dirty="0" smtClean="0"/>
              <a:t>The </a:t>
            </a:r>
            <a:r>
              <a:rPr lang="en-US" sz="1600" dirty="0"/>
              <a:t>parent’s attitude and involvement is vital to a child’s success in music.  It is important that your children practice without interruption, and attend their lessons on a regular basis.  Good habits encourage success, and well-placed praise helps them continue.</a:t>
            </a:r>
          </a:p>
          <a:p>
            <a:endParaRPr lang="en-US" sz="1600" dirty="0" smtClean="0"/>
          </a:p>
          <a:p>
            <a:r>
              <a:rPr lang="en-US" sz="1600" dirty="0" smtClean="0"/>
              <a:t>Children </a:t>
            </a:r>
            <a:r>
              <a:rPr lang="en-US" sz="1600" dirty="0"/>
              <a:t>learn valuable lessons in perseverance, </a:t>
            </a:r>
            <a:r>
              <a:rPr lang="en-US" sz="1600" dirty="0" smtClean="0"/>
              <a:t>self-discipline </a:t>
            </a:r>
            <a:r>
              <a:rPr lang="en-US" sz="1600" dirty="0"/>
              <a:t>and time management.  If your child encounters difficulties in learning or practicing, please let your instructor know.  Communication is very important, and the instructors want to help their students and parents.</a:t>
            </a:r>
          </a:p>
          <a:p>
            <a:endParaRPr lang="en-US" sz="1600" dirty="0" smtClean="0"/>
          </a:p>
          <a:p>
            <a:r>
              <a:rPr lang="en-US" sz="1600" dirty="0" smtClean="0"/>
              <a:t>Encourage </a:t>
            </a:r>
            <a:r>
              <a:rPr lang="en-US" sz="1600" dirty="0"/>
              <a:t>your children to participate in general music classes, choir, band, or orchestra at school.  This is a wonderful opportunity for them to sharpen their musical skills and learn to work musically with others.  Expand your child’s interest in music by attending quality musical events with your family and listening to recordings at home.  Encourage your child to perform often and to make music with others. </a:t>
            </a:r>
          </a:p>
        </p:txBody>
      </p:sp>
    </p:spTree>
    <p:extLst>
      <p:ext uri="{BB962C8B-B14F-4D97-AF65-F5344CB8AC3E}">
        <p14:creationId xmlns:p14="http://schemas.microsoft.com/office/powerpoint/2010/main" val="1485949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837</TotalTime>
  <Words>382</Words>
  <Application>Microsoft Office PowerPoint</Application>
  <PresentationFormat>On-screen Show (16:9)</PresentationFormat>
  <Paragraphs>57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MiddleCMusic</cp:lastModifiedBy>
  <cp:revision>20</cp:revision>
  <cp:lastPrinted>2009-04-21T21:40:57Z</cp:lastPrinted>
  <dcterms:created xsi:type="dcterms:W3CDTF">2011-04-20T16:54:43Z</dcterms:created>
  <dcterms:modified xsi:type="dcterms:W3CDTF">2012-06-13T22:18:39Z</dcterms:modified>
</cp:coreProperties>
</file>