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7" r:id="rId3"/>
    <p:sldId id="258" r:id="rId4"/>
    <p:sldId id="308" r:id="rId5"/>
    <p:sldId id="309" r:id="rId6"/>
    <p:sldId id="310" r:id="rId7"/>
    <p:sldId id="298" r:id="rId8"/>
    <p:sldId id="333" r:id="rId9"/>
    <p:sldId id="334" r:id="rId10"/>
    <p:sldId id="257" r:id="rId11"/>
    <p:sldId id="300" r:id="rId12"/>
    <p:sldId id="336" r:id="rId13"/>
    <p:sldId id="337" r:id="rId14"/>
    <p:sldId id="339" r:id="rId15"/>
    <p:sldId id="340" r:id="rId16"/>
    <p:sldId id="341" r:id="rId17"/>
    <p:sldId id="342" r:id="rId18"/>
    <p:sldId id="303" r:id="rId19"/>
    <p:sldId id="343" r:id="rId20"/>
    <p:sldId id="304" r:id="rId21"/>
    <p:sldId id="344" r:id="rId22"/>
    <p:sldId id="259" r:id="rId23"/>
    <p:sldId id="345" r:id="rId24"/>
    <p:sldId id="346" r:id="rId25"/>
    <p:sldId id="347" r:id="rId26"/>
    <p:sldId id="348" r:id="rId27"/>
    <p:sldId id="349" r:id="rId28"/>
    <p:sldId id="350" r:id="rId29"/>
    <p:sldId id="351" r:id="rId30"/>
    <p:sldId id="311" r:id="rId31"/>
    <p:sldId id="352"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0" d="100"/>
          <a:sy n="120" d="100"/>
        </p:scale>
        <p:origin x="-872" y="-2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D6E88F-3DAF-B949-9980-F0CBD7E41EC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6E88F-3DAF-B949-9980-F0CBD7E41EC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D6E88F-3DAF-B949-9980-F0CBD7E41EC9}"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E88F-3DAF-B949-9980-F0CBD7E41EC9}" type="datetimeFigureOut">
              <a:rPr lang="en-US" smtClean="0"/>
              <a:pPr/>
              <a:t>6/27/14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D6E88F-3DAF-B949-9980-F0CBD7E41EC9}" type="datetimeFigureOut">
              <a:rPr lang="en-US" smtClean="0"/>
              <a:pPr/>
              <a:t>6/27/14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E88F-3DAF-B949-9980-F0CBD7E41EC9}" type="datetimeFigureOut">
              <a:rPr lang="en-US" smtClean="0"/>
              <a:pPr/>
              <a:t>6/27/14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D6E88F-3DAF-B949-9980-F0CBD7E41EC9}" type="datetimeFigureOut">
              <a:rPr lang="en-US" smtClean="0"/>
              <a:pPr/>
              <a:t>6/27/14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1CDD27-D245-054C-BE5F-CC77FACBCEA5}" type="slidenum">
              <a:rPr lang="en-US" smtClean="0"/>
              <a:pPr/>
              <a:t>‹#›</a:t>
            </a:fld>
            <a:endParaRPr lang="en-US"/>
          </a:p>
        </p:txBody>
      </p:sp>
      <p:pic>
        <p:nvPicPr>
          <p:cNvPr id="7" name="Picture 6" descr="NS13_NAMMU_PP_TitleBa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50865" cy="8479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13_NAMMU_PP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4" y="-21075"/>
            <a:ext cx="9192257" cy="5178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Rule #1</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Rule #1</a:t>
            </a:r>
            <a:endParaRPr lang="en-US" sz="2400" dirty="0">
              <a:latin typeface="Helvetica Neue Light"/>
              <a:cs typeface="Helvetica Neue Light"/>
            </a:endParaRPr>
          </a:p>
        </p:txBody>
      </p:sp>
      <p:sp>
        <p:nvSpPr>
          <p:cNvPr id="3" name="TextBox 2"/>
          <p:cNvSpPr txBox="1"/>
          <p:nvPr/>
        </p:nvSpPr>
        <p:spPr>
          <a:xfrm>
            <a:off x="528595" y="2004889"/>
            <a:ext cx="7956379" cy="307777"/>
          </a:xfrm>
          <a:prstGeom prst="rect">
            <a:avLst/>
          </a:prstGeom>
          <a:noFill/>
        </p:spPr>
        <p:txBody>
          <a:bodyPr wrap="square" rtlCol="0">
            <a:spAutoFit/>
          </a:bodyPr>
          <a:lstStyle/>
          <a:p>
            <a:r>
              <a:rPr lang="en-US" sz="1400" b="1" dirty="0" smtClean="0">
                <a:latin typeface="Helvetica Neue Light"/>
                <a:cs typeface="Helvetica Neue Light"/>
              </a:rPr>
              <a:t>Do NOT engage in an online argument.</a:t>
            </a:r>
            <a:endParaRPr lang="en-US" sz="1400" dirty="0" smtClean="0">
              <a:latin typeface="Helvetica Neue Light"/>
              <a:cs typeface="Helvetica Neue Light"/>
            </a:endParaRPr>
          </a:p>
          <a:p>
            <a:endParaRPr lang="en-US" sz="1400" dirty="0" smtClean="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Rule #1</a:t>
            </a:r>
            <a:endParaRPr lang="en-US" sz="2400" dirty="0">
              <a:latin typeface="Helvetica Neue Light"/>
              <a:cs typeface="Helvetica Neue Light"/>
            </a:endParaRPr>
          </a:p>
        </p:txBody>
      </p:sp>
      <p:sp>
        <p:nvSpPr>
          <p:cNvPr id="3" name="TextBox 2"/>
          <p:cNvSpPr txBox="1"/>
          <p:nvPr/>
        </p:nvSpPr>
        <p:spPr>
          <a:xfrm>
            <a:off x="528595" y="2004889"/>
            <a:ext cx="7956379" cy="307777"/>
          </a:xfrm>
          <a:prstGeom prst="rect">
            <a:avLst/>
          </a:prstGeom>
          <a:noFill/>
        </p:spPr>
        <p:txBody>
          <a:bodyPr wrap="square" rtlCol="0">
            <a:spAutoFit/>
          </a:bodyPr>
          <a:lstStyle/>
          <a:p>
            <a:r>
              <a:rPr lang="en-US" sz="1400" dirty="0" smtClean="0">
                <a:latin typeface="Helvetica Neue Light"/>
                <a:cs typeface="Helvetica Neue Light"/>
              </a:rPr>
              <a:t>Do </a:t>
            </a:r>
            <a:r>
              <a:rPr lang="en-US" sz="1400" b="1" dirty="0" smtClean="0">
                <a:latin typeface="Helvetica Neue Light"/>
                <a:cs typeface="Helvetica Neue Light"/>
              </a:rPr>
              <a:t>NOT engage in an online argument.</a:t>
            </a:r>
            <a:endParaRPr lang="en-US" sz="1400" dirty="0" smtClean="0">
              <a:latin typeface="Helvetica Neue Light"/>
              <a:cs typeface="Helvetica Neue Light"/>
            </a:endParaRPr>
          </a:p>
          <a:p>
            <a:endParaRPr lang="en-US" sz="1400" dirty="0" smtClean="0">
              <a:latin typeface="Helvetica Neue Light"/>
              <a:cs typeface="Helvetica Neue Light"/>
            </a:endParaRPr>
          </a:p>
        </p:txBody>
      </p:sp>
      <p:pic>
        <p:nvPicPr>
          <p:cNvPr id="4" name="Picture 3" descr="Screen shot 2014-06-24 at 3.32.04 PM.png"/>
          <p:cNvPicPr>
            <a:picLocks noChangeAspect="1"/>
          </p:cNvPicPr>
          <p:nvPr/>
        </p:nvPicPr>
        <p:blipFill>
          <a:blip r:embed="rId2"/>
          <a:stretch>
            <a:fillRect/>
          </a:stretch>
        </p:blipFill>
        <p:spPr>
          <a:xfrm>
            <a:off x="3910339" y="874691"/>
            <a:ext cx="4574635" cy="42688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595" y="943059"/>
            <a:ext cx="7956379" cy="461665"/>
          </a:xfrm>
          <a:prstGeom prst="rect">
            <a:avLst/>
          </a:prstGeom>
          <a:noFill/>
        </p:spPr>
        <p:txBody>
          <a:bodyPr wrap="square" rtlCol="0">
            <a:spAutoFit/>
          </a:bodyPr>
          <a:lstStyle/>
          <a:p>
            <a:r>
              <a:rPr lang="en-US" sz="2400" dirty="0" smtClean="0">
                <a:latin typeface="Helvetica Neue Light"/>
                <a:cs typeface="Helvetica Neue Light"/>
              </a:rPr>
              <a:t>What NOT to do…</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24 at 3.35.21 PM.png"/>
          <p:cNvPicPr>
            <a:picLocks noChangeAspect="1"/>
          </p:cNvPicPr>
          <p:nvPr/>
        </p:nvPicPr>
        <p:blipFill>
          <a:blip r:embed="rId2"/>
          <a:stretch>
            <a:fillRect/>
          </a:stretch>
        </p:blipFill>
        <p:spPr>
          <a:xfrm>
            <a:off x="264342" y="1738519"/>
            <a:ext cx="6410777" cy="1766681"/>
          </a:xfrm>
          <a:prstGeom prst="rect">
            <a:avLst/>
          </a:prstGeom>
        </p:spPr>
      </p:pic>
      <p:sp>
        <p:nvSpPr>
          <p:cNvPr id="6" name="TextBox 5"/>
          <p:cNvSpPr txBox="1"/>
          <p:nvPr/>
        </p:nvSpPr>
        <p:spPr>
          <a:xfrm>
            <a:off x="528595" y="943059"/>
            <a:ext cx="7956379" cy="461665"/>
          </a:xfrm>
          <a:prstGeom prst="rect">
            <a:avLst/>
          </a:prstGeom>
          <a:noFill/>
        </p:spPr>
        <p:txBody>
          <a:bodyPr wrap="square" rtlCol="0">
            <a:spAutoFit/>
          </a:bodyPr>
          <a:lstStyle/>
          <a:p>
            <a:r>
              <a:rPr lang="en-US" sz="2400" dirty="0" smtClean="0">
                <a:latin typeface="Helvetica Neue Light"/>
                <a:cs typeface="Helvetica Neue Light"/>
              </a:rPr>
              <a:t>What NOT to do…</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24 at 3.35.21 PM.png"/>
          <p:cNvPicPr>
            <a:picLocks noChangeAspect="1"/>
          </p:cNvPicPr>
          <p:nvPr/>
        </p:nvPicPr>
        <p:blipFill>
          <a:blip r:embed="rId2"/>
          <a:stretch>
            <a:fillRect/>
          </a:stretch>
        </p:blipFill>
        <p:spPr>
          <a:xfrm>
            <a:off x="264342" y="1738519"/>
            <a:ext cx="6410777" cy="1766681"/>
          </a:xfrm>
          <a:prstGeom prst="rect">
            <a:avLst/>
          </a:prstGeom>
        </p:spPr>
      </p:pic>
      <p:sp>
        <p:nvSpPr>
          <p:cNvPr id="6" name="TextBox 5"/>
          <p:cNvSpPr txBox="1"/>
          <p:nvPr/>
        </p:nvSpPr>
        <p:spPr>
          <a:xfrm>
            <a:off x="528595" y="943059"/>
            <a:ext cx="7956379" cy="461665"/>
          </a:xfrm>
          <a:prstGeom prst="rect">
            <a:avLst/>
          </a:prstGeom>
          <a:noFill/>
        </p:spPr>
        <p:txBody>
          <a:bodyPr wrap="square" rtlCol="0">
            <a:spAutoFit/>
          </a:bodyPr>
          <a:lstStyle/>
          <a:p>
            <a:r>
              <a:rPr lang="en-US" sz="2400" dirty="0" smtClean="0">
                <a:latin typeface="Helvetica Neue Light"/>
                <a:cs typeface="Helvetica Neue Light"/>
              </a:rPr>
              <a:t>What NOT to do…</a:t>
            </a:r>
            <a:endParaRPr lang="en-US" sz="2400" dirty="0">
              <a:latin typeface="Helvetica Neue Light"/>
              <a:cs typeface="Helvetica Neue Light"/>
            </a:endParaRPr>
          </a:p>
        </p:txBody>
      </p:sp>
      <p:pic>
        <p:nvPicPr>
          <p:cNvPr id="8" name="Picture 7" descr="Screen shot 2014-06-24 at 3.37.11 PM.png"/>
          <p:cNvPicPr>
            <a:picLocks noChangeAspect="1"/>
          </p:cNvPicPr>
          <p:nvPr/>
        </p:nvPicPr>
        <p:blipFill>
          <a:blip r:embed="rId3"/>
          <a:stretch>
            <a:fillRect/>
          </a:stretch>
        </p:blipFill>
        <p:spPr>
          <a:xfrm>
            <a:off x="3469744" y="3267546"/>
            <a:ext cx="5015230" cy="16178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595" y="943059"/>
            <a:ext cx="7956379" cy="461665"/>
          </a:xfrm>
          <a:prstGeom prst="rect">
            <a:avLst/>
          </a:prstGeom>
          <a:noFill/>
        </p:spPr>
        <p:txBody>
          <a:bodyPr wrap="square" rtlCol="0">
            <a:spAutoFit/>
          </a:bodyPr>
          <a:lstStyle/>
          <a:p>
            <a:r>
              <a:rPr lang="en-US" sz="2400" dirty="0" smtClean="0">
                <a:latin typeface="Helvetica Neue Light"/>
                <a:cs typeface="Helvetica Neue Light"/>
              </a:rPr>
              <a:t>What NOT to do…</a:t>
            </a:r>
            <a:endParaRPr lang="en-US" sz="2400" dirty="0">
              <a:latin typeface="Helvetica Neue Light"/>
              <a:cs typeface="Helvetica Neue Light"/>
            </a:endParaRPr>
          </a:p>
        </p:txBody>
      </p:sp>
      <p:pic>
        <p:nvPicPr>
          <p:cNvPr id="9" name="Picture 8" descr="Screen shot 2014-06-24 at 4.43.39 PM.png"/>
          <p:cNvPicPr>
            <a:picLocks noChangeAspect="1"/>
          </p:cNvPicPr>
          <p:nvPr/>
        </p:nvPicPr>
        <p:blipFill>
          <a:blip r:embed="rId2"/>
          <a:stretch>
            <a:fillRect/>
          </a:stretch>
        </p:blipFill>
        <p:spPr>
          <a:xfrm>
            <a:off x="0" y="1423408"/>
            <a:ext cx="6278880" cy="34306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595" y="943059"/>
            <a:ext cx="7956379" cy="461665"/>
          </a:xfrm>
          <a:prstGeom prst="rect">
            <a:avLst/>
          </a:prstGeom>
          <a:noFill/>
        </p:spPr>
        <p:txBody>
          <a:bodyPr wrap="square" rtlCol="0">
            <a:spAutoFit/>
          </a:bodyPr>
          <a:lstStyle/>
          <a:p>
            <a:r>
              <a:rPr lang="en-US" sz="2400" dirty="0" smtClean="0">
                <a:latin typeface="Helvetica Neue Light"/>
                <a:cs typeface="Helvetica Neue Light"/>
              </a:rPr>
              <a:t>What NOT to do…</a:t>
            </a:r>
            <a:endParaRPr lang="en-US" sz="2400" dirty="0">
              <a:latin typeface="Helvetica Neue Light"/>
              <a:cs typeface="Helvetica Neue Light"/>
            </a:endParaRPr>
          </a:p>
        </p:txBody>
      </p:sp>
      <p:pic>
        <p:nvPicPr>
          <p:cNvPr id="7" name="Picture 6" descr="Screen shot 2014-06-24 at 3.37.11 PM.png"/>
          <p:cNvPicPr>
            <a:picLocks noChangeAspect="1"/>
          </p:cNvPicPr>
          <p:nvPr/>
        </p:nvPicPr>
        <p:blipFill>
          <a:blip r:embed="rId2"/>
          <a:stretch>
            <a:fillRect/>
          </a:stretch>
        </p:blipFill>
        <p:spPr>
          <a:xfrm>
            <a:off x="284480" y="1649730"/>
            <a:ext cx="5015230" cy="1617816"/>
          </a:xfrm>
          <a:prstGeom prst="rect">
            <a:avLst/>
          </a:prstGeom>
        </p:spPr>
      </p:pic>
      <p:pic>
        <p:nvPicPr>
          <p:cNvPr id="66562" name="Picture 2"/>
          <p:cNvPicPr>
            <a:picLocks noChangeAspect="1" noChangeArrowheads="1"/>
          </p:cNvPicPr>
          <p:nvPr/>
        </p:nvPicPr>
        <p:blipFill>
          <a:blip r:embed="rId3"/>
          <a:srcRect/>
          <a:stretch>
            <a:fillRect/>
          </a:stretch>
        </p:blipFill>
        <p:spPr bwMode="auto">
          <a:xfrm>
            <a:off x="6278880" y="1392237"/>
            <a:ext cx="2438400" cy="3340101"/>
          </a:xfrm>
          <a:prstGeom prst="rect">
            <a:avLst/>
          </a:prstGeom>
          <a:noFill/>
          <a:ln w="9525">
            <a:noFill/>
            <a:miter lim="800000"/>
            <a:headEnd/>
            <a:tailEnd/>
          </a:ln>
          <a:effectLst/>
        </p:spPr>
      </p:pic>
      <p:pic>
        <p:nvPicPr>
          <p:cNvPr id="5" name="Picture 4" descr="Screen shot 2014-06-24 at 4.43.39 PM.png"/>
          <p:cNvPicPr>
            <a:picLocks noChangeAspect="1"/>
          </p:cNvPicPr>
          <p:nvPr/>
        </p:nvPicPr>
        <p:blipFill>
          <a:blip r:embed="rId4"/>
          <a:stretch>
            <a:fillRect/>
          </a:stretch>
        </p:blipFill>
        <p:spPr>
          <a:xfrm>
            <a:off x="0" y="1423408"/>
            <a:ext cx="6278880" cy="34306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595" y="943059"/>
            <a:ext cx="7956379" cy="830997"/>
          </a:xfrm>
          <a:prstGeom prst="rect">
            <a:avLst/>
          </a:prstGeom>
          <a:noFill/>
        </p:spPr>
        <p:txBody>
          <a:bodyPr wrap="square" rtlCol="0">
            <a:spAutoFit/>
          </a:bodyPr>
          <a:lstStyle/>
          <a:p>
            <a:r>
              <a:rPr lang="en-US" sz="2400" dirty="0" smtClean="0">
                <a:latin typeface="Helvetica Neue Light"/>
                <a:cs typeface="Helvetica Neue Light"/>
              </a:rPr>
              <a:t>Remember! Don’t take your argument online!</a:t>
            </a:r>
          </a:p>
          <a:p>
            <a:r>
              <a:rPr lang="en-US" sz="2400" dirty="0" smtClean="0">
                <a:latin typeface="Helvetica Neue Light"/>
                <a:cs typeface="Helvetica Neue Light"/>
              </a:rPr>
              <a:t>How to handle it?</a:t>
            </a:r>
            <a:endParaRPr lang="en-US" sz="2400" dirty="0">
              <a:latin typeface="Helvetica Neue Light"/>
              <a:cs typeface="Helvetica Neue Light"/>
            </a:endParaRPr>
          </a:p>
        </p:txBody>
      </p:sp>
      <p:pic>
        <p:nvPicPr>
          <p:cNvPr id="6" name="Picture 5" descr="Screen shot 2014-06-24 at 3.59.11 PM.png"/>
          <p:cNvPicPr>
            <a:picLocks noChangeAspect="1"/>
          </p:cNvPicPr>
          <p:nvPr/>
        </p:nvPicPr>
        <p:blipFill>
          <a:blip r:embed="rId2"/>
          <a:stretch>
            <a:fillRect/>
          </a:stretch>
        </p:blipFill>
        <p:spPr>
          <a:xfrm>
            <a:off x="1201189" y="2377440"/>
            <a:ext cx="7232449" cy="2316480"/>
          </a:xfrm>
          <a:prstGeom prst="rect">
            <a:avLst/>
          </a:prstGeom>
        </p:spPr>
      </p:pic>
      <p:sp>
        <p:nvSpPr>
          <p:cNvPr id="7" name="TextBox 6"/>
          <p:cNvSpPr txBox="1"/>
          <p:nvPr/>
        </p:nvSpPr>
        <p:spPr>
          <a:xfrm>
            <a:off x="528595" y="1774056"/>
            <a:ext cx="3249056" cy="369332"/>
          </a:xfrm>
          <a:prstGeom prst="rect">
            <a:avLst/>
          </a:prstGeom>
          <a:noFill/>
        </p:spPr>
        <p:txBody>
          <a:bodyPr wrap="square" rtlCol="0">
            <a:spAutoFit/>
          </a:bodyPr>
          <a:lstStyle/>
          <a:p>
            <a:r>
              <a:rPr lang="en-US" dirty="0" smtClean="0"/>
              <a:t>To respond… or not to respond…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8595" y="1779786"/>
            <a:ext cx="3249056" cy="369332"/>
          </a:xfrm>
          <a:prstGeom prst="rect">
            <a:avLst/>
          </a:prstGeom>
          <a:noFill/>
        </p:spPr>
        <p:txBody>
          <a:bodyPr wrap="square" rtlCol="0">
            <a:spAutoFit/>
          </a:bodyPr>
          <a:lstStyle/>
          <a:p>
            <a:r>
              <a:rPr lang="en-US" dirty="0" smtClean="0"/>
              <a:t>To respond… or not to respond…</a:t>
            </a:r>
            <a:endParaRPr lang="en-US" dirty="0"/>
          </a:p>
        </p:txBody>
      </p:sp>
      <p:pic>
        <p:nvPicPr>
          <p:cNvPr id="8" name="Picture 7" descr="Screen shot 2014-06-24 at 4.27.13 PM.png"/>
          <p:cNvPicPr>
            <a:picLocks noChangeAspect="1"/>
          </p:cNvPicPr>
          <p:nvPr/>
        </p:nvPicPr>
        <p:blipFill>
          <a:blip r:embed="rId2"/>
          <a:stretch>
            <a:fillRect/>
          </a:stretch>
        </p:blipFill>
        <p:spPr>
          <a:xfrm>
            <a:off x="1188720" y="2279412"/>
            <a:ext cx="7023495" cy="2565400"/>
          </a:xfrm>
          <a:prstGeom prst="rect">
            <a:avLst/>
          </a:prstGeom>
        </p:spPr>
      </p:pic>
      <p:sp>
        <p:nvSpPr>
          <p:cNvPr id="9" name="TextBox 8"/>
          <p:cNvSpPr txBox="1"/>
          <p:nvPr/>
        </p:nvSpPr>
        <p:spPr>
          <a:xfrm>
            <a:off x="528595" y="948789"/>
            <a:ext cx="7956379" cy="830997"/>
          </a:xfrm>
          <a:prstGeom prst="rect">
            <a:avLst/>
          </a:prstGeom>
          <a:noFill/>
        </p:spPr>
        <p:txBody>
          <a:bodyPr wrap="square" rtlCol="0">
            <a:spAutoFit/>
          </a:bodyPr>
          <a:lstStyle/>
          <a:p>
            <a:r>
              <a:rPr lang="en-US" sz="2400" dirty="0" smtClean="0">
                <a:latin typeface="Helvetica Neue Light"/>
                <a:cs typeface="Helvetica Neue Light"/>
              </a:rPr>
              <a:t>Remember! Don’t take your argument online!</a:t>
            </a:r>
          </a:p>
          <a:p>
            <a:r>
              <a:rPr lang="en-US" sz="2400" dirty="0" smtClean="0">
                <a:latin typeface="Helvetica Neue Light"/>
                <a:cs typeface="Helvetica Neue Light"/>
              </a:rPr>
              <a:t>How to handle it?</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pPr algn="ctr"/>
            <a:r>
              <a:rPr lang="en-US" sz="2400" dirty="0" smtClean="0">
                <a:latin typeface="Helvetica Neue Light"/>
                <a:cs typeface="Helvetica Neue Light"/>
              </a:rPr>
              <a:t>Yelp Help! Make Online Reviews Work for </a:t>
            </a:r>
            <a:r>
              <a:rPr lang="en-US" sz="2400" dirty="0" smtClean="0">
                <a:latin typeface="Helvetica Neue Light"/>
                <a:cs typeface="Helvetica Neue Light"/>
              </a:rPr>
              <a:t>You</a:t>
            </a:r>
            <a:endParaRPr lang="en-US" sz="2400" dirty="0">
              <a:latin typeface="Helvetica Neue Light"/>
              <a:cs typeface="Helvetica Neue Light"/>
            </a:endParaRPr>
          </a:p>
        </p:txBody>
      </p:sp>
      <p:pic>
        <p:nvPicPr>
          <p:cNvPr id="5" name="Picture 4"/>
          <p:cNvPicPr>
            <a:picLocks noChangeAspect="1"/>
          </p:cNvPicPr>
          <p:nvPr/>
        </p:nvPicPr>
        <p:blipFill>
          <a:blip r:embed="rId2"/>
          <a:stretch>
            <a:fillRect/>
          </a:stretch>
        </p:blipFill>
        <p:spPr>
          <a:xfrm>
            <a:off x="2961640" y="2282825"/>
            <a:ext cx="2875420" cy="18961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Rule #1: Do NOT engage in an online argument.</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Rule #1: Do NOT engage in an online argument.</a:t>
            </a:r>
            <a:endParaRPr lang="en-US" sz="2400" dirty="0">
              <a:latin typeface="Helvetica Neue Light"/>
              <a:cs typeface="Helvetica Neue Light"/>
            </a:endParaRPr>
          </a:p>
        </p:txBody>
      </p:sp>
      <p:sp>
        <p:nvSpPr>
          <p:cNvPr id="5" name="TextBox 4"/>
          <p:cNvSpPr txBox="1"/>
          <p:nvPr/>
        </p:nvSpPr>
        <p:spPr>
          <a:xfrm>
            <a:off x="528595" y="1635557"/>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6" name="TextBox 5"/>
          <p:cNvSpPr txBox="1"/>
          <p:nvPr/>
        </p:nvSpPr>
        <p:spPr>
          <a:xfrm>
            <a:off x="528595" y="1798320"/>
            <a:ext cx="7518125" cy="369332"/>
          </a:xfrm>
          <a:prstGeom prst="rect">
            <a:avLst/>
          </a:prstGeom>
          <a:noFill/>
        </p:spPr>
        <p:txBody>
          <a:bodyPr wrap="square" rtlCol="0">
            <a:spAutoFit/>
          </a:bodyPr>
          <a:lstStyle/>
          <a:p>
            <a:pPr>
              <a:buFont typeface="Wingdings" charset="2"/>
              <a:buChar char="ü"/>
            </a:pPr>
            <a:r>
              <a:rPr lang="en-US" b="1" dirty="0" smtClean="0"/>
              <a:t> </a:t>
            </a:r>
            <a:r>
              <a:rPr lang="en-US" b="1" dirty="0" smtClean="0">
                <a:latin typeface="Helvetica Neue Light"/>
                <a:cs typeface="Helvetica Neue Light"/>
              </a:rPr>
              <a:t>Review other businesses.</a:t>
            </a:r>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6" name="TextBox 5"/>
          <p:cNvSpPr txBox="1"/>
          <p:nvPr/>
        </p:nvSpPr>
        <p:spPr>
          <a:xfrm>
            <a:off x="528595" y="1798320"/>
            <a:ext cx="7518125" cy="646331"/>
          </a:xfrm>
          <a:prstGeom prst="rect">
            <a:avLst/>
          </a:prstGeom>
          <a:noFill/>
        </p:spPr>
        <p:txBody>
          <a:bodyPr wrap="square" rtlCol="0">
            <a:spAutoFit/>
          </a:bodyPr>
          <a:lstStyle/>
          <a:p>
            <a:pPr>
              <a:buFont typeface="Wingdings" charset="2"/>
              <a:buChar char="ü"/>
            </a:pPr>
            <a:r>
              <a:rPr lang="en-US" b="1" dirty="0" smtClean="0"/>
              <a:t> </a:t>
            </a:r>
            <a:r>
              <a:rPr lang="en-US" b="1" dirty="0" smtClean="0">
                <a:latin typeface="Helvetica Neue Light"/>
                <a:cs typeface="Helvetica Neue Light"/>
              </a:rPr>
              <a:t>Review other businesses.</a:t>
            </a:r>
          </a:p>
          <a:p>
            <a:pPr>
              <a:buFont typeface="Wingdings" charset="2"/>
              <a:buChar char="ü"/>
            </a:pPr>
            <a:r>
              <a:rPr lang="en-US" b="1" dirty="0" smtClean="0">
                <a:latin typeface="Helvetica Neue Light"/>
                <a:cs typeface="Helvetica Neue Light"/>
              </a:rPr>
              <a:t> Use current social media platforms to promote reviews.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6" name="TextBox 5"/>
          <p:cNvSpPr txBox="1"/>
          <p:nvPr/>
        </p:nvSpPr>
        <p:spPr>
          <a:xfrm>
            <a:off x="528595" y="1798320"/>
            <a:ext cx="7518125" cy="923330"/>
          </a:xfrm>
          <a:prstGeom prst="rect">
            <a:avLst/>
          </a:prstGeom>
          <a:noFill/>
        </p:spPr>
        <p:txBody>
          <a:bodyPr wrap="square" rtlCol="0">
            <a:spAutoFit/>
          </a:bodyPr>
          <a:lstStyle/>
          <a:p>
            <a:pPr>
              <a:buFont typeface="Wingdings" charset="2"/>
              <a:buChar char="ü"/>
            </a:pPr>
            <a:r>
              <a:rPr lang="en-US" b="1" dirty="0" smtClean="0"/>
              <a:t> </a:t>
            </a:r>
            <a:r>
              <a:rPr lang="en-US" b="1" dirty="0" smtClean="0">
                <a:latin typeface="Helvetica Neue Light"/>
                <a:cs typeface="Helvetica Neue Light"/>
              </a:rPr>
              <a:t>Review other businesses.</a:t>
            </a:r>
          </a:p>
          <a:p>
            <a:pPr>
              <a:buFont typeface="Wingdings" charset="2"/>
              <a:buChar char="ü"/>
            </a:pPr>
            <a:r>
              <a:rPr lang="en-US" b="1" dirty="0" smtClean="0">
                <a:latin typeface="Helvetica Neue Light"/>
                <a:cs typeface="Helvetica Neue Light"/>
              </a:rPr>
              <a:t> Use current social media platforms to promote reviews.</a:t>
            </a:r>
          </a:p>
          <a:p>
            <a:pPr>
              <a:buFont typeface="Wingdings" charset="2"/>
              <a:buChar char="ü"/>
            </a:pPr>
            <a:r>
              <a:rPr lang="en-US" b="1" dirty="0" smtClean="0">
                <a:latin typeface="Helvetica Neue Light"/>
                <a:cs typeface="Helvetica Neue Light"/>
              </a:rPr>
              <a:t> Do surveys – and request a review.</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6" name="TextBox 5"/>
          <p:cNvSpPr txBox="1"/>
          <p:nvPr/>
        </p:nvSpPr>
        <p:spPr>
          <a:xfrm>
            <a:off x="528595" y="1798320"/>
            <a:ext cx="7518125" cy="1200329"/>
          </a:xfrm>
          <a:prstGeom prst="rect">
            <a:avLst/>
          </a:prstGeom>
          <a:noFill/>
        </p:spPr>
        <p:txBody>
          <a:bodyPr wrap="square" rtlCol="0">
            <a:spAutoFit/>
          </a:bodyPr>
          <a:lstStyle/>
          <a:p>
            <a:pPr>
              <a:buFont typeface="Wingdings" charset="2"/>
              <a:buChar char="ü"/>
            </a:pPr>
            <a:r>
              <a:rPr lang="en-US" b="1" dirty="0" smtClean="0"/>
              <a:t> </a:t>
            </a:r>
            <a:r>
              <a:rPr lang="en-US" b="1" dirty="0" smtClean="0">
                <a:latin typeface="Helvetica Neue Light"/>
                <a:cs typeface="Helvetica Neue Light"/>
              </a:rPr>
              <a:t>Review other businesses.</a:t>
            </a:r>
          </a:p>
          <a:p>
            <a:pPr>
              <a:buFont typeface="Wingdings" charset="2"/>
              <a:buChar char="ü"/>
            </a:pPr>
            <a:r>
              <a:rPr lang="en-US" b="1" dirty="0" smtClean="0">
                <a:latin typeface="Helvetica Neue Light"/>
                <a:cs typeface="Helvetica Neue Light"/>
              </a:rPr>
              <a:t> Use current social media platforms to promote reviews.</a:t>
            </a:r>
          </a:p>
          <a:p>
            <a:pPr>
              <a:buFont typeface="Wingdings" charset="2"/>
              <a:buChar char="ü"/>
            </a:pPr>
            <a:r>
              <a:rPr lang="en-US" b="1" dirty="0" smtClean="0">
                <a:latin typeface="Helvetica Neue Light"/>
                <a:cs typeface="Helvetica Neue Light"/>
              </a:rPr>
              <a:t> Do surveys – and request a review.</a:t>
            </a:r>
          </a:p>
          <a:p>
            <a:pPr>
              <a:buFont typeface="Wingdings" charset="2"/>
              <a:buChar char="ü"/>
            </a:pPr>
            <a:r>
              <a:rPr lang="en-US" b="1" dirty="0" smtClean="0">
                <a:latin typeface="Helvetica Neue Light"/>
                <a:cs typeface="Helvetica Neue Light"/>
              </a:rPr>
              <a:t> Encourage employees to provide excellent service by giving incentives.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6" name="TextBox 5"/>
          <p:cNvSpPr txBox="1"/>
          <p:nvPr/>
        </p:nvSpPr>
        <p:spPr>
          <a:xfrm>
            <a:off x="528595" y="1798320"/>
            <a:ext cx="7518125" cy="1477328"/>
          </a:xfrm>
          <a:prstGeom prst="rect">
            <a:avLst/>
          </a:prstGeom>
          <a:noFill/>
        </p:spPr>
        <p:txBody>
          <a:bodyPr wrap="square" rtlCol="0">
            <a:spAutoFit/>
          </a:bodyPr>
          <a:lstStyle/>
          <a:p>
            <a:pPr>
              <a:buFont typeface="Wingdings" charset="2"/>
              <a:buChar char="ü"/>
            </a:pPr>
            <a:r>
              <a:rPr lang="en-US" b="1" dirty="0" smtClean="0"/>
              <a:t> </a:t>
            </a:r>
            <a:r>
              <a:rPr lang="en-US" b="1" dirty="0" smtClean="0">
                <a:latin typeface="Helvetica Neue Light"/>
                <a:cs typeface="Helvetica Neue Light"/>
              </a:rPr>
              <a:t>Review other businesses.</a:t>
            </a:r>
          </a:p>
          <a:p>
            <a:pPr>
              <a:buFont typeface="Wingdings" charset="2"/>
              <a:buChar char="ü"/>
            </a:pPr>
            <a:r>
              <a:rPr lang="en-US" b="1" dirty="0" smtClean="0">
                <a:latin typeface="Helvetica Neue Light"/>
                <a:cs typeface="Helvetica Neue Light"/>
              </a:rPr>
              <a:t> Use current social media platforms to promote reviews.</a:t>
            </a:r>
          </a:p>
          <a:p>
            <a:pPr>
              <a:buFont typeface="Wingdings" charset="2"/>
              <a:buChar char="ü"/>
            </a:pPr>
            <a:r>
              <a:rPr lang="en-US" b="1" dirty="0" smtClean="0">
                <a:latin typeface="Helvetica Neue Light"/>
                <a:cs typeface="Helvetica Neue Light"/>
              </a:rPr>
              <a:t> Do surveys – and request a review.</a:t>
            </a:r>
          </a:p>
          <a:p>
            <a:pPr>
              <a:buFont typeface="Wingdings" charset="2"/>
              <a:buChar char="ü"/>
            </a:pPr>
            <a:r>
              <a:rPr lang="en-US" b="1" dirty="0" smtClean="0">
                <a:latin typeface="Helvetica Neue Light"/>
                <a:cs typeface="Helvetica Neue Light"/>
              </a:rPr>
              <a:t> Encourage employees to provide excellent service by giving incentives.</a:t>
            </a:r>
          </a:p>
          <a:p>
            <a:pPr>
              <a:buFont typeface="Wingdings" charset="2"/>
              <a:buChar char="ü"/>
            </a:pPr>
            <a:r>
              <a:rPr lang="en-US" b="1" dirty="0" smtClean="0">
                <a:latin typeface="Helvetica Neue Light"/>
                <a:cs typeface="Helvetica Neue Light"/>
              </a:rPr>
              <a:t> It doesn’t hurt to ask.</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173892"/>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6" name="TextBox 5"/>
          <p:cNvSpPr txBox="1"/>
          <p:nvPr/>
        </p:nvSpPr>
        <p:spPr>
          <a:xfrm>
            <a:off x="528595" y="1798320"/>
            <a:ext cx="7518125" cy="1477328"/>
          </a:xfrm>
          <a:prstGeom prst="rect">
            <a:avLst/>
          </a:prstGeom>
          <a:noFill/>
        </p:spPr>
        <p:txBody>
          <a:bodyPr wrap="square" rtlCol="0">
            <a:spAutoFit/>
          </a:bodyPr>
          <a:lstStyle/>
          <a:p>
            <a:pPr>
              <a:buFont typeface="Wingdings" charset="2"/>
              <a:buChar char="ü"/>
            </a:pPr>
            <a:r>
              <a:rPr lang="en-US" b="1" dirty="0" smtClean="0"/>
              <a:t> </a:t>
            </a:r>
            <a:r>
              <a:rPr lang="en-US" b="1" dirty="0" smtClean="0">
                <a:latin typeface="Helvetica Neue Light"/>
                <a:cs typeface="Helvetica Neue Light"/>
              </a:rPr>
              <a:t>Review other businesses.</a:t>
            </a:r>
          </a:p>
          <a:p>
            <a:pPr>
              <a:buFont typeface="Wingdings" charset="2"/>
              <a:buChar char="ü"/>
            </a:pPr>
            <a:r>
              <a:rPr lang="en-US" b="1" dirty="0" smtClean="0">
                <a:latin typeface="Helvetica Neue Light"/>
                <a:cs typeface="Helvetica Neue Light"/>
              </a:rPr>
              <a:t> Use current social media platforms to promote reviews.</a:t>
            </a:r>
          </a:p>
          <a:p>
            <a:pPr>
              <a:buFont typeface="Wingdings" charset="2"/>
              <a:buChar char="ü"/>
            </a:pPr>
            <a:r>
              <a:rPr lang="en-US" b="1" dirty="0" smtClean="0">
                <a:latin typeface="Helvetica Neue Light"/>
                <a:cs typeface="Helvetica Neue Light"/>
              </a:rPr>
              <a:t> Do surveys – and request a review.</a:t>
            </a:r>
          </a:p>
          <a:p>
            <a:pPr>
              <a:buFont typeface="Wingdings" charset="2"/>
              <a:buChar char="ü"/>
            </a:pPr>
            <a:r>
              <a:rPr lang="en-US" b="1" dirty="0" smtClean="0">
                <a:latin typeface="Helvetica Neue Light"/>
                <a:cs typeface="Helvetica Neue Light"/>
              </a:rPr>
              <a:t> Encourage employees to provide excellent service by giving incentives.</a:t>
            </a:r>
          </a:p>
          <a:p>
            <a:pPr>
              <a:buFont typeface="Wingdings" charset="2"/>
              <a:buChar char="ü"/>
            </a:pPr>
            <a:r>
              <a:rPr lang="en-US" b="1" dirty="0" smtClean="0">
                <a:latin typeface="Helvetica Neue Light"/>
                <a:cs typeface="Helvetica Neue Light"/>
              </a:rPr>
              <a:t> It doesn’t hurt to ask.</a:t>
            </a:r>
            <a:endParaRPr lang="en-US" b="1" dirty="0"/>
          </a:p>
        </p:txBody>
      </p:sp>
      <p:pic>
        <p:nvPicPr>
          <p:cNvPr id="4" name="Picture 3"/>
          <p:cNvPicPr>
            <a:picLocks noChangeAspect="1"/>
          </p:cNvPicPr>
          <p:nvPr/>
        </p:nvPicPr>
        <p:blipFill>
          <a:blip r:embed="rId2"/>
          <a:stretch>
            <a:fillRect/>
          </a:stretch>
        </p:blipFill>
        <p:spPr>
          <a:xfrm>
            <a:off x="4135120" y="3060700"/>
            <a:ext cx="3911600" cy="208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Rule #1: Do NOT engage in an online argument.</a:t>
            </a:r>
            <a:endParaRPr lang="en-US" sz="2400" dirty="0">
              <a:latin typeface="Helvetica Neue Light"/>
              <a:cs typeface="Helvetica Neue Light"/>
            </a:endParaRPr>
          </a:p>
        </p:txBody>
      </p:sp>
      <p:sp>
        <p:nvSpPr>
          <p:cNvPr id="5" name="TextBox 4"/>
          <p:cNvSpPr txBox="1"/>
          <p:nvPr/>
        </p:nvSpPr>
        <p:spPr>
          <a:xfrm>
            <a:off x="528595" y="1635557"/>
            <a:ext cx="7976974" cy="461665"/>
          </a:xfrm>
          <a:prstGeom prst="rect">
            <a:avLst/>
          </a:prstGeom>
          <a:noFill/>
        </p:spPr>
        <p:txBody>
          <a:bodyPr wrap="square" rtlCol="0">
            <a:spAutoFit/>
          </a:bodyPr>
          <a:lstStyle/>
          <a:p>
            <a:r>
              <a:rPr lang="en-US" sz="2400" dirty="0" smtClean="0">
                <a:latin typeface="Helvetica Neue Light"/>
                <a:cs typeface="Helvetica Neue Light"/>
              </a:rPr>
              <a:t>Rule #2: Keep the GOOD reviews coming!</a:t>
            </a:r>
            <a:endParaRPr lang="en-US" sz="2400" dirty="0">
              <a:latin typeface="Helvetica Neue Light"/>
              <a:cs typeface="Helvetica Neue Light"/>
            </a:endParaRPr>
          </a:p>
        </p:txBody>
      </p:sp>
      <p:sp>
        <p:nvSpPr>
          <p:cNvPr id="4" name="TextBox 3"/>
          <p:cNvSpPr txBox="1"/>
          <p:nvPr/>
        </p:nvSpPr>
        <p:spPr>
          <a:xfrm>
            <a:off x="528595" y="2097222"/>
            <a:ext cx="7976974" cy="461665"/>
          </a:xfrm>
          <a:prstGeom prst="rect">
            <a:avLst/>
          </a:prstGeom>
          <a:noFill/>
        </p:spPr>
        <p:txBody>
          <a:bodyPr wrap="square" rtlCol="0">
            <a:spAutoFit/>
          </a:bodyPr>
          <a:lstStyle/>
          <a:p>
            <a:r>
              <a:rPr lang="en-US" sz="2400" dirty="0" smtClean="0">
                <a:latin typeface="Helvetica Neue Light"/>
                <a:cs typeface="Helvetica Neue Light"/>
              </a:rPr>
              <a:t>Rule #3: Be true to your store.</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355600" y="4456668"/>
            <a:ext cx="3860800" cy="369332"/>
          </a:xfrm>
          <a:prstGeom prst="rect">
            <a:avLst/>
          </a:prstGeom>
          <a:noFill/>
        </p:spPr>
        <p:txBody>
          <a:bodyPr wrap="square" rtlCol="0">
            <a:spAutoFit/>
          </a:bodyPr>
          <a:lstStyle/>
          <a:p>
            <a:r>
              <a:rPr lang="en-US" dirty="0" smtClean="0">
                <a:latin typeface="Helvetica Neue Light"/>
                <a:cs typeface="Helvetica Neue Light"/>
              </a:rPr>
              <a:t>Robin Jean </a:t>
            </a:r>
            <a:r>
              <a:rPr lang="en-US" dirty="0" err="1" smtClean="0">
                <a:latin typeface="Helvetica Neue Light"/>
                <a:cs typeface="Helvetica Neue Light"/>
              </a:rPr>
              <a:t>Sassi</a:t>
            </a:r>
            <a:r>
              <a:rPr lang="en-US" dirty="0" smtClean="0">
                <a:latin typeface="Helvetica Neue Light"/>
                <a:cs typeface="Helvetica Neue Light"/>
              </a:rPr>
              <a:t>, Esq.</a:t>
            </a:r>
            <a:endParaRPr lang="en-US"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595" y="1204575"/>
            <a:ext cx="7976974" cy="461665"/>
          </a:xfrm>
          <a:prstGeom prst="rect">
            <a:avLst/>
          </a:prstGeom>
          <a:noFill/>
        </p:spPr>
        <p:txBody>
          <a:bodyPr wrap="square" rtlCol="0">
            <a:spAutoFit/>
          </a:bodyPr>
          <a:lstStyle/>
          <a:p>
            <a:r>
              <a:rPr lang="en-US" sz="2400" dirty="0" smtClean="0">
                <a:latin typeface="Helvetica Neue Light"/>
                <a:cs typeface="Helvetica Neue Light"/>
              </a:rPr>
              <a:t>Rule #3: Be true to your store.</a:t>
            </a:r>
            <a:endParaRPr lang="en-US" sz="2400"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Yelp Help! Make Online Reviews Work for </a:t>
            </a:r>
            <a:r>
              <a:rPr lang="en-US" sz="2400" dirty="0" smtClean="0">
                <a:latin typeface="Helvetica Neue Light"/>
                <a:cs typeface="Helvetica Neue Light"/>
              </a:rPr>
              <a:t>You</a:t>
            </a:r>
            <a:endParaRPr lang="en-US" sz="2400" dirty="0">
              <a:latin typeface="Helvetica Neue Light"/>
              <a:cs typeface="Helvetica Neue Light"/>
            </a:endParaRPr>
          </a:p>
        </p:txBody>
      </p:sp>
      <p:pic>
        <p:nvPicPr>
          <p:cNvPr id="5" name="Picture 4"/>
          <p:cNvPicPr>
            <a:picLocks noChangeAspect="1"/>
          </p:cNvPicPr>
          <p:nvPr/>
        </p:nvPicPr>
        <p:blipFill>
          <a:blip r:embed="rId2"/>
          <a:stretch>
            <a:fillRect/>
          </a:stretch>
        </p:blipFill>
        <p:spPr>
          <a:xfrm>
            <a:off x="2961640" y="2282825"/>
            <a:ext cx="2875420" cy="18961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542324" y="1839784"/>
            <a:ext cx="7956379" cy="523220"/>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Owner, San Diego Music Studio, Est. 1994</a:t>
            </a:r>
          </a:p>
          <a:p>
            <a:pPr lvl="1">
              <a:buFont typeface="Arial"/>
              <a:buChar char="•"/>
            </a:pPr>
            <a:endParaRPr lang="en-US" sz="1400" b="1" dirty="0">
              <a:latin typeface="Helvetica Neue Light"/>
              <a:cs typeface="Helvetica Neue Light"/>
            </a:endParaRPr>
          </a:p>
        </p:txBody>
      </p:sp>
      <p:sp>
        <p:nvSpPr>
          <p:cNvPr id="4" name="TextBox 3"/>
          <p:cNvSpPr txBox="1"/>
          <p:nvPr/>
        </p:nvSpPr>
        <p:spPr>
          <a:xfrm>
            <a:off x="396791" y="4456668"/>
            <a:ext cx="3860800" cy="369332"/>
          </a:xfrm>
          <a:prstGeom prst="rect">
            <a:avLst/>
          </a:prstGeom>
          <a:noFill/>
        </p:spPr>
        <p:txBody>
          <a:bodyPr wrap="square" rtlCol="0">
            <a:spAutoFit/>
          </a:bodyPr>
          <a:lstStyle/>
          <a:p>
            <a:r>
              <a:rPr lang="en-US" dirty="0" smtClean="0">
                <a:latin typeface="Helvetica Neue Light"/>
                <a:cs typeface="Helvetica Neue Light"/>
              </a:rPr>
              <a:t>Robin Jean </a:t>
            </a:r>
            <a:r>
              <a:rPr lang="en-US" dirty="0" err="1" smtClean="0">
                <a:latin typeface="Helvetica Neue Light"/>
                <a:cs typeface="Helvetica Neue Light"/>
              </a:rPr>
              <a:t>Sassi</a:t>
            </a:r>
            <a:r>
              <a:rPr lang="en-US" dirty="0" smtClean="0">
                <a:latin typeface="Helvetica Neue Light"/>
                <a:cs typeface="Helvetica Neue Light"/>
              </a:rPr>
              <a:t>, Esq.</a:t>
            </a:r>
            <a:endParaRPr lang="en-US"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542324" y="1839784"/>
            <a:ext cx="7956379" cy="523220"/>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Owner, San Diego Music Studio, Est. 1994</a:t>
            </a:r>
          </a:p>
          <a:p>
            <a:pPr lvl="1">
              <a:buFont typeface="Arial"/>
              <a:buChar char="•"/>
            </a:pPr>
            <a:endParaRPr lang="en-US" sz="1400" b="1" dirty="0">
              <a:latin typeface="Helvetica Neue Light"/>
              <a:cs typeface="Helvetica Neue Light"/>
            </a:endParaRPr>
          </a:p>
        </p:txBody>
      </p:sp>
      <p:pic>
        <p:nvPicPr>
          <p:cNvPr id="4" name="Picture 3"/>
          <p:cNvPicPr>
            <a:picLocks noChangeAspect="1" noChangeArrowheads="1"/>
          </p:cNvPicPr>
          <p:nvPr/>
        </p:nvPicPr>
        <p:blipFill>
          <a:blip r:embed="rId2"/>
          <a:srcRect/>
          <a:stretch>
            <a:fillRect/>
          </a:stretch>
        </p:blipFill>
        <p:spPr bwMode="auto">
          <a:xfrm>
            <a:off x="4572000" y="1173892"/>
            <a:ext cx="3912974" cy="1821753"/>
          </a:xfrm>
          <a:prstGeom prst="rect">
            <a:avLst/>
          </a:prstGeom>
          <a:noFill/>
          <a:ln w="9525">
            <a:noFill/>
            <a:miter lim="800000"/>
            <a:headEnd/>
            <a:tailEnd/>
          </a:ln>
          <a:effectLst/>
        </p:spPr>
      </p:pic>
      <p:sp>
        <p:nvSpPr>
          <p:cNvPr id="5" name="TextBox 4"/>
          <p:cNvSpPr txBox="1"/>
          <p:nvPr/>
        </p:nvSpPr>
        <p:spPr>
          <a:xfrm>
            <a:off x="355600" y="4456668"/>
            <a:ext cx="3860800" cy="369332"/>
          </a:xfrm>
          <a:prstGeom prst="rect">
            <a:avLst/>
          </a:prstGeom>
          <a:noFill/>
        </p:spPr>
        <p:txBody>
          <a:bodyPr wrap="square" rtlCol="0">
            <a:spAutoFit/>
          </a:bodyPr>
          <a:lstStyle/>
          <a:p>
            <a:r>
              <a:rPr lang="en-US" dirty="0" smtClean="0">
                <a:latin typeface="Helvetica Neue Light"/>
                <a:cs typeface="Helvetica Neue Light"/>
              </a:rPr>
              <a:t>Robin Jean </a:t>
            </a:r>
            <a:r>
              <a:rPr lang="en-US" dirty="0" err="1" smtClean="0">
                <a:latin typeface="Helvetica Neue Light"/>
                <a:cs typeface="Helvetica Neue Light"/>
              </a:rPr>
              <a:t>Sassi</a:t>
            </a:r>
            <a:r>
              <a:rPr lang="en-US" dirty="0" smtClean="0">
                <a:latin typeface="Helvetica Neue Light"/>
                <a:cs typeface="Helvetica Neue Light"/>
              </a:rPr>
              <a:t>, Esq.</a:t>
            </a:r>
            <a:endParaRPr lang="en-US"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About Your Speaker…</a:t>
            </a:r>
            <a:endParaRPr lang="en-US" sz="2400" dirty="0">
              <a:latin typeface="Helvetica Neue Light"/>
              <a:cs typeface="Helvetica Neue Light"/>
            </a:endParaRPr>
          </a:p>
        </p:txBody>
      </p:sp>
      <p:sp>
        <p:nvSpPr>
          <p:cNvPr id="3" name="TextBox 2"/>
          <p:cNvSpPr txBox="1"/>
          <p:nvPr/>
        </p:nvSpPr>
        <p:spPr>
          <a:xfrm>
            <a:off x="542324" y="1839784"/>
            <a:ext cx="7956379" cy="2246769"/>
          </a:xfrm>
          <a:prstGeom prst="rect">
            <a:avLst/>
          </a:prstGeom>
          <a:noFill/>
        </p:spPr>
        <p:txBody>
          <a:bodyPr wrap="square" rtlCol="0">
            <a:spAutoFit/>
          </a:bodyPr>
          <a:lstStyle/>
          <a:p>
            <a:pPr>
              <a:buFont typeface="Arial"/>
              <a:buChar char="•"/>
            </a:pPr>
            <a:r>
              <a:rPr lang="en-US" sz="1400" dirty="0" smtClean="0">
                <a:latin typeface="Helvetica Neue Light"/>
                <a:cs typeface="Helvetica Neue Light"/>
              </a:rPr>
              <a:t>Owner, San Diego Music Studio, Est. 1994</a:t>
            </a:r>
          </a:p>
          <a:p>
            <a:pPr>
              <a:buFont typeface="Arial"/>
              <a:buChar char="•"/>
            </a:pPr>
            <a:r>
              <a:rPr lang="en-US" sz="1400" dirty="0" smtClean="0">
                <a:latin typeface="Helvetica Neue Light"/>
                <a:cs typeface="Helvetica Neue Light"/>
              </a:rPr>
              <a:t>California Licensed Attorney</a:t>
            </a:r>
          </a:p>
          <a:p>
            <a:pPr lvl="1">
              <a:buFont typeface="Arial"/>
              <a:buChar char="•"/>
            </a:pPr>
            <a:r>
              <a:rPr lang="en-US" sz="1400" dirty="0" smtClean="0">
                <a:latin typeface="Helvetica Neue Light"/>
                <a:cs typeface="Helvetica Neue Light"/>
              </a:rPr>
              <a:t>Corporate Law</a:t>
            </a:r>
          </a:p>
          <a:p>
            <a:pPr lvl="1">
              <a:buFont typeface="Arial"/>
              <a:buChar char="•"/>
            </a:pPr>
            <a:r>
              <a:rPr lang="en-US" sz="1400" dirty="0" smtClean="0">
                <a:latin typeface="Helvetica Neue Light"/>
                <a:cs typeface="Helvetica Neue Light"/>
              </a:rPr>
              <a:t>Business Litigation</a:t>
            </a:r>
          </a:p>
          <a:p>
            <a:pPr lvl="1">
              <a:buFont typeface="Arial"/>
              <a:buChar char="•"/>
            </a:pPr>
            <a:r>
              <a:rPr lang="en-US" sz="1400" dirty="0" smtClean="0">
                <a:latin typeface="Helvetica Neue Light"/>
                <a:cs typeface="Helvetica Neue Light"/>
              </a:rPr>
              <a:t>Trusts and Estates</a:t>
            </a:r>
          </a:p>
          <a:p>
            <a:pPr lvl="1">
              <a:buFont typeface="Arial"/>
              <a:buChar char="•"/>
            </a:pPr>
            <a:endParaRPr lang="en-US" sz="1400" dirty="0" smtClean="0">
              <a:latin typeface="Helvetica Neue Light"/>
              <a:cs typeface="Helvetica Neue Light"/>
            </a:endParaRPr>
          </a:p>
          <a:p>
            <a:pPr lvl="1">
              <a:buFont typeface="Arial"/>
              <a:buChar char="•"/>
            </a:pPr>
            <a:r>
              <a:rPr lang="en-US" sz="1400" dirty="0" smtClean="0">
                <a:latin typeface="Helvetica Neue Light"/>
                <a:cs typeface="Helvetica Neue Light"/>
              </a:rPr>
              <a:t>Disclaimer: The presentation you hear today is not meant to be legal advice and is for educational purposes only. Each individual situation is unique and laws vary from state to state. Conversations here do not establish an attorney-client relationship. </a:t>
            </a:r>
          </a:p>
          <a:p>
            <a:pPr lvl="1">
              <a:buFont typeface="Arial"/>
              <a:buChar char="•"/>
            </a:pPr>
            <a:endParaRPr lang="en-US" sz="1400" b="1" dirty="0">
              <a:latin typeface="Helvetica Neue Light"/>
              <a:cs typeface="Helvetica Neue Light"/>
            </a:endParaRPr>
          </a:p>
        </p:txBody>
      </p:sp>
      <p:pic>
        <p:nvPicPr>
          <p:cNvPr id="4" name="Picture 3"/>
          <p:cNvPicPr>
            <a:picLocks noChangeAspect="1" noChangeArrowheads="1"/>
          </p:cNvPicPr>
          <p:nvPr/>
        </p:nvPicPr>
        <p:blipFill>
          <a:blip r:embed="rId2"/>
          <a:srcRect/>
          <a:stretch>
            <a:fillRect/>
          </a:stretch>
        </p:blipFill>
        <p:spPr bwMode="auto">
          <a:xfrm>
            <a:off x="4572000" y="1173892"/>
            <a:ext cx="3912974" cy="1821753"/>
          </a:xfrm>
          <a:prstGeom prst="rect">
            <a:avLst/>
          </a:prstGeom>
          <a:noFill/>
          <a:ln w="9525">
            <a:noFill/>
            <a:miter lim="800000"/>
            <a:headEnd/>
            <a:tailEnd/>
          </a:ln>
          <a:effectLst/>
        </p:spPr>
      </p:pic>
      <p:sp>
        <p:nvSpPr>
          <p:cNvPr id="5" name="TextBox 4"/>
          <p:cNvSpPr txBox="1"/>
          <p:nvPr/>
        </p:nvSpPr>
        <p:spPr>
          <a:xfrm>
            <a:off x="355600" y="4456668"/>
            <a:ext cx="3860800" cy="369332"/>
          </a:xfrm>
          <a:prstGeom prst="rect">
            <a:avLst/>
          </a:prstGeom>
          <a:noFill/>
        </p:spPr>
        <p:txBody>
          <a:bodyPr wrap="square" rtlCol="0">
            <a:spAutoFit/>
          </a:bodyPr>
          <a:lstStyle/>
          <a:p>
            <a:r>
              <a:rPr lang="en-US" dirty="0" smtClean="0">
                <a:latin typeface="Helvetica Neue Light"/>
                <a:cs typeface="Helvetica Neue Light"/>
              </a:rPr>
              <a:t>Robin Jean </a:t>
            </a:r>
            <a:r>
              <a:rPr lang="en-US" dirty="0" err="1" smtClean="0">
                <a:latin typeface="Helvetica Neue Light"/>
                <a:cs typeface="Helvetica Neue Light"/>
              </a:rPr>
              <a:t>Sassi</a:t>
            </a:r>
            <a:r>
              <a:rPr lang="en-US" dirty="0" smtClean="0">
                <a:latin typeface="Helvetica Neue Light"/>
                <a:cs typeface="Helvetica Neue Light"/>
              </a:rPr>
              <a:t>, Esq.</a:t>
            </a:r>
            <a:endParaRPr lang="en-US" dirty="0">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Online World of Reviews…</a:t>
            </a:r>
            <a:endParaRPr lang="en-US" sz="2400" dirty="0">
              <a:latin typeface="Helvetica Neue Light"/>
              <a:cs typeface="Helvetica Neue Light"/>
            </a:endParaRPr>
          </a:p>
        </p:txBody>
      </p:sp>
      <p:pic>
        <p:nvPicPr>
          <p:cNvPr id="7" name="Picture 6"/>
          <p:cNvPicPr>
            <a:picLocks noChangeAspect="1"/>
          </p:cNvPicPr>
          <p:nvPr/>
        </p:nvPicPr>
        <p:blipFill>
          <a:blip r:embed="rId2"/>
          <a:stretch>
            <a:fillRect/>
          </a:stretch>
        </p:blipFill>
        <p:spPr>
          <a:xfrm>
            <a:off x="7125970" y="1000760"/>
            <a:ext cx="1794510" cy="17945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Online World of Reviews…</a:t>
            </a:r>
            <a:endParaRPr lang="en-US" sz="2400" dirty="0">
              <a:latin typeface="Helvetica Neue Light"/>
              <a:cs typeface="Helvetica Neue Light"/>
            </a:endParaRPr>
          </a:p>
        </p:txBody>
      </p:sp>
      <p:pic>
        <p:nvPicPr>
          <p:cNvPr id="6" name="Picture 5"/>
          <p:cNvPicPr>
            <a:picLocks noChangeAspect="1"/>
          </p:cNvPicPr>
          <p:nvPr/>
        </p:nvPicPr>
        <p:blipFill>
          <a:blip r:embed="rId2"/>
          <a:stretch>
            <a:fillRect/>
          </a:stretch>
        </p:blipFill>
        <p:spPr>
          <a:xfrm>
            <a:off x="265430" y="2524038"/>
            <a:ext cx="2020570" cy="1976064"/>
          </a:xfrm>
          <a:prstGeom prst="rect">
            <a:avLst/>
          </a:prstGeom>
        </p:spPr>
      </p:pic>
      <p:pic>
        <p:nvPicPr>
          <p:cNvPr id="7" name="Picture 6"/>
          <p:cNvPicPr>
            <a:picLocks noChangeAspect="1"/>
          </p:cNvPicPr>
          <p:nvPr/>
        </p:nvPicPr>
        <p:blipFill>
          <a:blip r:embed="rId3"/>
          <a:stretch>
            <a:fillRect/>
          </a:stretch>
        </p:blipFill>
        <p:spPr>
          <a:xfrm>
            <a:off x="7125970" y="1000760"/>
            <a:ext cx="1794510" cy="17945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95" y="1173892"/>
            <a:ext cx="7956379" cy="461665"/>
          </a:xfrm>
          <a:prstGeom prst="rect">
            <a:avLst/>
          </a:prstGeom>
          <a:noFill/>
        </p:spPr>
        <p:txBody>
          <a:bodyPr wrap="square" rtlCol="0">
            <a:spAutoFit/>
          </a:bodyPr>
          <a:lstStyle/>
          <a:p>
            <a:r>
              <a:rPr lang="en-US" sz="2400" dirty="0" smtClean="0">
                <a:latin typeface="Helvetica Neue Light"/>
                <a:cs typeface="Helvetica Neue Light"/>
              </a:rPr>
              <a:t>The Online World of Reviews…</a:t>
            </a:r>
            <a:endParaRPr lang="en-US" sz="2400" dirty="0">
              <a:latin typeface="Helvetica Neue Light"/>
              <a:cs typeface="Helvetica Neue Light"/>
            </a:endParaRPr>
          </a:p>
        </p:txBody>
      </p:sp>
      <p:pic>
        <p:nvPicPr>
          <p:cNvPr id="6" name="Picture 5"/>
          <p:cNvPicPr>
            <a:picLocks noChangeAspect="1"/>
          </p:cNvPicPr>
          <p:nvPr/>
        </p:nvPicPr>
        <p:blipFill>
          <a:blip r:embed="rId2"/>
          <a:stretch>
            <a:fillRect/>
          </a:stretch>
        </p:blipFill>
        <p:spPr>
          <a:xfrm>
            <a:off x="265430" y="2524038"/>
            <a:ext cx="2020570" cy="1976064"/>
          </a:xfrm>
          <a:prstGeom prst="rect">
            <a:avLst/>
          </a:prstGeom>
        </p:spPr>
      </p:pic>
      <p:pic>
        <p:nvPicPr>
          <p:cNvPr id="7" name="Picture 6"/>
          <p:cNvPicPr>
            <a:picLocks noChangeAspect="1"/>
          </p:cNvPicPr>
          <p:nvPr/>
        </p:nvPicPr>
        <p:blipFill>
          <a:blip r:embed="rId3"/>
          <a:stretch>
            <a:fillRect/>
          </a:stretch>
        </p:blipFill>
        <p:spPr>
          <a:xfrm>
            <a:off x="7125970" y="1000760"/>
            <a:ext cx="1794510" cy="1794510"/>
          </a:xfrm>
          <a:prstGeom prst="rect">
            <a:avLst/>
          </a:prstGeom>
        </p:spPr>
      </p:pic>
      <p:pic>
        <p:nvPicPr>
          <p:cNvPr id="8" name="Picture 7"/>
          <p:cNvPicPr>
            <a:picLocks noChangeAspect="1"/>
          </p:cNvPicPr>
          <p:nvPr/>
        </p:nvPicPr>
        <p:blipFill>
          <a:blip r:embed="rId4"/>
          <a:stretch>
            <a:fillRect/>
          </a:stretch>
        </p:blipFill>
        <p:spPr>
          <a:xfrm>
            <a:off x="3505200" y="2524038"/>
            <a:ext cx="2320290" cy="157813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TotalTime>
  <Words>562</Words>
  <Application>Microsoft Macintosh PowerPoint</Application>
  <PresentationFormat>On-screen Show (16:9)</PresentationFormat>
  <Paragraphs>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Zach Phillips</cp:lastModifiedBy>
  <cp:revision>50</cp:revision>
  <dcterms:created xsi:type="dcterms:W3CDTF">2014-06-24T22:07:23Z</dcterms:created>
  <dcterms:modified xsi:type="dcterms:W3CDTF">2014-06-27T17:56:43Z</dcterms:modified>
</cp:coreProperties>
</file>