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75" r:id="rId5"/>
    <p:sldId id="276" r:id="rId6"/>
    <p:sldId id="277" r:id="rId7"/>
    <p:sldId id="274" r:id="rId8"/>
    <p:sldId id="278" r:id="rId9"/>
    <p:sldId id="279" r:id="rId10"/>
    <p:sldId id="280" r:id="rId11"/>
    <p:sldId id="281" r:id="rId12"/>
    <p:sldId id="283" r:id="rId13"/>
    <p:sldId id="273" r:id="rId14"/>
  </p:sldIdLst>
  <p:sldSz cx="14630400" cy="8229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466" autoAdjust="0"/>
  </p:normalViewPr>
  <p:slideViewPr>
    <p:cSldViewPr>
      <p:cViewPr varScale="1">
        <p:scale>
          <a:sx n="48" d="100"/>
          <a:sy n="48" d="100"/>
        </p:scale>
        <p:origin x="-630" y="-102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95974E-F4A2-4DC8-B745-A8795123AC5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-110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ACC587-B2FA-4E7E-BA8E-584968CEF58F}" type="slidenum">
              <a:rPr lang="en-US"/>
              <a:pPr/>
              <a:t>1</a:t>
            </a:fld>
            <a:endParaRPr lang="en-US"/>
          </a:p>
        </p:txBody>
      </p:sp>
      <p:sp>
        <p:nvSpPr>
          <p:cNvPr id="153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Lucida Grande" pitchFamily="-8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dinner, I see that,</a:t>
            </a:r>
            <a:r>
              <a:rPr lang="en-US" baseline="0" dirty="0" smtClean="0"/>
              <a:t> at 6:55</a:t>
            </a:r>
          </a:p>
          <a:p>
            <a:r>
              <a:rPr lang="en-US" baseline="0" dirty="0" smtClean="0"/>
              <a:t>When people are just starting to use social media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Posted to FB (click)</a:t>
            </a:r>
          </a:p>
          <a:p>
            <a:endParaRPr lang="en-US" baseline="0" dirty="0" smtClean="0"/>
          </a:p>
          <a:p>
            <a:r>
              <a:rPr lang="en-US" baseline="0" dirty="0" smtClean="0"/>
              <a:t>Google+ (click)</a:t>
            </a:r>
          </a:p>
          <a:p>
            <a:r>
              <a:rPr lang="en-US" baseline="0" dirty="0" smtClean="0"/>
              <a:t>Is there an easier way to already be there if people start using it?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LinkedIn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Which base did I miss?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aseline="0" dirty="0" smtClean="0"/>
              <a:t>It’s different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FB – G+ - LI noticed on Timeline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Twitter – </a:t>
            </a:r>
            <a:r>
              <a:rPr lang="en-US" baseline="0" dirty="0" err="1" smtClean="0"/>
              <a:t>Hashtags</a:t>
            </a:r>
            <a:r>
              <a:rPr lang="en-US" baseline="0" dirty="0" smtClean="0"/>
              <a:t> and Handles (click)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that original article? (click)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Followed link to bio/Twitter feed for handle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Checked Twitter for the </a:t>
            </a:r>
            <a:r>
              <a:rPr lang="en-US" baseline="0" dirty="0" err="1" smtClean="0"/>
              <a:t>hashtag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musiceducation</a:t>
            </a:r>
            <a:r>
              <a:rPr lang="en-US" baseline="0" dirty="0" smtClean="0"/>
              <a:t>” (click)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Tweet with both that will be seen – hopefully followed – by others.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Tweets without both are basically useless.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Twitter is a lot more work.</a:t>
            </a:r>
          </a:p>
          <a:p>
            <a:r>
              <a:rPr lang="en-US" baseline="0" dirty="0" smtClean="0"/>
              <a:t>If you’re going to put time in, do it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have covered all my bases,</a:t>
            </a:r>
            <a:r>
              <a:rPr lang="en-US" baseline="0" dirty="0" smtClean="0"/>
              <a:t> though.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Here’s how it looks on a mobile phone</a:t>
            </a:r>
          </a:p>
          <a:p>
            <a:r>
              <a:rPr lang="en-US" baseline="0" dirty="0" smtClean="0"/>
              <a:t>Which is how most people will view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Lucida Grande" pitchFamily="-84" charset="0"/>
                <a:ea typeface="MS PGothic" pitchFamily="34" charset="-128"/>
              </a:rPr>
              <a:t>So I know </a:t>
            </a:r>
            <a:r>
              <a:rPr lang="en-US" dirty="0" smtClean="0">
                <a:latin typeface="Lucida Grande" pitchFamily="-84" charset="0"/>
                <a:ea typeface="MS PGothic" pitchFamily="34" charset="-128"/>
              </a:rPr>
              <a:t>what </a:t>
            </a:r>
            <a:r>
              <a:rPr lang="en-US" dirty="0" smtClean="0">
                <a:latin typeface="Lucida Grande" pitchFamily="-84" charset="0"/>
                <a:ea typeface="MS PGothic" pitchFamily="34" charset="-128"/>
              </a:rPr>
              <a:t>you</a:t>
            </a:r>
            <a:r>
              <a:rPr lang="en-US" altLang="en-US" dirty="0" smtClean="0">
                <a:latin typeface="Lucida Grande" pitchFamily="-84" charset="0"/>
                <a:ea typeface="MS PGothic" pitchFamily="34" charset="-128"/>
              </a:rPr>
              <a:t>’</a:t>
            </a:r>
            <a:r>
              <a:rPr lang="en-US" dirty="0" smtClean="0">
                <a:latin typeface="Lucida Grande" pitchFamily="-84" charset="0"/>
                <a:ea typeface="MS PGothic" pitchFamily="34" charset="-128"/>
              </a:rPr>
              <a:t>re thinking… am I on social media</a:t>
            </a:r>
            <a:r>
              <a:rPr lang="en-US" dirty="0" smtClean="0">
                <a:latin typeface="Lucida Grande" pitchFamily="-84" charset="0"/>
                <a:ea typeface="MS PGothic" pitchFamily="34" charset="-128"/>
              </a:rPr>
              <a:t>?</a:t>
            </a:r>
          </a:p>
          <a:p>
            <a:endParaRPr lang="en-US" dirty="0" smtClean="0">
              <a:latin typeface="Lucida Grande" pitchFamily="-84" charset="0"/>
              <a:ea typeface="MS PGothic" pitchFamily="34" charset="-128"/>
            </a:endParaRPr>
          </a:p>
          <a:p>
            <a:r>
              <a:rPr lang="en-US" dirty="0" smtClean="0">
                <a:latin typeface="Lucida Grande" pitchFamily="-84" charset="0"/>
                <a:ea typeface="MS PGothic" pitchFamily="34" charset="-128"/>
              </a:rPr>
              <a:t>If time – </a:t>
            </a:r>
            <a:r>
              <a:rPr lang="en-US" smtClean="0">
                <a:latin typeface="Lucida Grande" pitchFamily="-84" charset="0"/>
                <a:ea typeface="MS PGothic" pitchFamily="34" charset="-128"/>
              </a:rPr>
              <a:t>Get</a:t>
            </a:r>
            <a:r>
              <a:rPr lang="en-US" baseline="0" smtClean="0">
                <a:latin typeface="Lucida Grande" pitchFamily="-84" charset="0"/>
                <a:ea typeface="MS PGothic" pitchFamily="34" charset="-128"/>
              </a:rPr>
              <a:t> endorsed on LinkedIn</a:t>
            </a:r>
            <a:endParaRPr lang="en-US" smtClean="0">
              <a:latin typeface="Lucida Grande" pitchFamily="-8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</a:t>
            </a:r>
            <a:r>
              <a:rPr lang="en-US" baseline="0" dirty="0" smtClean="0"/>
              <a:t> afternoon and thank you for coming.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Social Media landscape changes quickly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Today - focusing on efficient use of the 4 most effective platforms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Who are the players? (click)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1/7</a:t>
            </a:r>
            <a:r>
              <a:rPr lang="en-US" baseline="30000" dirty="0" smtClean="0"/>
              <a:t>th</a:t>
            </a:r>
            <a:r>
              <a:rPr lang="en-US" baseline="0" dirty="0" smtClean="0"/>
              <a:t> of the world’s population</a:t>
            </a:r>
          </a:p>
          <a:p>
            <a:r>
              <a:rPr lang="en-US" baseline="0" dirty="0" smtClean="0"/>
              <a:t>1 billion people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167 million US</a:t>
            </a:r>
          </a:p>
          <a:p>
            <a:r>
              <a:rPr lang="en-US" baseline="0" dirty="0" smtClean="0"/>
              <a:t>18m -Canada</a:t>
            </a:r>
          </a:p>
          <a:p>
            <a:endParaRPr lang="en-US" baseline="0" dirty="0" smtClean="0"/>
          </a:p>
          <a:p>
            <a:r>
              <a:rPr lang="en-US" baseline="0" dirty="0" smtClean="0"/>
              <a:t>73% of the online population.</a:t>
            </a:r>
          </a:p>
          <a:p>
            <a:r>
              <a:rPr lang="en-US" baseline="0" dirty="0" smtClean="0"/>
              <a:t>For most customers - ubiquitous </a:t>
            </a:r>
          </a:p>
          <a:p>
            <a:r>
              <a:rPr lang="en-US" baseline="0" dirty="0" smtClean="0"/>
              <a:t>FB rules social 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142</a:t>
            </a:r>
            <a:r>
              <a:rPr lang="en-US" baseline="0" dirty="0" smtClean="0"/>
              <a:t> million US</a:t>
            </a:r>
          </a:p>
          <a:p>
            <a:r>
              <a:rPr lang="en-US" baseline="0" dirty="0" smtClean="0"/>
              <a:t> 10m Canada</a:t>
            </a:r>
          </a:p>
          <a:p>
            <a:r>
              <a:rPr lang="en-US" baseline="0" dirty="0" smtClean="0"/>
              <a:t>Younger </a:t>
            </a:r>
          </a:p>
          <a:p>
            <a:r>
              <a:rPr lang="en-US" baseline="0" dirty="0" smtClean="0"/>
              <a:t>Tend to follow celebrities/causes – not businesses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Raise your hand -</a:t>
            </a:r>
            <a:r>
              <a:rPr lang="en-US" baseline="0" dirty="0" smtClean="0"/>
              <a:t> </a:t>
            </a:r>
            <a:r>
              <a:rPr lang="en-US" dirty="0" smtClean="0"/>
              <a:t>Google+</a:t>
            </a:r>
          </a:p>
          <a:p>
            <a:r>
              <a:rPr lang="en-US" dirty="0" smtClean="0"/>
              <a:t>Raise your hand - Gmail account</a:t>
            </a:r>
          </a:p>
          <a:p>
            <a:r>
              <a:rPr lang="en-US" dirty="0" smtClean="0"/>
              <a:t>Everybody with a Gmail account is on Google+</a:t>
            </a:r>
          </a:p>
          <a:p>
            <a:r>
              <a:rPr lang="en-US" dirty="0" smtClean="0"/>
              <a:t>Even</a:t>
            </a:r>
            <a:r>
              <a:rPr lang="en-US" baseline="0" dirty="0" smtClean="0"/>
              <a:t> with their dominance, they are trailing FB</a:t>
            </a:r>
          </a:p>
          <a:p>
            <a:r>
              <a:rPr lang="en-US" baseline="0" dirty="0" smtClean="0"/>
              <a:t>When/if that changes, </a:t>
            </a:r>
          </a:p>
          <a:p>
            <a:r>
              <a:rPr lang="en-US" baseline="0" dirty="0" smtClean="0"/>
              <a:t>  You want to already be there</a:t>
            </a:r>
          </a:p>
          <a:p>
            <a:r>
              <a:rPr lang="en-US" baseline="0" dirty="0" smtClean="0"/>
              <a:t>  without big time or capital investment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Raise your hand</a:t>
            </a:r>
            <a:r>
              <a:rPr lang="en-US" baseline="0" dirty="0" smtClean="0"/>
              <a:t> if you’re on LinkedIn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Many overlook LinkedIn as a way to connect with retail customers.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Professional Facebook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Search by their email or name and city and try to connect with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Much more likely to connect with you here than friend you on FB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Allows you to be an individual, but only showing your professional side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If these are the players,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How do we get them to play as a team?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 use </a:t>
            </a:r>
            <a:r>
              <a:rPr lang="en-US" baseline="0" dirty="0" err="1" smtClean="0"/>
              <a:t>Hootsuite</a:t>
            </a:r>
            <a:r>
              <a:rPr lang="en-US" baseline="0" dirty="0" smtClean="0"/>
              <a:t> – others available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It’s free or $10/mo for 2 users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Allows scheduled posting to multiple outlets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Let me repeat that…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Here’s how</a:t>
            </a:r>
            <a:r>
              <a:rPr lang="en-US" baseline="0" dirty="0" smtClean="0"/>
              <a:t> the play is called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choosing social</a:t>
            </a:r>
            <a:r>
              <a:rPr lang="en-US" baseline="0" dirty="0" smtClean="0"/>
              <a:t> media sites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can even post to the FB page for </a:t>
            </a:r>
            <a:r>
              <a:rPr lang="en-US" baseline="0" dirty="0" err="1" smtClean="0"/>
              <a:t>Fla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Design my post – add a relevant hook instead of copying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Importance of Schedule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I can see the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74E-F4A2-4DC8-B745-A8795123AC5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63" y="2555875"/>
            <a:ext cx="12436475" cy="17653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3925" y="4664075"/>
            <a:ext cx="10242550" cy="21018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9750" y="330200"/>
            <a:ext cx="3321050" cy="6451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330200"/>
            <a:ext cx="9815512" cy="645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5287963"/>
            <a:ext cx="12436475" cy="163512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0" y="3487738"/>
            <a:ext cx="12436475" cy="18002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8800"/>
            <a:ext cx="65151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5700" y="1828800"/>
            <a:ext cx="65151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1841500"/>
            <a:ext cx="6464300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838" y="2609850"/>
            <a:ext cx="6464300" cy="4741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675" y="1841500"/>
            <a:ext cx="6465888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675" y="2609850"/>
            <a:ext cx="6465888" cy="4741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27025"/>
            <a:ext cx="4813300" cy="1395413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763" y="327025"/>
            <a:ext cx="8178800" cy="7024688"/>
          </a:xfr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38" y="1722438"/>
            <a:ext cx="4813300" cy="5629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025" y="5761038"/>
            <a:ext cx="8778875" cy="679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025" y="735013"/>
            <a:ext cx="8778875" cy="49387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025" y="6440488"/>
            <a:ext cx="8778875" cy="9667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NS12IdeaCentertopbar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8800"/>
            <a:ext cx="13182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0" y="7162800"/>
            <a:ext cx="11201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latin typeface="Lucida Grande" pitchFamily="-112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MS PGothic" charset="0"/>
          <a:cs typeface="MS PGothic" charset="0"/>
        </a:defRPr>
      </a:lvl2pPr>
      <a:lvl3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MS PGothic" charset="0"/>
          <a:cs typeface="MS PGothic" charset="0"/>
        </a:defRPr>
      </a:lvl3pPr>
      <a:lvl4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MS PGothic" charset="0"/>
          <a:cs typeface="MS PGothic" charset="0"/>
        </a:defRPr>
      </a:lvl4pPr>
      <a:lvl5pPr algn="ctr" defTabSz="130651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MS PGothic" charset="0"/>
          <a:cs typeface="MS PGothic" charset="0"/>
        </a:defRPr>
      </a:lvl5pPr>
      <a:lvl6pPr marL="4572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6pPr>
      <a:lvl7pPr marL="9144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7pPr>
      <a:lvl8pPr marL="13716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8pPr>
      <a:lvl9pPr marL="1828800" algn="ctr" defTabSz="1306513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9pPr>
    </p:titleStyle>
    <p:bodyStyle>
      <a:lvl1pPr marL="490538" indent="-490538" algn="l" defTabSz="1306513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1062038" indent="-409575" algn="l" defTabSz="1306513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633538" indent="-327025" algn="l" defTabSz="130651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2286000" indent="-327025" algn="l" defTabSz="130651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938463" indent="-325438" algn="l" defTabSz="1306513" rtl="0" eaLnBrk="0" fontAlgn="base" hangingPunct="0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33956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+mn-ea"/>
          <a:cs typeface="+mn-cs"/>
        </a:defRPr>
      </a:lvl6pPr>
      <a:lvl7pPr marL="38528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+mn-ea"/>
          <a:cs typeface="+mn-cs"/>
        </a:defRPr>
      </a:lvl7pPr>
      <a:lvl8pPr marL="43100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+mn-ea"/>
          <a:cs typeface="+mn-cs"/>
        </a:defRPr>
      </a:lvl8pPr>
      <a:lvl9pPr marL="4767263" indent="-325438" algn="l" defTabSz="1306513" rtl="0" fontAlgn="base">
        <a:spcBef>
          <a:spcPct val="20000"/>
        </a:spcBef>
        <a:spcAft>
          <a:spcPct val="0"/>
        </a:spcAft>
        <a:buChar char="»"/>
        <a:defRPr sz="29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>
            <p:ph type="ctrTitle"/>
          </p:nvPr>
        </p:nvSpPr>
        <p:spPr bwMode="auto">
          <a:xfrm>
            <a:off x="1096963" y="3657600"/>
            <a:ext cx="12436475" cy="17526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  <a:latin typeface="Century Gothic" pitchFamily="34" charset="0"/>
                <a:ea typeface="MS PGothic" pitchFamily="34" charset="-128"/>
              </a:rPr>
              <a:t>Course Title</a:t>
            </a:r>
          </a:p>
        </p:txBody>
      </p:sp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1049000" y="8763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4339" name="Picture 4" descr="NS13IdeaCenterma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It’s a Triple!</a:t>
            </a:r>
          </a:p>
        </p:txBody>
      </p:sp>
      <p:pic>
        <p:nvPicPr>
          <p:cNvPr id="5" name="Picture 4" descr="facebook pos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0"/>
            <a:ext cx="8154988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5" descr="facebutt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34800" y="17526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Google_plu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82400" y="3581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9" descr="linkedin (1)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11000" y="5943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google+ pos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28600" y="1600200"/>
            <a:ext cx="80248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linkedin pos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10200" y="457200"/>
            <a:ext cx="5776913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Twitter-speak</a:t>
            </a:r>
          </a:p>
        </p:txBody>
      </p:sp>
      <p:pic>
        <p:nvPicPr>
          <p:cNvPr id="25602" name="Picture 8" descr="Twitt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72800" y="16764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Finding my articl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44625"/>
            <a:ext cx="5067300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itzpatrick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431925"/>
            <a:ext cx="5641975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twitter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1371600"/>
            <a:ext cx="8355013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786938" y="3810000"/>
            <a:ext cx="419735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/>
              <a:t>Great article on</a:t>
            </a:r>
          </a:p>
          <a:p>
            <a:pPr algn="ctr">
              <a:lnSpc>
                <a:spcPct val="150000"/>
              </a:lnSpc>
            </a:pPr>
            <a:r>
              <a:rPr lang="en-US" sz="3200" b="1"/>
              <a:t>#musiceducation </a:t>
            </a:r>
          </a:p>
          <a:p>
            <a:pPr algn="ctr">
              <a:lnSpc>
                <a:spcPct val="150000"/>
              </a:lnSpc>
            </a:pPr>
            <a:r>
              <a:rPr lang="en-US" sz="3200" b="1"/>
              <a:t>by</a:t>
            </a:r>
          </a:p>
          <a:p>
            <a:pPr algn="ctr">
              <a:lnSpc>
                <a:spcPct val="150000"/>
              </a:lnSpc>
            </a:pPr>
            <a:r>
              <a:rPr lang="en-US" sz="3200" b="1"/>
              <a:t>@MusicandHealing</a:t>
            </a:r>
          </a:p>
          <a:p>
            <a:pPr algn="ctr">
              <a:lnSpc>
                <a:spcPct val="150000"/>
              </a:lnSpc>
            </a:pPr>
            <a:r>
              <a:rPr lang="en-US" sz="3200" b="1"/>
              <a:t>http://ow.ly/fPhyH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shutterstock_26576131.jpg"/>
          <p:cNvPicPr>
            <a:picLocks noChangeAspect="1"/>
          </p:cNvPicPr>
          <p:nvPr/>
        </p:nvPicPr>
        <p:blipFill>
          <a:blip r:embed="rId3"/>
          <a:srcRect t="5556"/>
          <a:stretch>
            <a:fillRect/>
          </a:stretch>
        </p:blipFill>
        <p:spPr bwMode="auto">
          <a:xfrm>
            <a:off x="533400" y="1524000"/>
            <a:ext cx="70993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All bases… covered!</a:t>
            </a:r>
          </a:p>
        </p:txBody>
      </p:sp>
      <p:pic>
        <p:nvPicPr>
          <p:cNvPr id="6" name="Picture 5" descr="facebutt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6934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oogle_plu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4876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inkedin (1)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2971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witter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2600" y="4876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twitter phone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63000" y="1524000"/>
            <a:ext cx="44704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31839" y="457200"/>
            <a:ext cx="13136562" cy="8382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Covering Your Social Media Bases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5029200" y="5257800"/>
            <a:ext cx="4648200" cy="703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latin typeface="+mn-lt"/>
                <a:ea typeface="MS PGothic" charset="0"/>
                <a:cs typeface="MS PGothic" charset="0"/>
              </a:rPr>
              <a:t>/</a:t>
            </a:r>
            <a:r>
              <a:rPr lang="en-US" sz="2800" dirty="0" err="1">
                <a:latin typeface="+mn-lt"/>
                <a:ea typeface="MS PGothic" charset="0"/>
                <a:cs typeface="MS PGothic" charset="0"/>
              </a:rPr>
              <a:t>grantbillings</a:t>
            </a:r>
            <a:endParaRPr lang="en-US" sz="2800" dirty="0">
              <a:latin typeface="+mn-lt"/>
              <a:ea typeface="MS PGothic" charset="0"/>
              <a:cs typeface="MS PGothic" charset="0"/>
            </a:endParaRPr>
          </a:p>
        </p:txBody>
      </p:sp>
      <p:pic>
        <p:nvPicPr>
          <p:cNvPr id="9" name="Picture 8" descr="Grant Billings02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124200"/>
            <a:ext cx="32893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381000" y="1676400"/>
            <a:ext cx="57150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 dirty="0">
                <a:latin typeface="+mn-lt"/>
                <a:ea typeface="MS PGothic" charset="0"/>
                <a:cs typeface="MS PGothic" charset="0"/>
              </a:rPr>
              <a:t>Grant Billings</a:t>
            </a:r>
          </a:p>
        </p:txBody>
      </p:sp>
      <p:pic>
        <p:nvPicPr>
          <p:cNvPr id="27653" name="Picture 15" descr="facebutt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810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7" descr="Google_plu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6172200"/>
            <a:ext cx="7318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8" descr="linkedin (1)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5410200"/>
            <a:ext cx="5937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21" descr="Twitter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30700" y="4572000"/>
            <a:ext cx="639763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" descr="Email-icon-square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91000" y="2895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 bwMode="auto">
          <a:xfrm>
            <a:off x="5029200" y="4495800"/>
            <a:ext cx="4648200" cy="703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latin typeface="+mn-lt"/>
                <a:ea typeface="MS PGothic" charset="0"/>
                <a:cs typeface="MS PGothic" charset="0"/>
              </a:rPr>
              <a:t>@</a:t>
            </a:r>
            <a:r>
              <a:rPr lang="en-US" sz="2800" dirty="0" err="1">
                <a:latin typeface="+mn-lt"/>
                <a:ea typeface="MS PGothic" charset="0"/>
                <a:cs typeface="MS PGothic" charset="0"/>
              </a:rPr>
              <a:t>customerwhisper</a:t>
            </a:r>
            <a:endParaRPr lang="en-US" sz="2800" dirty="0">
              <a:latin typeface="+mn-lt"/>
              <a:ea typeface="MS PGothic" charset="0"/>
              <a:cs typeface="MS PGothic" charset="0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5029200" y="3657600"/>
            <a:ext cx="4648200" cy="703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latin typeface="+mn-lt"/>
                <a:ea typeface="MS PGothic" charset="0"/>
                <a:cs typeface="MS PGothic" charset="0"/>
              </a:rPr>
              <a:t>/grantbillings88  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5029200" y="2895600"/>
            <a:ext cx="4648200" cy="703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 err="1">
                <a:latin typeface="+mn-lt"/>
                <a:ea typeface="MS PGothic" charset="0"/>
                <a:cs typeface="MS PGothic" charset="0"/>
              </a:rPr>
              <a:t>grant@billingspiano.com</a:t>
            </a:r>
            <a:endParaRPr lang="en-US" sz="2800" dirty="0">
              <a:latin typeface="+mn-lt"/>
              <a:ea typeface="MS PGothic" charset="0"/>
              <a:cs typeface="MS PGothic" charset="0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5029200" y="6096000"/>
            <a:ext cx="4648200" cy="703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latin typeface="+mn-lt"/>
                <a:ea typeface="MS PGothic" charset="0"/>
                <a:cs typeface="MS PGothic" charset="0"/>
              </a:rPr>
              <a:t>/</a:t>
            </a:r>
            <a:r>
              <a:rPr lang="en-US" sz="2800" dirty="0" err="1">
                <a:latin typeface="+mn-lt"/>
                <a:ea typeface="MS PGothic" charset="0"/>
                <a:cs typeface="MS PGothic" charset="0"/>
              </a:rPr>
              <a:t>grantbillings</a:t>
            </a:r>
            <a:r>
              <a:rPr lang="en-US" sz="2800" dirty="0">
                <a:latin typeface="+mn-lt"/>
                <a:ea typeface="MS PGothic" charset="0"/>
                <a:cs typeface="MS PGothic" charset="0"/>
              </a:rPr>
              <a:t>?</a:t>
            </a:r>
          </a:p>
        </p:txBody>
      </p:sp>
      <p:pic>
        <p:nvPicPr>
          <p:cNvPr id="27662" name="Picture 7" descr="gran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049000" y="5257800"/>
            <a:ext cx="2540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shutterstock_11144964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1524000"/>
            <a:ext cx="6400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31839" y="457200"/>
            <a:ext cx="12984162" cy="8382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Covering Your </a:t>
            </a:r>
            <a:r>
              <a:rPr lang="en-US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Social Media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Bases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6248400"/>
            <a:ext cx="6934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4800" dirty="0">
                <a:latin typeface="+mn-lt"/>
                <a:ea typeface="MS PGothic" charset="0"/>
                <a:cs typeface="MS PGothic" charset="0"/>
              </a:rPr>
              <a:t>Grant Billings</a:t>
            </a:r>
          </a:p>
          <a:p>
            <a:pPr algn="r">
              <a:defRPr/>
            </a:pPr>
            <a:r>
              <a:rPr lang="en-US" dirty="0">
                <a:latin typeface="+mn-lt"/>
                <a:ea typeface="MS PGothic" charset="0"/>
                <a:cs typeface="MS PGothic" charset="0"/>
              </a:rPr>
              <a:t>Music Store Owner &amp; Customer Whisperer</a:t>
            </a:r>
          </a:p>
        </p:txBody>
      </p:sp>
      <p:pic>
        <p:nvPicPr>
          <p:cNvPr id="16388" name="Picture 10" descr="facebutt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590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1" descr="Google_plu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4958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2" descr="linkedin (1)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4419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3" descr="Twitter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19050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The Players</a:t>
            </a:r>
          </a:p>
        </p:txBody>
      </p:sp>
      <p:pic>
        <p:nvPicPr>
          <p:cNvPr id="17410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667000"/>
            <a:ext cx="80533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The Players</a:t>
            </a:r>
          </a:p>
        </p:txBody>
      </p:sp>
      <p:grpSp>
        <p:nvGrpSpPr>
          <p:cNvPr id="18434" name="Group 4"/>
          <p:cNvGrpSpPr>
            <a:grpSpLocks/>
          </p:cNvGrpSpPr>
          <p:nvPr/>
        </p:nvGrpSpPr>
        <p:grpSpPr bwMode="auto">
          <a:xfrm>
            <a:off x="2667000" y="3810000"/>
            <a:ext cx="9382125" cy="1600200"/>
            <a:chOff x="2362200" y="2819400"/>
            <a:chExt cx="9382728" cy="1600200"/>
          </a:xfrm>
        </p:grpSpPr>
        <p:pic>
          <p:nvPicPr>
            <p:cNvPr id="18435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05400" y="2819400"/>
              <a:ext cx="6639528" cy="1596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6" name="Picture 2" descr="bird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62200" y="2819400"/>
              <a:ext cx="2614705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The Players</a:t>
            </a:r>
          </a:p>
        </p:txBody>
      </p:sp>
      <p:pic>
        <p:nvPicPr>
          <p:cNvPr id="19458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3200400"/>
            <a:ext cx="7275513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The Players</a:t>
            </a:r>
          </a:p>
        </p:txBody>
      </p:sp>
      <p:pic>
        <p:nvPicPr>
          <p:cNvPr id="2048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209800"/>
            <a:ext cx="7213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The Coach</a:t>
            </a:r>
          </a:p>
        </p:txBody>
      </p:sp>
      <p:pic>
        <p:nvPicPr>
          <p:cNvPr id="6" name="Picture 5" descr="facebutt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0574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oogle_plu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0480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inkedin (1)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5943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witter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45720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ootsuite-logo-png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2438400"/>
            <a:ext cx="802640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rcRect t="14015" b="13257"/>
          <a:stretch>
            <a:fillRect/>
          </a:stretch>
        </p:blipFill>
        <p:spPr bwMode="auto">
          <a:xfrm>
            <a:off x="7315200" y="4953000"/>
            <a:ext cx="68548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Calling the Plays</a:t>
            </a:r>
          </a:p>
        </p:txBody>
      </p:sp>
      <p:pic>
        <p:nvPicPr>
          <p:cNvPr id="2" name="Picture 1" descr="NAMM Daily New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00200"/>
            <a:ext cx="5127625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Finding my articl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1600200"/>
            <a:ext cx="5067300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ootsuit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1600200"/>
            <a:ext cx="6402388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 bwMode="auto">
          <a:xfrm>
            <a:off x="762000" y="277812"/>
            <a:ext cx="13166725" cy="838201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j-ea"/>
                <a:cs typeface="+mj-cs"/>
              </a:rPr>
              <a:t>Calling the Plays</a:t>
            </a:r>
          </a:p>
        </p:txBody>
      </p:sp>
      <p:pic>
        <p:nvPicPr>
          <p:cNvPr id="3" name="Picture 2" descr="Choosing the media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295400"/>
            <a:ext cx="120269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Pasting the link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295400"/>
            <a:ext cx="120269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heduling Pos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1295400"/>
            <a:ext cx="120269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ost Scheduled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1295400"/>
            <a:ext cx="120269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Geneva"/>
        <a:cs typeface="Geneva"/>
      </a:majorFont>
      <a:minorFont>
        <a:latin typeface="Century Gothic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pitchFamily="-110" charset="0"/>
            <a:ea typeface="Geneva" pitchFamily="-110" charset="0"/>
            <a:cs typeface="Geneva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pitchFamily="-110" charset="0"/>
            <a:ea typeface="Geneva" pitchFamily="-110" charset="0"/>
            <a:cs typeface="Geneva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535</Words>
  <Application>Microsoft Office PowerPoint</Application>
  <PresentationFormat>Custom</PresentationFormat>
  <Paragraphs>128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Lucida Grande</vt:lpstr>
      <vt:lpstr>MS PGothic</vt:lpstr>
      <vt:lpstr>Arial</vt:lpstr>
      <vt:lpstr>Century Gothic</vt:lpstr>
      <vt:lpstr>Geneva</vt:lpstr>
      <vt:lpstr>MS PGothic</vt:lpstr>
      <vt:lpstr>Blank Presentation</vt:lpstr>
      <vt:lpstr>Course Title</vt:lpstr>
      <vt:lpstr>Covering Your Social Media Bases </vt:lpstr>
      <vt:lpstr>The Players</vt:lpstr>
      <vt:lpstr>The Players</vt:lpstr>
      <vt:lpstr>The Players</vt:lpstr>
      <vt:lpstr>The Players</vt:lpstr>
      <vt:lpstr>The Coach</vt:lpstr>
      <vt:lpstr>Calling the Plays</vt:lpstr>
      <vt:lpstr>Calling the Plays</vt:lpstr>
      <vt:lpstr>It’s a Triple!</vt:lpstr>
      <vt:lpstr>Twitter-speak</vt:lpstr>
      <vt:lpstr>All bases… covered!</vt:lpstr>
      <vt:lpstr>Covering Your Social Media Bases</vt:lpstr>
    </vt:vector>
  </TitlesOfParts>
  <Company>jonathan moyer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Title</dc:title>
  <dc:creator>jonathan moyer</dc:creator>
  <cp:lastModifiedBy>Colleen Billings</cp:lastModifiedBy>
  <cp:revision>62</cp:revision>
  <dcterms:created xsi:type="dcterms:W3CDTF">2009-10-26T16:46:21Z</dcterms:created>
  <dcterms:modified xsi:type="dcterms:W3CDTF">2013-01-25T20:48:07Z</dcterms:modified>
</cp:coreProperties>
</file>