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62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12/23/14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12/23/14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D6E88F-3DAF-B949-9980-F0CBD7E41EC9}" type="datetimeFigureOut">
              <a:rPr lang="en-US" smtClean="0"/>
              <a:pPr/>
              <a:t>12/23/14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863600"/>
            <a:ext cx="7358062" cy="17414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9839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12/23/14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6E88F-3DAF-B949-9980-F0CBD7E41EC9}" type="datetimeFigureOut">
              <a:rPr lang="en-US" smtClean="0"/>
              <a:pPr/>
              <a:t>12/23/14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D6E88F-3DAF-B949-9980-F0CBD7E41EC9}" type="datetimeFigureOut">
              <a:rPr lang="en-US" smtClean="0"/>
              <a:pPr/>
              <a:t>12/23/14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6E88F-3DAF-B949-9980-F0CBD7E41EC9}" type="datetimeFigureOut">
              <a:rPr lang="en-US" smtClean="0"/>
              <a:pPr/>
              <a:t>12/23/14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D6E88F-3DAF-B949-9980-F0CBD7E41EC9}" type="datetimeFigureOut">
              <a:rPr lang="en-US" smtClean="0"/>
              <a:pPr/>
              <a:t>12/23/14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E88F-3DAF-B949-9980-F0CBD7E41EC9}" type="datetimeFigureOut">
              <a:rPr lang="en-US" smtClean="0"/>
              <a:pPr/>
              <a:t>12/23/14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E88F-3DAF-B949-9980-F0CBD7E41EC9}" type="datetimeFigureOut">
              <a:rPr lang="en-US" smtClean="0"/>
              <a:pPr/>
              <a:t>12/23/14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E88F-3DAF-B949-9980-F0CBD7E41EC9}" type="datetimeFigureOut">
              <a:rPr lang="en-US" smtClean="0"/>
              <a:pPr/>
              <a:t>12/23/14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AD6E88F-3DAF-B949-9980-F0CBD7E41EC9}" type="datetimeFigureOut">
              <a:rPr lang="en-US" smtClean="0"/>
              <a:pPr/>
              <a:t>12/23/14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1CDD27-D245-054C-BE5F-CC77FACBCEA5}" type="slidenum">
              <a:rPr lang="en-US" smtClean="0"/>
              <a:pPr/>
              <a:t>‹#›</a:t>
            </a:fld>
            <a:endParaRPr lang="en-US"/>
          </a:p>
        </p:txBody>
      </p:sp>
      <p:pic>
        <p:nvPicPr>
          <p:cNvPr id="7" name="Picture 6" descr="NS13_NAMMU_PP_TitleBa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50865" cy="8479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intelligence.businessinsider.com/mobile-advertising-update-spending-forecasts-programmatic-trends-and-ad-performance-2014-10?utm_source=House&amp;utm_medium=Edit&amp;utm_term=DM-MobileADS-2014-10-10&amp;utm_content=link&amp;utm_campaign=BIIMobil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13_NAMMU_PP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4" y="-21075"/>
            <a:ext cx="9192257" cy="51783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61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554" name="Rectangle 2"/>
          <p:cNvSpPr>
            <a:spLocks noGrp="1" noChangeArrowheads="1"/>
          </p:cNvSpPr>
          <p:nvPr>
            <p:ph type="title"/>
          </p:nvPr>
        </p:nvSpPr>
        <p:spPr>
          <a:xfrm>
            <a:off x="4086664" y="142068"/>
            <a:ext cx="4965895" cy="1547813"/>
          </a:xfrm>
        </p:spPr>
        <p:txBody>
          <a:bodyPr/>
          <a:lstStyle/>
          <a:p>
            <a:pPr eaLnBrk="1" hangingPunct="1">
              <a:defRPr/>
            </a:pPr>
            <a:r>
              <a:rPr lang="en-US" sz="4000" dirty="0" smtClean="0">
                <a:solidFill>
                  <a:schemeClr val="bg1"/>
                </a:solidFill>
                <a:latin typeface="Helvetica Neue Light" charset="0"/>
                <a:cs typeface="Helvetica Neue Light" charset="0"/>
                <a:sym typeface="Helvetica Neue Light" charset="0"/>
              </a:rPr>
              <a:t>The Lesson Room</a:t>
            </a:r>
            <a:r>
              <a:rPr lang="en-US" sz="4000" dirty="0" smtClean="0">
                <a:solidFill>
                  <a:srgbClr val="4D4D4D"/>
                </a:solidFill>
                <a:latin typeface="Helvetica Neue Light" charset="0"/>
                <a:sym typeface="Helvetica Neue Light" charset="0"/>
              </a:rPr>
              <a:t/>
            </a:r>
            <a:br>
              <a:rPr lang="en-US" sz="4000" dirty="0" smtClean="0">
                <a:solidFill>
                  <a:srgbClr val="4D4D4D"/>
                </a:solidFill>
                <a:latin typeface="Helvetica Neue Light" charset="0"/>
                <a:sym typeface="Helvetica Neue Light" charset="0"/>
              </a:rPr>
            </a:br>
            <a:r>
              <a:rPr lang="en-US" sz="4000" dirty="0" smtClean="0">
                <a:solidFill>
                  <a:srgbClr val="A40800"/>
                </a:solidFill>
                <a:latin typeface="Helvetica Neue Light" charset="0"/>
                <a:cs typeface="Helvetica Neue Light" charset="0"/>
                <a:sym typeface="Helvetica Neue Light" charset="0"/>
              </a:rPr>
              <a:t>         </a:t>
            </a:r>
            <a:r>
              <a:rPr lang="en-US" sz="4000" b="1" dirty="0" smtClean="0">
                <a:solidFill>
                  <a:srgbClr val="A40800"/>
                </a:solidFill>
                <a:latin typeface="Helvetica Neue" charset="0"/>
                <a:cs typeface="Helvetica Neue" charset="0"/>
                <a:sym typeface="Helvetica Neue" charset="0"/>
              </a:rPr>
              <a:t>Smart Boards</a:t>
            </a:r>
            <a:endParaRPr lang="en-US" sz="4000" b="1" dirty="0" smtClean="0">
              <a:solidFill>
                <a:srgbClr val="A40800"/>
              </a:solidFill>
              <a:latin typeface="Helvetica Neue" charset="0"/>
              <a:ea typeface="ヒラギノ角ゴ ProN W6" charset="0"/>
              <a:cs typeface="ヒラギノ角ゴ ProN W6" charset="0"/>
              <a:sym typeface="Helvetica Neue" charset="0"/>
            </a:endParaRPr>
          </a:p>
        </p:txBody>
      </p:sp>
    </p:spTree>
    <p:extLst>
      <p:ext uri="{BB962C8B-B14F-4D97-AF65-F5344CB8AC3E}">
        <p14:creationId xmlns:p14="http://schemas.microsoft.com/office/powerpoint/2010/main" val="3113571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647114" y="755578"/>
            <a:ext cx="7835704"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87313" algn="l"/>
                <a:tab pos="285750" algn="l"/>
              </a:tabLst>
              <a:defRPr sz="2600">
                <a:solidFill>
                  <a:srgbClr val="000000"/>
                </a:solidFill>
                <a:latin typeface="Gill Sans" charset="0"/>
                <a:ea typeface="ヒラギノ角ゴ ProN W3" charset="-128"/>
                <a:sym typeface="Gill Sans" charset="0"/>
              </a:defRPr>
            </a:lvl1pPr>
            <a:lvl2pPr marL="742950" indent="-285750" eaLnBrk="0" hangingPunct="0">
              <a:tabLst>
                <a:tab pos="87313" algn="l"/>
                <a:tab pos="285750" algn="l"/>
              </a:tabLst>
              <a:defRPr sz="2600">
                <a:solidFill>
                  <a:srgbClr val="000000"/>
                </a:solidFill>
                <a:latin typeface="Gill Sans" charset="0"/>
                <a:ea typeface="ヒラギノ角ゴ ProN W3" charset="-128"/>
                <a:sym typeface="Gill Sans" charset="0"/>
              </a:defRPr>
            </a:lvl2pPr>
            <a:lvl3pPr marL="1143000" indent="-228600" eaLnBrk="0" hangingPunct="0">
              <a:tabLst>
                <a:tab pos="87313" algn="l"/>
                <a:tab pos="285750" algn="l"/>
              </a:tabLst>
              <a:defRPr sz="2600">
                <a:solidFill>
                  <a:srgbClr val="000000"/>
                </a:solidFill>
                <a:latin typeface="Gill Sans" charset="0"/>
                <a:ea typeface="ヒラギノ角ゴ ProN W3" charset="-128"/>
                <a:sym typeface="Gill Sans" charset="0"/>
              </a:defRPr>
            </a:lvl3pPr>
            <a:lvl4pPr marL="1600200" indent="-228600" eaLnBrk="0" hangingPunct="0">
              <a:tabLst>
                <a:tab pos="87313" algn="l"/>
                <a:tab pos="285750" algn="l"/>
              </a:tabLst>
              <a:defRPr sz="2600">
                <a:solidFill>
                  <a:srgbClr val="000000"/>
                </a:solidFill>
                <a:latin typeface="Gill Sans" charset="0"/>
                <a:ea typeface="ヒラギノ角ゴ ProN W3" charset="-128"/>
                <a:sym typeface="Gill Sans" charset="0"/>
              </a:defRPr>
            </a:lvl4pPr>
            <a:lvl5pPr marL="2057400" indent="-228600" eaLnBrk="0" hangingPunct="0">
              <a:tabLst>
                <a:tab pos="87313" algn="l"/>
                <a:tab pos="285750" algn="l"/>
              </a:tabLst>
              <a:defRPr sz="2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tabLst>
                <a:tab pos="87313" algn="l"/>
                <a:tab pos="285750" algn="l"/>
              </a:tabLst>
              <a:defRPr sz="2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tabLst>
                <a:tab pos="87313" algn="l"/>
                <a:tab pos="285750" algn="l"/>
              </a:tabLst>
              <a:defRPr sz="2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tabLst>
                <a:tab pos="87313" algn="l"/>
                <a:tab pos="285750" algn="l"/>
              </a:tabLst>
              <a:defRPr sz="2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tabLst>
                <a:tab pos="87313" algn="l"/>
                <a:tab pos="285750" algn="l"/>
              </a:tabLst>
              <a:defRPr sz="2600">
                <a:solidFill>
                  <a:srgbClr val="000000"/>
                </a:solidFill>
                <a:latin typeface="Gill Sans" charset="0"/>
                <a:ea typeface="ヒラギノ角ゴ ProN W3" charset="-128"/>
                <a:sym typeface="Gill Sans" charset="0"/>
              </a:defRPr>
            </a:lvl9pPr>
          </a:lstStyle>
          <a:p>
            <a:pPr algn="just" eaLnBrk="1" hangingPunct="1"/>
            <a:r>
              <a:rPr lang="en-US" altLang="en-US" sz="1800" b="1" dirty="0">
                <a:solidFill>
                  <a:schemeClr val="tx1"/>
                </a:solidFill>
                <a:latin typeface="Helvetica Neue" charset="0"/>
                <a:ea typeface="MS PGothic" pitchFamily="34" charset="-128"/>
                <a:sym typeface="Helvetica Neue" charset="0"/>
              </a:rPr>
              <a:t>Smart Boards</a:t>
            </a:r>
            <a:r>
              <a:rPr lang="en-US" altLang="en-US" sz="1800" dirty="0">
                <a:solidFill>
                  <a:schemeClr val="tx1"/>
                </a:solidFill>
                <a:latin typeface="Helvetica Neue Light" charset="0"/>
                <a:ea typeface="MS PGothic" pitchFamily="34" charset="-128"/>
                <a:sym typeface="Helvetica Neue Light" charset="0"/>
              </a:rPr>
              <a:t> can accommodate different learning styles. </a:t>
            </a:r>
            <a:r>
              <a:rPr lang="en-US" altLang="en-US" sz="1800" dirty="0">
                <a:solidFill>
                  <a:srgbClr val="A40800"/>
                </a:solidFill>
                <a:latin typeface="Helvetica Neue Light" charset="0"/>
                <a:ea typeface="MS PGothic" pitchFamily="34" charset="-128"/>
                <a:sym typeface="Helvetica Neue Light" charset="0"/>
              </a:rPr>
              <a:t>Tactical learners</a:t>
            </a:r>
            <a:r>
              <a:rPr lang="en-US" altLang="en-US" sz="1800" dirty="0">
                <a:solidFill>
                  <a:schemeClr val="tx1"/>
                </a:solidFill>
                <a:latin typeface="Helvetica Neue Light" charset="0"/>
                <a:ea typeface="MS PGothic" pitchFamily="34" charset="-128"/>
                <a:sym typeface="Helvetica Neue Light" charset="0"/>
              </a:rPr>
              <a:t> can use the screen and learn by touching and marking on the board, </a:t>
            </a:r>
            <a:r>
              <a:rPr lang="en-US" altLang="en-US" sz="1800" dirty="0">
                <a:solidFill>
                  <a:srgbClr val="A40800"/>
                </a:solidFill>
                <a:latin typeface="Helvetica Neue Light" charset="0"/>
                <a:ea typeface="MS PGothic" pitchFamily="34" charset="-128"/>
                <a:sym typeface="Helvetica Neue Light" charset="0"/>
              </a:rPr>
              <a:t>audio learners</a:t>
            </a:r>
            <a:r>
              <a:rPr lang="en-US" altLang="en-US" sz="1800" dirty="0">
                <a:solidFill>
                  <a:schemeClr val="tx1"/>
                </a:solidFill>
                <a:latin typeface="Helvetica Neue Light" charset="0"/>
                <a:ea typeface="MS PGothic" pitchFamily="34" charset="-128"/>
                <a:sym typeface="Helvetica Neue Light" charset="0"/>
              </a:rPr>
              <a:t> can have a discussion and </a:t>
            </a:r>
            <a:r>
              <a:rPr lang="en-US" altLang="en-US" sz="1800" dirty="0">
                <a:solidFill>
                  <a:srgbClr val="A40800"/>
                </a:solidFill>
                <a:latin typeface="Helvetica Neue Light" charset="0"/>
                <a:ea typeface="MS PGothic" pitchFamily="34" charset="-128"/>
                <a:sym typeface="Helvetica Neue Light" charset="0"/>
              </a:rPr>
              <a:t>visual learners</a:t>
            </a:r>
            <a:r>
              <a:rPr lang="en-US" altLang="en-US" sz="1800" dirty="0">
                <a:solidFill>
                  <a:schemeClr val="tx1"/>
                </a:solidFill>
                <a:latin typeface="Helvetica Neue Light" charset="0"/>
                <a:ea typeface="MS PGothic" pitchFamily="34" charset="-128"/>
                <a:sym typeface="Helvetica Neue Light" charset="0"/>
              </a:rPr>
              <a:t> can observe the teaching on the board.</a:t>
            </a:r>
          </a:p>
          <a:p>
            <a:pPr algn="just" eaLnBrk="1" hangingPunct="1"/>
            <a:endParaRPr lang="en-US" altLang="en-US" sz="1800" dirty="0">
              <a:solidFill>
                <a:schemeClr val="tx1"/>
              </a:solidFill>
              <a:latin typeface="Helvetica Neue Light" charset="0"/>
              <a:ea typeface="MS PGothic" pitchFamily="34" charset="-128"/>
              <a:sym typeface="Helvetica Neue Light" charset="0"/>
            </a:endParaRPr>
          </a:p>
          <a:p>
            <a:pPr algn="just" eaLnBrk="1" hangingPunct="1"/>
            <a:r>
              <a:rPr lang="en-US" altLang="en-US" sz="1800" b="1" dirty="0">
                <a:solidFill>
                  <a:schemeClr val="tx1"/>
                </a:solidFill>
                <a:latin typeface="Helvetica Neue" charset="0"/>
                <a:ea typeface="MS PGothic" pitchFamily="34" charset="-128"/>
                <a:sym typeface="Helvetica Neue" charset="0"/>
              </a:rPr>
              <a:t>Smart Boards</a:t>
            </a:r>
            <a:r>
              <a:rPr lang="en-US" altLang="en-US" sz="1800" dirty="0">
                <a:solidFill>
                  <a:schemeClr val="tx1"/>
                </a:solidFill>
                <a:latin typeface="Helvetica Neue Light" charset="0"/>
                <a:ea typeface="MS PGothic" pitchFamily="34" charset="-128"/>
                <a:sym typeface="Helvetica Neue Light" charset="0"/>
              </a:rPr>
              <a:t> are </a:t>
            </a:r>
            <a:r>
              <a:rPr lang="en-US" altLang="en-US" sz="1800" dirty="0">
                <a:solidFill>
                  <a:srgbClr val="A40800"/>
                </a:solidFill>
                <a:latin typeface="Helvetica Neue Light" charset="0"/>
                <a:ea typeface="MS PGothic" pitchFamily="34" charset="-128"/>
                <a:sym typeface="Helvetica Neue Light" charset="0"/>
              </a:rPr>
              <a:t>easy to maintain</a:t>
            </a:r>
            <a:r>
              <a:rPr lang="en-US" altLang="en-US" sz="1800" dirty="0">
                <a:solidFill>
                  <a:schemeClr val="tx1"/>
                </a:solidFill>
                <a:latin typeface="Helvetica Neue Light" charset="0"/>
                <a:ea typeface="MS PGothic" pitchFamily="34" charset="-128"/>
                <a:sym typeface="Helvetica Neue Light" charset="0"/>
              </a:rPr>
              <a:t>.</a:t>
            </a:r>
          </a:p>
          <a:p>
            <a:pPr algn="just" eaLnBrk="1" hangingPunct="1"/>
            <a:endParaRPr lang="en-US" altLang="en-US" sz="1800" dirty="0">
              <a:solidFill>
                <a:schemeClr val="tx1"/>
              </a:solidFill>
              <a:latin typeface="Helvetica Neue Light" charset="0"/>
              <a:ea typeface="MS PGothic" pitchFamily="34" charset="-128"/>
              <a:sym typeface="Helvetica Neue Light" charset="0"/>
            </a:endParaRPr>
          </a:p>
          <a:p>
            <a:pPr algn="just" eaLnBrk="1" hangingPunct="1"/>
            <a:r>
              <a:rPr lang="en-US" altLang="en-US" sz="1800" b="1" dirty="0">
                <a:solidFill>
                  <a:schemeClr val="tx1"/>
                </a:solidFill>
                <a:latin typeface="Helvetica Neue" charset="0"/>
                <a:ea typeface="MS PGothic" pitchFamily="34" charset="-128"/>
                <a:sym typeface="Helvetica Neue" charset="0"/>
              </a:rPr>
              <a:t>Smart Boards</a:t>
            </a:r>
            <a:r>
              <a:rPr lang="en-US" altLang="en-US" sz="1800" dirty="0">
                <a:solidFill>
                  <a:schemeClr val="tx1"/>
                </a:solidFill>
                <a:latin typeface="Helvetica Neue Light" charset="0"/>
                <a:ea typeface="MS PGothic" pitchFamily="34" charset="-128"/>
                <a:sym typeface="Helvetica Neue Light" charset="0"/>
              </a:rPr>
              <a:t> make brainstorming sessions fun. You can not only put together text/ideas but also </a:t>
            </a:r>
            <a:r>
              <a:rPr lang="en-US" altLang="en-US" sz="1800" dirty="0">
                <a:solidFill>
                  <a:srgbClr val="A40800"/>
                </a:solidFill>
                <a:latin typeface="Helvetica Neue Light" charset="0"/>
                <a:ea typeface="MS PGothic" pitchFamily="34" charset="-128"/>
                <a:sym typeface="Helvetica Neue Light" charset="0"/>
              </a:rPr>
              <a:t>images, diagrams or videos</a:t>
            </a:r>
            <a:r>
              <a:rPr lang="en-US" altLang="en-US" sz="1800" dirty="0">
                <a:solidFill>
                  <a:schemeClr val="tx1"/>
                </a:solidFill>
                <a:latin typeface="Helvetica Neue Light" charset="0"/>
                <a:ea typeface="MS PGothic" pitchFamily="34" charset="-128"/>
                <a:sym typeface="Helvetica Neue Light" charset="0"/>
              </a:rPr>
              <a:t>.</a:t>
            </a:r>
          </a:p>
          <a:p>
            <a:pPr algn="just" eaLnBrk="1" hangingPunct="1"/>
            <a:endParaRPr lang="en-US" altLang="en-US" sz="1800" dirty="0">
              <a:solidFill>
                <a:schemeClr val="tx1"/>
              </a:solidFill>
              <a:latin typeface="Helvetica Neue Light" charset="0"/>
              <a:ea typeface="MS PGothic" pitchFamily="34" charset="-128"/>
              <a:sym typeface="Helvetica Neue Light" charset="0"/>
            </a:endParaRPr>
          </a:p>
          <a:p>
            <a:pPr algn="just" eaLnBrk="1" hangingPunct="1"/>
            <a:r>
              <a:rPr lang="en-US" altLang="en-US" sz="1800" b="1" dirty="0">
                <a:solidFill>
                  <a:schemeClr val="tx1"/>
                </a:solidFill>
                <a:latin typeface="Helvetica Neue" charset="0"/>
                <a:ea typeface="MS PGothic" pitchFamily="34" charset="-128"/>
                <a:sym typeface="Helvetica Neue" charset="0"/>
              </a:rPr>
              <a:t>Smart Board</a:t>
            </a:r>
            <a:r>
              <a:rPr lang="en-US" altLang="en-US" sz="1800" dirty="0">
                <a:solidFill>
                  <a:schemeClr val="tx1"/>
                </a:solidFill>
                <a:latin typeface="Helvetica Neue Light" charset="0"/>
                <a:ea typeface="MS PGothic" pitchFamily="34" charset="-128"/>
                <a:sym typeface="Helvetica Neue Light" charset="0"/>
              </a:rPr>
              <a:t> </a:t>
            </a:r>
            <a:r>
              <a:rPr lang="en-US" altLang="en-US" sz="1800" dirty="0">
                <a:solidFill>
                  <a:srgbClr val="A40800"/>
                </a:solidFill>
                <a:latin typeface="Helvetica Neue Light" charset="0"/>
                <a:ea typeface="MS PGothic" pitchFamily="34" charset="-128"/>
                <a:sym typeface="Helvetica Neue Light" charset="0"/>
              </a:rPr>
              <a:t>games</a:t>
            </a:r>
            <a:r>
              <a:rPr lang="en-US" altLang="en-US" sz="1800" dirty="0">
                <a:solidFill>
                  <a:schemeClr val="tx1"/>
                </a:solidFill>
                <a:latin typeface="Helvetica Neue Light" charset="0"/>
                <a:ea typeface="MS PGothic" pitchFamily="34" charset="-128"/>
                <a:sym typeface="Helvetica Neue Light" charset="0"/>
              </a:rPr>
              <a:t> can be played on the board itself. All forms of media – </a:t>
            </a:r>
            <a:r>
              <a:rPr lang="en-US" altLang="en-US" sz="1800" dirty="0">
                <a:solidFill>
                  <a:srgbClr val="A40800"/>
                </a:solidFill>
                <a:latin typeface="Helvetica Neue Light" charset="0"/>
                <a:ea typeface="MS PGothic" pitchFamily="34" charset="-128"/>
                <a:sym typeface="Helvetica Neue Light" charset="0"/>
              </a:rPr>
              <a:t>videos, photographs, graphs, maps, illustrations, games, etc.</a:t>
            </a:r>
            <a:r>
              <a:rPr lang="en-US" altLang="en-US" sz="1800" dirty="0">
                <a:solidFill>
                  <a:schemeClr val="tx1"/>
                </a:solidFill>
                <a:latin typeface="Helvetica Neue Light" charset="0"/>
                <a:ea typeface="MS PGothic" pitchFamily="34" charset="-128"/>
                <a:sym typeface="Helvetica Neue Light" charset="0"/>
              </a:rPr>
              <a:t> – can be used on the board, making it incredibly </a:t>
            </a:r>
            <a:r>
              <a:rPr lang="en-US" altLang="en-US" sz="1800" dirty="0">
                <a:solidFill>
                  <a:srgbClr val="A40800"/>
                </a:solidFill>
                <a:latin typeface="Helvetica Neue Light" charset="0"/>
                <a:ea typeface="MS PGothic" pitchFamily="34" charset="-128"/>
                <a:sym typeface="Helvetica Neue Light" charset="0"/>
              </a:rPr>
              <a:t>dynamic</a:t>
            </a:r>
            <a:r>
              <a:rPr lang="en-US" altLang="en-US" sz="1800" dirty="0">
                <a:solidFill>
                  <a:schemeClr val="tx1"/>
                </a:solidFill>
                <a:latin typeface="Helvetica Neue Light" charset="0"/>
                <a:ea typeface="MS PGothic" pitchFamily="34" charset="-128"/>
                <a:sym typeface="Helvetica Neue Light" charset="0"/>
              </a:rPr>
              <a:t> in nature. This expands the range of content that you can use for teaching or presenting new information.</a:t>
            </a:r>
          </a:p>
        </p:txBody>
      </p:sp>
    </p:spTree>
    <p:extLst>
      <p:ext uri="{BB962C8B-B14F-4D97-AF65-F5344CB8AC3E}">
        <p14:creationId xmlns:p14="http://schemas.microsoft.com/office/powerpoint/2010/main" val="2647581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0" y="1341487"/>
            <a:ext cx="8921750" cy="1466850"/>
          </a:xfrm>
        </p:spPr>
        <p:txBody>
          <a:bodyPr/>
          <a:lstStyle/>
          <a:p>
            <a:pPr eaLnBrk="1" hangingPunct="1">
              <a:defRPr/>
            </a:pPr>
            <a:r>
              <a:rPr lang="en-US" dirty="0" err="1" smtClean="0">
                <a:solidFill>
                  <a:srgbClr val="4D4D4D"/>
                </a:solidFill>
                <a:latin typeface="Helvetica Neue Light" charset="0"/>
                <a:cs typeface="Helvetica Neue Light" charset="0"/>
                <a:sym typeface="Helvetica Neue Light" charset="0"/>
              </a:rPr>
              <a:t>dropcam</a:t>
            </a:r>
            <a:r>
              <a:rPr lang="en-US" dirty="0" smtClean="0">
                <a:solidFill>
                  <a:srgbClr val="4D4D4D"/>
                </a:solidFill>
                <a:latin typeface="Helvetica Neue Light" charset="0"/>
                <a:cs typeface="Helvetica Neue Light" charset="0"/>
                <a:sym typeface="Helvetica Neue Light" charset="0"/>
              </a:rPr>
              <a:t> </a:t>
            </a:r>
            <a:r>
              <a:rPr lang="en-US" dirty="0" smtClean="0">
                <a:solidFill>
                  <a:srgbClr val="4D4D4D"/>
                </a:solidFill>
                <a:latin typeface="Helvetica Neue Light" charset="0"/>
                <a:sym typeface="Helvetica Neue Light" charset="0"/>
              </a:rPr>
              <a:t/>
            </a:r>
            <a:br>
              <a:rPr lang="en-US" dirty="0" smtClean="0">
                <a:solidFill>
                  <a:srgbClr val="4D4D4D"/>
                </a:solidFill>
                <a:latin typeface="Helvetica Neue Light" charset="0"/>
                <a:sym typeface="Helvetica Neue Light" charset="0"/>
              </a:rPr>
            </a:br>
            <a:endParaRPr lang="en-US" sz="2300" dirty="0" smtClean="0">
              <a:solidFill>
                <a:srgbClr val="4D4D4D"/>
              </a:solidFill>
              <a:latin typeface="Helvetica Neue Light" charset="0"/>
              <a:sym typeface="Helvetica Neue Light"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619" y="1825431"/>
            <a:ext cx="59912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128353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74" y="1263552"/>
            <a:ext cx="3297238"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6626" name="Rectangle 2"/>
          <p:cNvSpPr>
            <a:spLocks/>
          </p:cNvSpPr>
          <p:nvPr/>
        </p:nvSpPr>
        <p:spPr bwMode="auto">
          <a:xfrm>
            <a:off x="3383280" y="1575288"/>
            <a:ext cx="550354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600">
                <a:solidFill>
                  <a:srgbClr val="000000"/>
                </a:solidFill>
                <a:latin typeface="Gill Sans" charset="0"/>
                <a:ea typeface="ヒラギノ角ゴ ProN W3" charset="-128"/>
                <a:sym typeface="Gill Sans" charset="0"/>
              </a:defRPr>
            </a:lvl1pPr>
            <a:lvl2pPr marL="742950" indent="-285750" eaLnBrk="0" hangingPunct="0">
              <a:defRPr sz="2600">
                <a:solidFill>
                  <a:srgbClr val="000000"/>
                </a:solidFill>
                <a:latin typeface="Gill Sans" charset="0"/>
                <a:ea typeface="ヒラギノ角ゴ ProN W3" charset="-128"/>
                <a:sym typeface="Gill Sans" charset="0"/>
              </a:defRPr>
            </a:lvl2pPr>
            <a:lvl3pPr marL="1143000" indent="-228600" eaLnBrk="0" hangingPunct="0">
              <a:defRPr sz="2600">
                <a:solidFill>
                  <a:srgbClr val="000000"/>
                </a:solidFill>
                <a:latin typeface="Gill Sans" charset="0"/>
                <a:ea typeface="ヒラギノ角ゴ ProN W3" charset="-128"/>
                <a:sym typeface="Gill Sans" charset="0"/>
              </a:defRPr>
            </a:lvl3pPr>
            <a:lvl4pPr marL="1600200" indent="-228600" eaLnBrk="0" hangingPunct="0">
              <a:defRPr sz="2600">
                <a:solidFill>
                  <a:srgbClr val="000000"/>
                </a:solidFill>
                <a:latin typeface="Gill Sans" charset="0"/>
                <a:ea typeface="ヒラギノ角ゴ ProN W3" charset="-128"/>
                <a:sym typeface="Gill Sans" charset="0"/>
              </a:defRPr>
            </a:lvl4pPr>
            <a:lvl5pPr marL="2057400" indent="-228600" eaLnBrk="0" hangingPunct="0">
              <a:defRPr sz="2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9pPr>
          </a:lstStyle>
          <a:p>
            <a:pPr eaLnBrk="1" hangingPunct="1"/>
            <a:r>
              <a:rPr lang="en-US" altLang="en-US" sz="2300" dirty="0">
                <a:solidFill>
                  <a:srgbClr val="4D4D4D"/>
                </a:solidFill>
                <a:latin typeface="Helvetica Neue Light" charset="0"/>
                <a:ea typeface="MS PGothic" pitchFamily="34" charset="-128"/>
                <a:sym typeface="Helvetica Neue Light" charset="0"/>
              </a:rPr>
              <a:t>Why use a </a:t>
            </a:r>
            <a:r>
              <a:rPr lang="en-US" altLang="en-US" sz="2300" dirty="0" err="1">
                <a:solidFill>
                  <a:srgbClr val="4D4D4D"/>
                </a:solidFill>
                <a:latin typeface="Helvetica Neue Light" charset="0"/>
                <a:ea typeface="MS PGothic" pitchFamily="34" charset="-128"/>
                <a:sym typeface="Helvetica Neue Light" charset="0"/>
              </a:rPr>
              <a:t>dropcam</a:t>
            </a:r>
            <a:r>
              <a:rPr lang="en-US" altLang="en-US" sz="2300" dirty="0">
                <a:solidFill>
                  <a:srgbClr val="4D4D4D"/>
                </a:solidFill>
                <a:latin typeface="Helvetica Neue Light" charset="0"/>
                <a:ea typeface="MS PGothic" pitchFamily="34" charset="-128"/>
                <a:sym typeface="Helvetica Neue Light" charset="0"/>
              </a:rPr>
              <a:t> in the lesson room? </a:t>
            </a:r>
          </a:p>
          <a:p>
            <a:pPr eaLnBrk="1" hangingPunct="1"/>
            <a:r>
              <a:rPr lang="en-US" altLang="en-US" sz="2300" dirty="0" smtClean="0">
                <a:solidFill>
                  <a:srgbClr val="4D4D4D"/>
                </a:solidFill>
                <a:latin typeface="Helvetica Neue Light" charset="0"/>
                <a:ea typeface="MS PGothic" pitchFamily="34" charset="-128"/>
                <a:sym typeface="Helvetica Neue Light" charset="0"/>
              </a:rPr>
              <a:t>Wi-Fi </a:t>
            </a:r>
            <a:r>
              <a:rPr lang="en-US" altLang="en-US" sz="2300" dirty="0">
                <a:solidFill>
                  <a:srgbClr val="4D4D4D"/>
                </a:solidFill>
                <a:latin typeface="Helvetica Neue Light" charset="0"/>
                <a:ea typeface="MS PGothic" pitchFamily="34" charset="-128"/>
                <a:sym typeface="Helvetica Neue Light" charset="0"/>
              </a:rPr>
              <a:t>enabled - allows anyone to watch anywhere. Grandparents in Hawaii can watch </a:t>
            </a:r>
            <a:r>
              <a:rPr lang="en-US" altLang="en-US" sz="2300" dirty="0" smtClean="0">
                <a:solidFill>
                  <a:srgbClr val="4D4D4D"/>
                </a:solidFill>
                <a:latin typeface="Helvetica Neue Light" charset="0"/>
                <a:ea typeface="MS PGothic" pitchFamily="34" charset="-128"/>
                <a:sym typeface="Helvetica Neue Light" charset="0"/>
              </a:rPr>
              <a:t>grandchildren</a:t>
            </a:r>
            <a:r>
              <a:rPr lang="en-US" altLang="en-US" sz="2300" dirty="0" smtClean="0">
                <a:solidFill>
                  <a:srgbClr val="4D4D4D"/>
                </a:solidFill>
                <a:latin typeface="Arial" pitchFamily="34" charset="0"/>
                <a:ea typeface="MS PGothic" pitchFamily="34" charset="-128"/>
                <a:sym typeface="Helvetica Neue Light" charset="0"/>
              </a:rPr>
              <a:t>’</a:t>
            </a:r>
            <a:r>
              <a:rPr lang="en-US" altLang="ja-JP" sz="2300" dirty="0" smtClean="0">
                <a:solidFill>
                  <a:srgbClr val="4D4D4D"/>
                </a:solidFill>
                <a:latin typeface="Helvetica Neue Light" charset="0"/>
                <a:ea typeface="MS PGothic" pitchFamily="34" charset="-128"/>
                <a:sym typeface="Helvetica Neue Light" charset="0"/>
              </a:rPr>
              <a:t>s </a:t>
            </a:r>
            <a:r>
              <a:rPr lang="en-US" altLang="ja-JP" sz="2300" dirty="0">
                <a:solidFill>
                  <a:srgbClr val="4D4D4D"/>
                </a:solidFill>
                <a:latin typeface="Helvetica Neue Light" charset="0"/>
                <a:ea typeface="MS PGothic" pitchFamily="34" charset="-128"/>
                <a:sym typeface="Helvetica Neue Light" charset="0"/>
              </a:rPr>
              <a:t>lessons in North Carolina. Other features include 8x zoom, </a:t>
            </a:r>
            <a:r>
              <a:rPr lang="en-US" altLang="ja-JP" sz="2300" dirty="0" smtClean="0">
                <a:solidFill>
                  <a:srgbClr val="4D4D4D"/>
                </a:solidFill>
                <a:latin typeface="Helvetica Neue Light" charset="0"/>
                <a:ea typeface="MS PGothic" pitchFamily="34" charset="-128"/>
                <a:sym typeface="Helvetica Neue Light" charset="0"/>
              </a:rPr>
              <a:t>130</a:t>
            </a:r>
            <a:r>
              <a:rPr lang="en-US" altLang="ja-JP" sz="2300" dirty="0" smtClean="0">
                <a:solidFill>
                  <a:srgbClr val="4D4D4D"/>
                </a:solidFill>
                <a:latin typeface="Helvetica Neue Light" charset="0"/>
                <a:ea typeface="MS PGothic" pitchFamily="34" charset="-128"/>
                <a:sym typeface="Helvetica Neue Light" charset="0"/>
              </a:rPr>
              <a:t>° field </a:t>
            </a:r>
            <a:r>
              <a:rPr lang="en-US" altLang="ja-JP" sz="2300" dirty="0">
                <a:solidFill>
                  <a:srgbClr val="4D4D4D"/>
                </a:solidFill>
                <a:latin typeface="Helvetica Neue Light" charset="0"/>
                <a:ea typeface="MS PGothic" pitchFamily="34" charset="-128"/>
                <a:sym typeface="Helvetica Neue Light" charset="0"/>
              </a:rPr>
              <a:t>of view, free access to your live video from a computer</a:t>
            </a:r>
            <a:r>
              <a:rPr lang="en-US" altLang="ja-JP" sz="2300" dirty="0" smtClean="0">
                <a:solidFill>
                  <a:srgbClr val="4D4D4D"/>
                </a:solidFill>
                <a:latin typeface="Helvetica Neue Light" charset="0"/>
                <a:ea typeface="MS PGothic" pitchFamily="34" charset="-128"/>
                <a:sym typeface="Helvetica Neue Light" charset="0"/>
              </a:rPr>
              <a:t>, tablet</a:t>
            </a:r>
            <a:r>
              <a:rPr lang="en-US" altLang="ja-JP" sz="2300" dirty="0">
                <a:solidFill>
                  <a:srgbClr val="4D4D4D"/>
                </a:solidFill>
                <a:latin typeface="Helvetica Neue Light" charset="0"/>
                <a:ea typeface="MS PGothic" pitchFamily="34" charset="-128"/>
                <a:sym typeface="Helvetica Neue Light" charset="0"/>
              </a:rPr>
              <a:t> </a:t>
            </a:r>
            <a:r>
              <a:rPr lang="en-US" altLang="ja-JP" sz="2300" dirty="0" smtClean="0">
                <a:solidFill>
                  <a:srgbClr val="4D4D4D"/>
                </a:solidFill>
                <a:latin typeface="Helvetica Neue Light" charset="0"/>
                <a:ea typeface="MS PGothic" pitchFamily="34" charset="-128"/>
                <a:sym typeface="Helvetica Neue Light" charset="0"/>
              </a:rPr>
              <a:t>or</a:t>
            </a:r>
            <a:r>
              <a:rPr lang="en-US" altLang="ja-JP" sz="2300" dirty="0">
                <a:solidFill>
                  <a:srgbClr val="4D4D4D"/>
                </a:solidFill>
                <a:latin typeface="Helvetica Neue Light" charset="0"/>
                <a:ea typeface="MS PGothic" pitchFamily="34" charset="-128"/>
                <a:sym typeface="Helvetica Neue Light" charset="0"/>
              </a:rPr>
              <a:t> smartphone, built-in mic and speaker.</a:t>
            </a:r>
            <a:endParaRPr lang="en-US" altLang="en-US" sz="2300" dirty="0">
              <a:solidFill>
                <a:srgbClr val="4D4D4D"/>
              </a:solidFill>
              <a:latin typeface="Helvetica Neue Light" charset="0"/>
              <a:ea typeface="MS PGothic" pitchFamily="34" charset="-128"/>
              <a:sym typeface="Helvetica Neue Light" charset="0"/>
            </a:endParaRPr>
          </a:p>
        </p:txBody>
      </p:sp>
    </p:spTree>
    <p:extLst>
      <p:ext uri="{BB962C8B-B14F-4D97-AF65-F5344CB8AC3E}">
        <p14:creationId xmlns:p14="http://schemas.microsoft.com/office/powerpoint/2010/main" val="2456937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95" y="1066191"/>
            <a:ext cx="4241333" cy="369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7650" name="Rectangle 2"/>
          <p:cNvSpPr>
            <a:spLocks/>
          </p:cNvSpPr>
          <p:nvPr/>
        </p:nvSpPr>
        <p:spPr bwMode="auto">
          <a:xfrm>
            <a:off x="4567239" y="991772"/>
            <a:ext cx="4501296"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600">
                <a:solidFill>
                  <a:srgbClr val="000000"/>
                </a:solidFill>
                <a:latin typeface="Gill Sans" charset="0"/>
                <a:ea typeface="ヒラギノ角ゴ ProN W3" charset="-128"/>
                <a:sym typeface="Gill Sans" charset="0"/>
              </a:defRPr>
            </a:lvl1pPr>
            <a:lvl2pPr marL="742950" indent="-285750" eaLnBrk="0" hangingPunct="0">
              <a:defRPr sz="2600">
                <a:solidFill>
                  <a:srgbClr val="000000"/>
                </a:solidFill>
                <a:latin typeface="Gill Sans" charset="0"/>
                <a:ea typeface="ヒラギノ角ゴ ProN W3" charset="-128"/>
                <a:sym typeface="Gill Sans" charset="0"/>
              </a:defRPr>
            </a:lvl2pPr>
            <a:lvl3pPr marL="1143000" indent="-228600" eaLnBrk="0" hangingPunct="0">
              <a:defRPr sz="2600">
                <a:solidFill>
                  <a:srgbClr val="000000"/>
                </a:solidFill>
                <a:latin typeface="Gill Sans" charset="0"/>
                <a:ea typeface="ヒラギノ角ゴ ProN W3" charset="-128"/>
                <a:sym typeface="Gill Sans" charset="0"/>
              </a:defRPr>
            </a:lvl3pPr>
            <a:lvl4pPr marL="1600200" indent="-228600" eaLnBrk="0" hangingPunct="0">
              <a:defRPr sz="2600">
                <a:solidFill>
                  <a:srgbClr val="000000"/>
                </a:solidFill>
                <a:latin typeface="Gill Sans" charset="0"/>
                <a:ea typeface="ヒラギノ角ゴ ProN W3" charset="-128"/>
                <a:sym typeface="Gill Sans" charset="0"/>
              </a:defRPr>
            </a:lvl4pPr>
            <a:lvl5pPr marL="2057400" indent="-228600" eaLnBrk="0" hangingPunct="0">
              <a:defRPr sz="2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9pPr>
          </a:lstStyle>
          <a:p>
            <a:pPr eaLnBrk="1" hangingPunct="1"/>
            <a:r>
              <a:rPr lang="en-US" altLang="en-US" sz="4000" dirty="0">
                <a:solidFill>
                  <a:srgbClr val="4D4D4D"/>
                </a:solidFill>
                <a:latin typeface="Helvetica Neue Light" charset="0"/>
                <a:ea typeface="MS PGothic" pitchFamily="34" charset="-128"/>
                <a:sym typeface="Helvetica Neue Light" charset="0"/>
              </a:rPr>
              <a:t>The Retail Store</a:t>
            </a:r>
          </a:p>
          <a:p>
            <a:pPr eaLnBrk="1" hangingPunct="1"/>
            <a:r>
              <a:rPr lang="en-US" altLang="en-US" sz="3100" dirty="0">
                <a:solidFill>
                  <a:srgbClr val="A40800"/>
                </a:solidFill>
                <a:latin typeface="Helvetica Neue Light" charset="0"/>
                <a:ea typeface="MS PGothic" pitchFamily="34" charset="-128"/>
                <a:sym typeface="Helvetica Neue Light" charset="0"/>
              </a:rPr>
              <a:t>A Website Optimized </a:t>
            </a:r>
            <a:r>
              <a:rPr lang="en-US" altLang="en-US" sz="3100" dirty="0" smtClean="0">
                <a:solidFill>
                  <a:srgbClr val="A40800"/>
                </a:solidFill>
                <a:latin typeface="Helvetica Neue Light" charset="0"/>
                <a:ea typeface="MS PGothic" pitchFamily="34" charset="-128"/>
                <a:sym typeface="Helvetica Neue Light" charset="0"/>
              </a:rPr>
              <a:t>for </a:t>
            </a:r>
            <a:r>
              <a:rPr lang="en-US" altLang="en-US" sz="3100" dirty="0">
                <a:solidFill>
                  <a:srgbClr val="A40800"/>
                </a:solidFill>
                <a:latin typeface="Helvetica Neue Light" charset="0"/>
                <a:ea typeface="MS PGothic" pitchFamily="34" charset="-128"/>
                <a:sym typeface="Helvetica Neue Light" charset="0"/>
              </a:rPr>
              <a:t>Mobile Devices</a:t>
            </a:r>
          </a:p>
        </p:txBody>
      </p:sp>
    </p:spTree>
    <p:extLst>
      <p:ext uri="{BB962C8B-B14F-4D97-AF65-F5344CB8AC3E}">
        <p14:creationId xmlns:p14="http://schemas.microsoft.com/office/powerpoint/2010/main" val="3274427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893763" y="964250"/>
            <a:ext cx="7358062" cy="909637"/>
          </a:xfrm>
        </p:spPr>
        <p:txBody>
          <a:bodyPr/>
          <a:lstStyle/>
          <a:p>
            <a:pPr eaLnBrk="1" hangingPunct="1"/>
            <a:r>
              <a:rPr lang="en-US" altLang="en-US" sz="2300" dirty="0" smtClean="0">
                <a:solidFill>
                  <a:srgbClr val="4D4D4D"/>
                </a:solidFill>
                <a:latin typeface="Helvetica Neue Light" charset="0"/>
                <a:sym typeface="Helvetica Neue Light" charset="0"/>
              </a:rPr>
              <a:t>Mobile Advertising Is Exploding </a:t>
            </a:r>
            <a:r>
              <a:rPr lang="en-US" altLang="en-US" sz="2300" dirty="0" smtClean="0">
                <a:solidFill>
                  <a:srgbClr val="4D4D4D"/>
                </a:solidFill>
                <a:latin typeface="Helvetica Neue Light" charset="0"/>
                <a:sym typeface="Helvetica Neue Light" charset="0"/>
              </a:rPr>
              <a:t>and Will </a:t>
            </a:r>
            <a:r>
              <a:rPr lang="en-US" altLang="en-US" sz="2300" dirty="0" smtClean="0">
                <a:solidFill>
                  <a:srgbClr val="4D4D4D"/>
                </a:solidFill>
                <a:latin typeface="Helvetica Neue Light" charset="0"/>
                <a:sym typeface="Helvetica Neue Light" charset="0"/>
              </a:rPr>
              <a:t>Grow Much Faster Than All Other Digital Ad Categories*</a:t>
            </a:r>
            <a:br>
              <a:rPr lang="en-US" altLang="en-US" sz="2300" dirty="0" smtClean="0">
                <a:solidFill>
                  <a:srgbClr val="4D4D4D"/>
                </a:solidFill>
                <a:latin typeface="Helvetica Neue Light" charset="0"/>
                <a:sym typeface="Helvetica Neue Light" charset="0"/>
              </a:rPr>
            </a:br>
            <a:endParaRPr lang="en-US" altLang="en-US" sz="2300" dirty="0" smtClean="0">
              <a:solidFill>
                <a:srgbClr val="4D4D4D"/>
              </a:solidFill>
              <a:latin typeface="Helvetica Neue Light" charset="0"/>
              <a:sym typeface="Helvetica Neue Light" charset="0"/>
            </a:endParaRPr>
          </a:p>
        </p:txBody>
      </p:sp>
      <p:sp>
        <p:nvSpPr>
          <p:cNvPr id="28674" name="Rectangle 2"/>
          <p:cNvSpPr>
            <a:spLocks noGrp="1" noChangeArrowheads="1"/>
          </p:cNvSpPr>
          <p:nvPr>
            <p:ph type="body" idx="1"/>
          </p:nvPr>
        </p:nvSpPr>
        <p:spPr>
          <a:xfrm>
            <a:off x="393894" y="1934308"/>
            <a:ext cx="8588327" cy="2842015"/>
          </a:xfrm>
        </p:spPr>
        <p:txBody>
          <a:bodyPr>
            <a:normAutofit/>
          </a:bodyPr>
          <a:lstStyle/>
          <a:p>
            <a:pPr marL="557213" algn="just" eaLnBrk="1" hangingPunct="1">
              <a:buClr>
                <a:srgbClr val="4D4D4D"/>
              </a:buClr>
              <a:buFont typeface="Helvetica Neue Light" charset="0"/>
              <a:buChar char="•"/>
            </a:pPr>
            <a:r>
              <a:rPr lang="en-US" altLang="en-US" sz="1800" dirty="0" smtClean="0">
                <a:solidFill>
                  <a:srgbClr val="4D4D4D"/>
                </a:solidFill>
                <a:latin typeface="Helvetica Neue Light" charset="0"/>
                <a:sym typeface="Helvetica Neue Light" charset="0"/>
              </a:rPr>
              <a:t>Mobile is growing faster than all other digital advertising formats in the </a:t>
            </a:r>
            <a:r>
              <a:rPr lang="en-US" altLang="en-US" sz="1800" dirty="0" smtClean="0">
                <a:solidFill>
                  <a:srgbClr val="4D4D4D"/>
                </a:solidFill>
                <a:latin typeface="Helvetica Neue Light" charset="0"/>
                <a:sym typeface="Helvetica Neue Light" charset="0"/>
              </a:rPr>
              <a:t>U.S.,</a:t>
            </a:r>
            <a:r>
              <a:rPr lang="en-US" altLang="en-US" sz="1800" dirty="0" smtClean="0">
                <a:solidFill>
                  <a:srgbClr val="4D4D4D"/>
                </a:solidFill>
                <a:latin typeface="Helvetica Neue Light" charset="0"/>
                <a:sym typeface="Helvetica Neue Light" charset="0"/>
              </a:rPr>
              <a:t> as advertisers begin allocating dollars to catch the eyes of a growing class of "mobile-first" users.*</a:t>
            </a:r>
          </a:p>
          <a:p>
            <a:pPr marL="557213" algn="just" eaLnBrk="1" hangingPunct="1">
              <a:buFont typeface="Helvetica Neue Light" charset="0"/>
              <a:buChar char="•"/>
            </a:pPr>
            <a:r>
              <a:rPr lang="en-US" altLang="en-US" sz="1800" dirty="0" smtClean="0">
                <a:solidFill>
                  <a:srgbClr val="4D4D4D"/>
                </a:solidFill>
                <a:latin typeface="Helvetica Neue Light" charset="0"/>
                <a:sym typeface="Helvetica Neue Light" charset="0"/>
                <a:hlinkClick r:id="rId2"/>
              </a:rPr>
              <a:t>New data</a:t>
            </a:r>
            <a:r>
              <a:rPr lang="en-US" altLang="en-US" sz="1800" dirty="0" smtClean="0">
                <a:solidFill>
                  <a:srgbClr val="4D4D4D"/>
                </a:solidFill>
                <a:latin typeface="Helvetica Neue Light" charset="0"/>
                <a:sym typeface="Helvetica Neue Light" charset="0"/>
              </a:rPr>
              <a:t> from </a:t>
            </a:r>
            <a:r>
              <a:rPr lang="en-US" altLang="en-US" sz="1800" dirty="0" smtClean="0">
                <a:solidFill>
                  <a:srgbClr val="4D4D4D"/>
                </a:solidFill>
                <a:latin typeface="Helvetica Neue Light" charset="0"/>
                <a:sym typeface="Helvetica Neue Light" charset="0"/>
                <a:hlinkClick r:id="rId2"/>
              </a:rPr>
              <a:t>BI Intelligence</a:t>
            </a:r>
            <a:r>
              <a:rPr lang="en-US" altLang="en-US" sz="1800" dirty="0" smtClean="0">
                <a:solidFill>
                  <a:srgbClr val="4D4D4D"/>
                </a:solidFill>
                <a:latin typeface="Helvetica Neue Light" charset="0"/>
                <a:sym typeface="Helvetica Neue Light" charset="0"/>
              </a:rPr>
              <a:t> finds that </a:t>
            </a:r>
            <a:r>
              <a:rPr lang="en-US" altLang="en-US" sz="1800" dirty="0" smtClean="0">
                <a:solidFill>
                  <a:srgbClr val="4D4D4D"/>
                </a:solidFill>
                <a:latin typeface="Helvetica Neue Light" charset="0"/>
                <a:sym typeface="Helvetica Neue Light" charset="0"/>
              </a:rPr>
              <a:t>U.S. </a:t>
            </a:r>
            <a:r>
              <a:rPr lang="en-US" altLang="en-US" sz="1800" dirty="0" smtClean="0">
                <a:solidFill>
                  <a:srgbClr val="4D4D4D"/>
                </a:solidFill>
                <a:latin typeface="Helvetica Neue Light" charset="0"/>
                <a:sym typeface="Helvetica Neue Light" charset="0"/>
              </a:rPr>
              <a:t>mobile ad spend will top nearly $42 billion in 2018, rising by a five-year compound annual growth rate (CAGR) of 43% from 2013.*</a:t>
            </a:r>
          </a:p>
          <a:p>
            <a:pPr marL="557213" algn="just" eaLnBrk="1" hangingPunct="1">
              <a:buFont typeface="Helvetica Neue Light" charset="0"/>
              <a:buChar char="•"/>
            </a:pPr>
            <a:r>
              <a:rPr lang="en-US" altLang="en-US" sz="1800" dirty="0" smtClean="0">
                <a:solidFill>
                  <a:srgbClr val="4D4D4D"/>
                </a:solidFill>
                <a:latin typeface="Helvetica Neue Light" charset="0"/>
                <a:sym typeface="Helvetica Neue Light" charset="0"/>
              </a:rPr>
              <a:t>What does this mean? As more potential customers find your ads, videos and online listings on mobile </a:t>
            </a:r>
            <a:r>
              <a:rPr lang="en-US" altLang="en-US" sz="1800" dirty="0" smtClean="0">
                <a:solidFill>
                  <a:srgbClr val="4D4D4D"/>
                </a:solidFill>
                <a:latin typeface="Helvetica Neue Light" charset="0"/>
                <a:sym typeface="Helvetica Neue Light" charset="0"/>
              </a:rPr>
              <a:t>devices, </a:t>
            </a:r>
            <a:r>
              <a:rPr lang="en-US" altLang="en-US" sz="1800" dirty="0" smtClean="0">
                <a:solidFill>
                  <a:srgbClr val="4D4D4D"/>
                </a:solidFill>
                <a:latin typeface="Helvetica Neue Light" charset="0"/>
                <a:sym typeface="Helvetica Neue Light" charset="0"/>
              </a:rPr>
              <a:t>your </a:t>
            </a:r>
            <a:r>
              <a:rPr lang="en-US" altLang="en-US" sz="1800" dirty="0" smtClean="0">
                <a:solidFill>
                  <a:srgbClr val="4D4D4D"/>
                </a:solidFill>
                <a:latin typeface="Helvetica Neue Light" charset="0"/>
                <a:sym typeface="Helvetica Neue Light" charset="0"/>
              </a:rPr>
              <a:t>website </a:t>
            </a:r>
            <a:r>
              <a:rPr lang="en-US" altLang="en-US" sz="1800" dirty="0" smtClean="0">
                <a:solidFill>
                  <a:srgbClr val="4D4D4D"/>
                </a:solidFill>
                <a:latin typeface="Helvetica Neue Light" charset="0"/>
                <a:sym typeface="Helvetica Neue Light" charset="0"/>
              </a:rPr>
              <a:t>should be optimized for </a:t>
            </a:r>
            <a:r>
              <a:rPr lang="en-US" altLang="en-US" sz="1800" dirty="0" smtClean="0">
                <a:solidFill>
                  <a:srgbClr val="4D4D4D"/>
                </a:solidFill>
                <a:latin typeface="Helvetica Neue Light" charset="0"/>
                <a:sym typeface="Helvetica Neue Light" charset="0"/>
              </a:rPr>
              <a:t>mobile, </a:t>
            </a:r>
            <a:r>
              <a:rPr lang="en-US" altLang="en-US" sz="1800" dirty="0" smtClean="0">
                <a:solidFill>
                  <a:srgbClr val="4D4D4D"/>
                </a:solidFill>
                <a:latin typeface="Helvetica Neue Light" charset="0"/>
                <a:sym typeface="Helvetica Neue Light" charset="0"/>
              </a:rPr>
              <a:t>as they will click directly to you on that same device.</a:t>
            </a:r>
          </a:p>
        </p:txBody>
      </p:sp>
      <p:sp>
        <p:nvSpPr>
          <p:cNvPr id="28675" name="Rectangle 3"/>
          <p:cNvSpPr>
            <a:spLocks/>
          </p:cNvSpPr>
          <p:nvPr/>
        </p:nvSpPr>
        <p:spPr bwMode="auto">
          <a:xfrm>
            <a:off x="3732215" y="4672013"/>
            <a:ext cx="46704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600">
                <a:solidFill>
                  <a:srgbClr val="000000"/>
                </a:solidFill>
                <a:latin typeface="Gill Sans" charset="0"/>
                <a:ea typeface="ヒラギノ角ゴ ProN W3" charset="-128"/>
                <a:sym typeface="Gill Sans" charset="0"/>
              </a:defRPr>
            </a:lvl1pPr>
            <a:lvl2pPr marL="742950" indent="-285750" eaLnBrk="0" hangingPunct="0">
              <a:defRPr sz="2600">
                <a:solidFill>
                  <a:srgbClr val="000000"/>
                </a:solidFill>
                <a:latin typeface="Gill Sans" charset="0"/>
                <a:ea typeface="ヒラギノ角ゴ ProN W3" charset="-128"/>
                <a:sym typeface="Gill Sans" charset="0"/>
              </a:defRPr>
            </a:lvl2pPr>
            <a:lvl3pPr marL="1143000" indent="-228600" eaLnBrk="0" hangingPunct="0">
              <a:defRPr sz="2600">
                <a:solidFill>
                  <a:srgbClr val="000000"/>
                </a:solidFill>
                <a:latin typeface="Gill Sans" charset="0"/>
                <a:ea typeface="ヒラギノ角ゴ ProN W3" charset="-128"/>
                <a:sym typeface="Gill Sans" charset="0"/>
              </a:defRPr>
            </a:lvl3pPr>
            <a:lvl4pPr marL="1600200" indent="-228600" eaLnBrk="0" hangingPunct="0">
              <a:defRPr sz="2600">
                <a:solidFill>
                  <a:srgbClr val="000000"/>
                </a:solidFill>
                <a:latin typeface="Gill Sans" charset="0"/>
                <a:ea typeface="ヒラギノ角ゴ ProN W3" charset="-128"/>
                <a:sym typeface="Gill Sans" charset="0"/>
              </a:defRPr>
            </a:lvl4pPr>
            <a:lvl5pPr marL="2057400" indent="-228600" eaLnBrk="0" hangingPunct="0">
              <a:defRPr sz="2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9pPr>
          </a:lstStyle>
          <a:p>
            <a:pPr eaLnBrk="1" hangingPunct="1"/>
            <a:r>
              <a:rPr lang="en-US" altLang="en-US" sz="2300" i="1">
                <a:solidFill>
                  <a:srgbClr val="676767"/>
                </a:solidFill>
                <a:latin typeface="Helvetica Neue Light" charset="0"/>
                <a:ea typeface="MS PGothic" pitchFamily="34" charset="-128"/>
                <a:sym typeface="Helvetica Neue Light" charset="0"/>
              </a:rPr>
              <a:t>*</a:t>
            </a:r>
            <a:r>
              <a:rPr lang="en-US" altLang="en-US" sz="1500" i="1">
                <a:solidFill>
                  <a:srgbClr val="676767"/>
                </a:solidFill>
                <a:latin typeface="Helvetica Neue Light" charset="0"/>
                <a:ea typeface="MS PGothic" pitchFamily="34" charset="-128"/>
                <a:sym typeface="Helvetica Neue Light" charset="0"/>
              </a:rPr>
              <a:t> Source: Business Insider Intelligence. </a:t>
            </a:r>
          </a:p>
        </p:txBody>
      </p:sp>
    </p:spTree>
    <p:extLst>
      <p:ext uri="{BB962C8B-B14F-4D97-AF65-F5344CB8AC3E}">
        <p14:creationId xmlns:p14="http://schemas.microsoft.com/office/powerpoint/2010/main" val="237029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064" y="978882"/>
            <a:ext cx="4291474" cy="399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55158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60" y="220052"/>
            <a:ext cx="3132845" cy="333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22" name="Rectangle 2"/>
          <p:cNvSpPr>
            <a:spLocks/>
          </p:cNvSpPr>
          <p:nvPr/>
        </p:nvSpPr>
        <p:spPr bwMode="auto">
          <a:xfrm>
            <a:off x="2025748" y="0"/>
            <a:ext cx="7118252" cy="4370684"/>
          </a:xfrm>
          <a:prstGeom prst="rect">
            <a:avLst/>
          </a:prstGeom>
          <a:solidFill>
            <a:schemeClr val="bg1"/>
          </a:solidFill>
          <a:ln>
            <a:noFill/>
          </a:ln>
        </p:spPr>
        <p:txBody>
          <a:bodyPr lIns="274320" tIns="0" rIns="274320" bIns="91440" anchor="ctr"/>
          <a:lstStyle>
            <a:lvl1pPr eaLnBrk="0" hangingPunct="0">
              <a:defRPr sz="2600">
                <a:solidFill>
                  <a:srgbClr val="000000"/>
                </a:solidFill>
                <a:latin typeface="Gill Sans" charset="0"/>
                <a:ea typeface="ヒラギノ角ゴ ProN W3" charset="-128"/>
                <a:sym typeface="Gill Sans" charset="0"/>
              </a:defRPr>
            </a:lvl1pPr>
            <a:lvl2pPr marL="742950" indent="-285750" eaLnBrk="0" hangingPunct="0">
              <a:defRPr sz="2600">
                <a:solidFill>
                  <a:srgbClr val="000000"/>
                </a:solidFill>
                <a:latin typeface="Gill Sans" charset="0"/>
                <a:ea typeface="ヒラギノ角ゴ ProN W3" charset="-128"/>
                <a:sym typeface="Gill Sans" charset="0"/>
              </a:defRPr>
            </a:lvl2pPr>
            <a:lvl3pPr marL="1143000" indent="-228600" eaLnBrk="0" hangingPunct="0">
              <a:defRPr sz="2600">
                <a:solidFill>
                  <a:srgbClr val="000000"/>
                </a:solidFill>
                <a:latin typeface="Gill Sans" charset="0"/>
                <a:ea typeface="ヒラギノ角ゴ ProN W3" charset="-128"/>
                <a:sym typeface="Gill Sans" charset="0"/>
              </a:defRPr>
            </a:lvl3pPr>
            <a:lvl4pPr marL="1600200" indent="-228600" eaLnBrk="0" hangingPunct="0">
              <a:defRPr sz="2600">
                <a:solidFill>
                  <a:srgbClr val="000000"/>
                </a:solidFill>
                <a:latin typeface="Gill Sans" charset="0"/>
                <a:ea typeface="ヒラギノ角ゴ ProN W3" charset="-128"/>
                <a:sym typeface="Gill Sans" charset="0"/>
              </a:defRPr>
            </a:lvl4pPr>
            <a:lvl5pPr marL="2057400" indent="-228600" eaLnBrk="0" hangingPunct="0">
              <a:defRPr sz="2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9pPr>
          </a:lstStyle>
          <a:p>
            <a:pPr algn="just" eaLnBrk="1" hangingPunct="1">
              <a:spcBef>
                <a:spcPts val="1500"/>
              </a:spcBef>
            </a:pPr>
            <a:endParaRPr lang="en-US" altLang="en-US" sz="1900" dirty="0" smtClean="0">
              <a:solidFill>
                <a:srgbClr val="4D4D4D"/>
              </a:solidFill>
              <a:latin typeface="Helvetica Neue Light" charset="0"/>
              <a:ea typeface="MS PGothic" pitchFamily="34" charset="-128"/>
              <a:sym typeface="Helvetica Neue Light" charset="0"/>
            </a:endParaRPr>
          </a:p>
          <a:p>
            <a:pPr algn="just" eaLnBrk="1" hangingPunct="1">
              <a:spcBef>
                <a:spcPts val="1500"/>
              </a:spcBef>
            </a:pPr>
            <a:endParaRPr lang="en-US" altLang="en-US" sz="1900" dirty="0">
              <a:solidFill>
                <a:srgbClr val="4D4D4D"/>
              </a:solidFill>
              <a:latin typeface="Helvetica Neue Light" charset="0"/>
              <a:ea typeface="MS PGothic" pitchFamily="34" charset="-128"/>
              <a:sym typeface="Helvetica Neue Light" charset="0"/>
            </a:endParaRPr>
          </a:p>
          <a:p>
            <a:pPr algn="just" eaLnBrk="1" hangingPunct="1">
              <a:spcBef>
                <a:spcPts val="1500"/>
              </a:spcBef>
            </a:pPr>
            <a:r>
              <a:rPr lang="en-US" altLang="en-US" sz="1900" dirty="0" smtClean="0">
                <a:solidFill>
                  <a:srgbClr val="4D4D4D"/>
                </a:solidFill>
                <a:latin typeface="Helvetica Neue Light" charset="0"/>
                <a:ea typeface="MS PGothic" pitchFamily="34" charset="-128"/>
                <a:sym typeface="Helvetica Neue Light" charset="0"/>
              </a:rPr>
              <a:t>We </a:t>
            </a:r>
            <a:r>
              <a:rPr lang="en-US" altLang="en-US" sz="1900" dirty="0">
                <a:solidFill>
                  <a:srgbClr val="4D4D4D"/>
                </a:solidFill>
                <a:latin typeface="Helvetica Neue Light" charset="0"/>
                <a:ea typeface="MS PGothic" pitchFamily="34" charset="-128"/>
                <a:sym typeface="Helvetica Neue Light" charset="0"/>
              </a:rPr>
              <a:t>supply our managers with </a:t>
            </a:r>
            <a:r>
              <a:rPr lang="en-US" altLang="en-US" sz="1900" dirty="0" smtClean="0">
                <a:solidFill>
                  <a:srgbClr val="4D4D4D"/>
                </a:solidFill>
                <a:latin typeface="Helvetica Neue Light" charset="0"/>
                <a:ea typeface="MS PGothic" pitchFamily="34" charset="-128"/>
                <a:sym typeface="Helvetica Neue Light" charset="0"/>
              </a:rPr>
              <a:t>iPhones, </a:t>
            </a:r>
            <a:r>
              <a:rPr lang="en-US" altLang="en-US" sz="1900" dirty="0">
                <a:solidFill>
                  <a:srgbClr val="4D4D4D"/>
                </a:solidFill>
                <a:latin typeface="Helvetica Neue Light" charset="0"/>
                <a:ea typeface="MS PGothic" pitchFamily="34" charset="-128"/>
                <a:sym typeface="Helvetica Neue Light" charset="0"/>
              </a:rPr>
              <a:t>and </a:t>
            </a:r>
            <a:r>
              <a:rPr lang="en-US" altLang="en-US" sz="1900" dirty="0" smtClean="0">
                <a:solidFill>
                  <a:srgbClr val="4D4D4D"/>
                </a:solidFill>
                <a:latin typeface="Helvetica Neue Light" charset="0"/>
                <a:ea typeface="MS PGothic" pitchFamily="34" charset="-128"/>
                <a:sym typeface="Helvetica Neue Light" charset="0"/>
              </a:rPr>
              <a:t>they have </a:t>
            </a:r>
            <a:r>
              <a:rPr lang="en-US" altLang="en-US" sz="1900" dirty="0">
                <a:solidFill>
                  <a:srgbClr val="4D4D4D"/>
                </a:solidFill>
                <a:latin typeface="Helvetica Neue Light" charset="0"/>
                <a:ea typeface="MS PGothic" pitchFamily="34" charset="-128"/>
                <a:sym typeface="Helvetica Neue Light" charset="0"/>
              </a:rPr>
              <a:t>been one of the most important tools used in my retail landscape.  </a:t>
            </a:r>
          </a:p>
          <a:p>
            <a:pPr algn="just" eaLnBrk="1" hangingPunct="1">
              <a:spcBef>
                <a:spcPts val="1500"/>
              </a:spcBef>
            </a:pPr>
            <a:r>
              <a:rPr lang="en-US" altLang="en-US" sz="1900" dirty="0">
                <a:solidFill>
                  <a:srgbClr val="4D4D4D"/>
                </a:solidFill>
                <a:latin typeface="Helvetica Neue Light" charset="0"/>
                <a:ea typeface="MS PGothic" pitchFamily="34" charset="-128"/>
                <a:sym typeface="Helvetica Neue Light" charset="0"/>
              </a:rPr>
              <a:t>Stable operating system. </a:t>
            </a:r>
            <a:r>
              <a:rPr lang="en-US" altLang="en-US" sz="1500" dirty="0">
                <a:solidFill>
                  <a:srgbClr val="4D4D4D"/>
                </a:solidFill>
                <a:latin typeface="Helvetica Neue Light" charset="0"/>
                <a:ea typeface="MS PGothic" pitchFamily="34" charset="-128"/>
                <a:sym typeface="Helvetica Neue Light" charset="0"/>
              </a:rPr>
              <a:t>Not to say Android is not as stable, but my staff has more experience with iOS.</a:t>
            </a:r>
            <a:r>
              <a:rPr lang="en-US" altLang="en-US" sz="1900" dirty="0">
                <a:solidFill>
                  <a:srgbClr val="4D4D4D"/>
                </a:solidFill>
                <a:latin typeface="Helvetica Neue Light" charset="0"/>
                <a:ea typeface="MS PGothic" pitchFamily="34" charset="-128"/>
                <a:sym typeface="Helvetica Neue Light" charset="0"/>
              </a:rPr>
              <a:t> </a:t>
            </a:r>
          </a:p>
          <a:p>
            <a:pPr algn="just" eaLnBrk="1" hangingPunct="1">
              <a:spcBef>
                <a:spcPts val="1500"/>
              </a:spcBef>
            </a:pPr>
            <a:r>
              <a:rPr lang="en-US" altLang="en-US" sz="1900" dirty="0">
                <a:solidFill>
                  <a:srgbClr val="4D4D4D"/>
                </a:solidFill>
                <a:latin typeface="Helvetica Neue Light" charset="0"/>
                <a:ea typeface="MS PGothic" pitchFamily="34" charset="-128"/>
                <a:sym typeface="Helvetica Neue Light" charset="0"/>
              </a:rPr>
              <a:t>Sales can be made from any contact point in your store. </a:t>
            </a:r>
            <a:r>
              <a:rPr lang="en-US" altLang="en-US" sz="1500" dirty="0">
                <a:solidFill>
                  <a:srgbClr val="4D4D4D"/>
                </a:solidFill>
                <a:latin typeface="Helvetica Neue Light" charset="0"/>
                <a:ea typeface="MS PGothic" pitchFamily="34" charset="-128"/>
                <a:sym typeface="Helvetica Neue Light" charset="0"/>
              </a:rPr>
              <a:t>Mobile devices as POS systems. </a:t>
            </a:r>
          </a:p>
          <a:p>
            <a:pPr algn="just" eaLnBrk="1" hangingPunct="1">
              <a:spcBef>
                <a:spcPts val="1500"/>
              </a:spcBef>
            </a:pPr>
            <a:r>
              <a:rPr lang="en-US" altLang="en-US" sz="1900" dirty="0">
                <a:solidFill>
                  <a:srgbClr val="4D4D4D"/>
                </a:solidFill>
                <a:latin typeface="Helvetica Neue Light" charset="0"/>
                <a:ea typeface="MS PGothic" pitchFamily="34" charset="-128"/>
                <a:sym typeface="Helvetica Neue Light" charset="0"/>
              </a:rPr>
              <a:t>Faster searches for product/price comparisons. </a:t>
            </a:r>
          </a:p>
          <a:p>
            <a:pPr algn="just" eaLnBrk="1" hangingPunct="1">
              <a:spcBef>
                <a:spcPts val="1500"/>
              </a:spcBef>
            </a:pPr>
            <a:r>
              <a:rPr lang="en-US" altLang="en-US" sz="1900" dirty="0" smtClean="0">
                <a:solidFill>
                  <a:srgbClr val="4D4D4D"/>
                </a:solidFill>
                <a:latin typeface="Helvetica Neue Light" charset="0"/>
                <a:ea typeface="MS PGothic" pitchFamily="34" charset="-128"/>
                <a:sym typeface="Helvetica Neue Light" charset="0"/>
              </a:rPr>
              <a:t>Apps. </a:t>
            </a:r>
            <a:r>
              <a:rPr lang="en-US" altLang="en-US" sz="1500" dirty="0" smtClean="0">
                <a:solidFill>
                  <a:srgbClr val="4D4D4D"/>
                </a:solidFill>
                <a:latin typeface="Helvetica Neue Light" charset="0"/>
                <a:ea typeface="MS PGothic" pitchFamily="34" charset="-128"/>
                <a:sym typeface="Helvetica Neue Light" charset="0"/>
              </a:rPr>
              <a:t>Metronomes </a:t>
            </a:r>
            <a:r>
              <a:rPr lang="en-US" altLang="en-US" sz="1500" dirty="0">
                <a:solidFill>
                  <a:srgbClr val="4D4D4D"/>
                </a:solidFill>
                <a:latin typeface="Helvetica Neue Light" charset="0"/>
                <a:ea typeface="MS PGothic" pitchFamily="34" charset="-128"/>
                <a:sym typeface="Helvetica Neue Light" charset="0"/>
              </a:rPr>
              <a:t>and learning tools can be used by teachers, not to mention the use of video, access to music </a:t>
            </a:r>
            <a:r>
              <a:rPr lang="en-US" altLang="en-US" sz="1500" dirty="0" smtClean="0">
                <a:solidFill>
                  <a:srgbClr val="4D4D4D"/>
                </a:solidFill>
                <a:latin typeface="Helvetica Neue Light" charset="0"/>
                <a:ea typeface="MS PGothic" pitchFamily="34" charset="-128"/>
                <a:sym typeface="Helvetica Neue Light" charset="0"/>
              </a:rPr>
              <a:t>and, </a:t>
            </a:r>
            <a:r>
              <a:rPr lang="en-US" altLang="en-US" sz="1500" dirty="0">
                <a:solidFill>
                  <a:srgbClr val="4D4D4D"/>
                </a:solidFill>
                <a:latin typeface="Helvetica Neue Light" charset="0"/>
                <a:ea typeface="MS PGothic" pitchFamily="34" charset="-128"/>
                <a:sym typeface="Helvetica Neue Light" charset="0"/>
              </a:rPr>
              <a:t>on iPhone </a:t>
            </a:r>
            <a:r>
              <a:rPr lang="en-US" altLang="en-US" sz="1500" dirty="0" smtClean="0">
                <a:solidFill>
                  <a:srgbClr val="4D4D4D"/>
                </a:solidFill>
                <a:latin typeface="Helvetica Neue Light" charset="0"/>
                <a:ea typeface="MS PGothic" pitchFamily="34" charset="-128"/>
                <a:sym typeface="Helvetica Neue Light" charset="0"/>
              </a:rPr>
              <a:t>6, </a:t>
            </a:r>
            <a:r>
              <a:rPr lang="en-US" altLang="en-US" sz="1500" dirty="0">
                <a:solidFill>
                  <a:srgbClr val="4D4D4D"/>
                </a:solidFill>
                <a:latin typeface="Helvetica Neue Light" charset="0"/>
                <a:ea typeface="MS PGothic" pitchFamily="34" charset="-128"/>
                <a:sym typeface="Helvetica Neue Light" charset="0"/>
              </a:rPr>
              <a:t>the time lapse feature. </a:t>
            </a:r>
          </a:p>
          <a:p>
            <a:pPr algn="just" eaLnBrk="1" hangingPunct="1">
              <a:spcBef>
                <a:spcPts val="1500"/>
              </a:spcBef>
            </a:pPr>
            <a:r>
              <a:rPr lang="en-US" altLang="en-US" sz="1500" dirty="0" smtClean="0">
                <a:solidFill>
                  <a:srgbClr val="4D4D4D"/>
                </a:solidFill>
                <a:latin typeface="Helvetica Neue Light" charset="0"/>
                <a:ea typeface="MS PGothic" pitchFamily="34" charset="-128"/>
                <a:sym typeface="Helvetica Neue Light" charset="0"/>
              </a:rPr>
              <a:t>Granted, </a:t>
            </a:r>
            <a:r>
              <a:rPr lang="en-US" altLang="en-US" sz="1500" dirty="0">
                <a:solidFill>
                  <a:srgbClr val="4D4D4D"/>
                </a:solidFill>
                <a:latin typeface="Helvetica Neue Light" charset="0"/>
                <a:ea typeface="MS PGothic" pitchFamily="34" charset="-128"/>
                <a:sym typeface="Helvetica Neue Light" charset="0"/>
              </a:rPr>
              <a:t>the iPhone may fall short of my affordability criteria if you switch the phone out at every update cycle, but if you dollar cost average the retail price over the length of </a:t>
            </a:r>
            <a:r>
              <a:rPr lang="en-US" altLang="en-US" sz="1500" dirty="0" smtClean="0">
                <a:solidFill>
                  <a:srgbClr val="4D4D4D"/>
                </a:solidFill>
                <a:latin typeface="Helvetica Neue Light" charset="0"/>
                <a:ea typeface="MS PGothic" pitchFamily="34" charset="-128"/>
                <a:sym typeface="Helvetica Neue Light" charset="0"/>
              </a:rPr>
              <a:t>use, </a:t>
            </a:r>
            <a:r>
              <a:rPr lang="en-US" altLang="en-US" sz="1500" dirty="0">
                <a:solidFill>
                  <a:srgbClr val="4D4D4D"/>
                </a:solidFill>
                <a:latin typeface="Helvetica Neue Light" charset="0"/>
                <a:ea typeface="MS PGothic" pitchFamily="34" charset="-128"/>
                <a:sym typeface="Helvetica Neue Light" charset="0"/>
              </a:rPr>
              <a:t>it is affordable technology. It also has been easy for us to integrate in my </a:t>
            </a:r>
            <a:r>
              <a:rPr lang="en-US" altLang="en-US" sz="1500" dirty="0" smtClean="0">
                <a:solidFill>
                  <a:srgbClr val="4D4D4D"/>
                </a:solidFill>
                <a:latin typeface="Helvetica Neue Light" charset="0"/>
                <a:ea typeface="MS PGothic" pitchFamily="34" charset="-128"/>
                <a:sym typeface="Helvetica Neue Light" charset="0"/>
              </a:rPr>
              <a:t>shops, </a:t>
            </a:r>
            <a:r>
              <a:rPr lang="en-US" altLang="en-US" sz="1500" dirty="0">
                <a:solidFill>
                  <a:srgbClr val="4D4D4D"/>
                </a:solidFill>
                <a:latin typeface="Helvetica Neue Light" charset="0"/>
                <a:ea typeface="MS PGothic" pitchFamily="34" charset="-128"/>
                <a:sym typeface="Helvetica Neue Light" charset="0"/>
              </a:rPr>
              <a:t>and </a:t>
            </a:r>
            <a:r>
              <a:rPr lang="en-US" altLang="en-US" sz="1500" dirty="0" smtClean="0">
                <a:solidFill>
                  <a:srgbClr val="4D4D4D"/>
                </a:solidFill>
                <a:latin typeface="Helvetica Neue Light" charset="0"/>
                <a:ea typeface="MS PGothic" pitchFamily="34" charset="-128"/>
                <a:sym typeface="Helvetica Neue Light" charset="0"/>
              </a:rPr>
              <a:t>we’ve</a:t>
            </a:r>
            <a:r>
              <a:rPr lang="en-US" altLang="ja-JP" sz="1500" dirty="0" smtClean="0">
                <a:solidFill>
                  <a:srgbClr val="4D4D4D"/>
                </a:solidFill>
                <a:latin typeface="Helvetica Neue Light" charset="0"/>
                <a:ea typeface="MS PGothic" pitchFamily="34" charset="-128"/>
                <a:sym typeface="Helvetica Neue Light" charset="0"/>
              </a:rPr>
              <a:t> </a:t>
            </a:r>
            <a:r>
              <a:rPr lang="en-US" altLang="ja-JP" sz="1500" dirty="0">
                <a:solidFill>
                  <a:srgbClr val="4D4D4D"/>
                </a:solidFill>
                <a:latin typeface="Helvetica Neue Light" charset="0"/>
                <a:ea typeface="MS PGothic" pitchFamily="34" charset="-128"/>
                <a:sym typeface="Helvetica Neue Light" charset="0"/>
              </a:rPr>
              <a:t>had no problems with any of our units.  </a:t>
            </a:r>
            <a:endParaRPr lang="en-US" altLang="en-US" sz="1500" dirty="0">
              <a:solidFill>
                <a:srgbClr val="4D4D4D"/>
              </a:solidFill>
              <a:latin typeface="Helvetica Neue Light" charset="0"/>
              <a:ea typeface="MS PGothic" pitchFamily="34" charset="-128"/>
              <a:sym typeface="Helvetica Neue Light" charset="0"/>
            </a:endParaRPr>
          </a:p>
        </p:txBody>
      </p:sp>
    </p:spTree>
    <p:extLst>
      <p:ext uri="{BB962C8B-B14F-4D97-AF65-F5344CB8AC3E}">
        <p14:creationId xmlns:p14="http://schemas.microsoft.com/office/powerpoint/2010/main" val="1134020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988" y="0"/>
            <a:ext cx="108039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1746" name="Rectangle 2"/>
          <p:cNvSpPr>
            <a:spLocks noGrp="1" noChangeArrowheads="1"/>
          </p:cNvSpPr>
          <p:nvPr>
            <p:ph type="title"/>
          </p:nvPr>
        </p:nvSpPr>
        <p:spPr>
          <a:xfrm>
            <a:off x="279594" y="92490"/>
            <a:ext cx="8599488" cy="1774826"/>
          </a:xfrm>
        </p:spPr>
        <p:txBody>
          <a:bodyPr/>
          <a:lstStyle/>
          <a:p>
            <a:pPr algn="l" eaLnBrk="1" hangingPunct="1">
              <a:defRPr/>
            </a:pPr>
            <a:r>
              <a:rPr lang="en-US" dirty="0" smtClean="0">
                <a:solidFill>
                  <a:srgbClr val="FFFFFF"/>
                </a:solidFill>
                <a:latin typeface="Helvetica Neue Light" charset="0"/>
                <a:cs typeface="Helvetica Neue Light" charset="0"/>
                <a:sym typeface="Helvetica Neue Light" charset="0"/>
              </a:rPr>
              <a:t>For </a:t>
            </a:r>
            <a:r>
              <a:rPr lang="en-US" dirty="0">
                <a:solidFill>
                  <a:srgbClr val="FFFFFF"/>
                </a:solidFill>
                <a:latin typeface="Helvetica Neue Light" charset="0"/>
                <a:cs typeface="Helvetica Neue Light" charset="0"/>
                <a:sym typeface="Helvetica Neue Light" charset="0"/>
              </a:rPr>
              <a:t>t</a:t>
            </a:r>
            <a:r>
              <a:rPr lang="en-US" dirty="0" smtClean="0">
                <a:solidFill>
                  <a:srgbClr val="FFFFFF"/>
                </a:solidFill>
                <a:latin typeface="Helvetica Neue Light" charset="0"/>
                <a:cs typeface="Helvetica Neue Light" charset="0"/>
                <a:sym typeface="Helvetica Neue Light" charset="0"/>
              </a:rPr>
              <a:t>he </a:t>
            </a:r>
            <a:r>
              <a:rPr lang="en-US" dirty="0" smtClean="0">
                <a:solidFill>
                  <a:srgbClr val="FFFFFF"/>
                </a:solidFill>
                <a:latin typeface="Helvetica Neue Light" charset="0"/>
                <a:cs typeface="Helvetica Neue Light" charset="0"/>
                <a:sym typeface="Helvetica Neue Light" charset="0"/>
              </a:rPr>
              <a:t>Sales Floor:</a:t>
            </a:r>
            <a:r>
              <a:rPr lang="en-US" dirty="0" smtClean="0">
                <a:solidFill>
                  <a:srgbClr val="FFFFFF"/>
                </a:solidFill>
                <a:latin typeface="Helvetica Neue Light" charset="0"/>
                <a:sym typeface="Helvetica Neue Light" charset="0"/>
              </a:rPr>
              <a:t/>
            </a:r>
            <a:br>
              <a:rPr lang="en-US" dirty="0" smtClean="0">
                <a:solidFill>
                  <a:srgbClr val="FFFFFF"/>
                </a:solidFill>
                <a:latin typeface="Helvetica Neue Light" charset="0"/>
                <a:sym typeface="Helvetica Neue Light" charset="0"/>
              </a:rPr>
            </a:br>
            <a:r>
              <a:rPr lang="en-US" b="1" dirty="0" smtClean="0">
                <a:solidFill>
                  <a:srgbClr val="A40800"/>
                </a:solidFill>
                <a:latin typeface="Helvetica Neue" charset="0"/>
                <a:cs typeface="Helvetica Neue" charset="0"/>
                <a:sym typeface="Helvetica Neue" charset="0"/>
              </a:rPr>
              <a:t>Beacons</a:t>
            </a:r>
            <a:endParaRPr lang="en-US" b="1" dirty="0" smtClean="0">
              <a:solidFill>
                <a:srgbClr val="A40800"/>
              </a:solidFill>
              <a:latin typeface="Helvetica Neue" charset="0"/>
              <a:ea typeface="ヒラギノ角ゴ ProN W6" charset="0"/>
              <a:cs typeface="ヒラギノ角ゴ ProN W6" charset="0"/>
              <a:sym typeface="Helvetica Neue" charset="0"/>
            </a:endParaRPr>
          </a:p>
        </p:txBody>
      </p:sp>
    </p:spTree>
    <p:extLst>
      <p:ext uri="{BB962C8B-B14F-4D97-AF65-F5344CB8AC3E}">
        <p14:creationId xmlns:p14="http://schemas.microsoft.com/office/powerpoint/2010/main" val="1393419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9499" t="5987" r="20472" b="1841"/>
          <a:stretch/>
        </p:blipFill>
        <p:spPr bwMode="auto">
          <a:xfrm>
            <a:off x="640079" y="914400"/>
            <a:ext cx="7659859" cy="4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2770" name="Rectangle 2"/>
          <p:cNvSpPr>
            <a:spLocks/>
          </p:cNvSpPr>
          <p:nvPr/>
        </p:nvSpPr>
        <p:spPr bwMode="auto">
          <a:xfrm>
            <a:off x="330202" y="965299"/>
            <a:ext cx="493871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600">
                <a:solidFill>
                  <a:srgbClr val="000000"/>
                </a:solidFill>
                <a:latin typeface="Gill Sans" charset="0"/>
                <a:ea typeface="ヒラギノ角ゴ ProN W3" charset="-128"/>
                <a:sym typeface="Gill Sans" charset="0"/>
              </a:defRPr>
            </a:lvl1pPr>
            <a:lvl2pPr marL="742950" indent="-285750" eaLnBrk="0" hangingPunct="0">
              <a:defRPr sz="2600">
                <a:solidFill>
                  <a:srgbClr val="000000"/>
                </a:solidFill>
                <a:latin typeface="Gill Sans" charset="0"/>
                <a:ea typeface="ヒラギノ角ゴ ProN W3" charset="-128"/>
                <a:sym typeface="Gill Sans" charset="0"/>
              </a:defRPr>
            </a:lvl2pPr>
            <a:lvl3pPr marL="1143000" indent="-228600" eaLnBrk="0" hangingPunct="0">
              <a:defRPr sz="2600">
                <a:solidFill>
                  <a:srgbClr val="000000"/>
                </a:solidFill>
                <a:latin typeface="Gill Sans" charset="0"/>
                <a:ea typeface="ヒラギノ角ゴ ProN W3" charset="-128"/>
                <a:sym typeface="Gill Sans" charset="0"/>
              </a:defRPr>
            </a:lvl3pPr>
            <a:lvl4pPr marL="1600200" indent="-228600" eaLnBrk="0" hangingPunct="0">
              <a:defRPr sz="2600">
                <a:solidFill>
                  <a:srgbClr val="000000"/>
                </a:solidFill>
                <a:latin typeface="Gill Sans" charset="0"/>
                <a:ea typeface="ヒラギノ角ゴ ProN W3" charset="-128"/>
                <a:sym typeface="Gill Sans" charset="0"/>
              </a:defRPr>
            </a:lvl4pPr>
            <a:lvl5pPr marL="2057400" indent="-228600" eaLnBrk="0" hangingPunct="0">
              <a:defRPr sz="2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9pPr>
          </a:lstStyle>
          <a:p>
            <a:pPr eaLnBrk="1" hangingPunct="1"/>
            <a:r>
              <a:rPr lang="en-US" altLang="en-US" dirty="0">
                <a:solidFill>
                  <a:srgbClr val="4D4D4D"/>
                </a:solidFill>
                <a:latin typeface="Helvetica Neue Light" charset="0"/>
                <a:ea typeface="MS PGothic" pitchFamily="34" charset="-128"/>
                <a:sym typeface="Helvetica Neue Light" charset="0"/>
              </a:rPr>
              <a:t>How Do Beacons Work?</a:t>
            </a:r>
          </a:p>
        </p:txBody>
      </p:sp>
    </p:spTree>
    <p:extLst>
      <p:ext uri="{BB962C8B-B14F-4D97-AF65-F5344CB8AC3E}">
        <p14:creationId xmlns:p14="http://schemas.microsoft.com/office/powerpoint/2010/main" val="830261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50" y="879231"/>
            <a:ext cx="4559764"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2" name="Rectangle 2"/>
          <p:cNvSpPr>
            <a:spLocks noGrp="1" noChangeArrowheads="1"/>
          </p:cNvSpPr>
          <p:nvPr>
            <p:ph type="title"/>
          </p:nvPr>
        </p:nvSpPr>
        <p:spPr>
          <a:xfrm>
            <a:off x="5085470" y="1654543"/>
            <a:ext cx="3628805" cy="836612"/>
          </a:xfrm>
        </p:spPr>
        <p:txBody>
          <a:bodyPr/>
          <a:lstStyle/>
          <a:p>
            <a:pPr eaLnBrk="1" hangingPunct="1">
              <a:defRPr/>
            </a:pPr>
            <a:r>
              <a:rPr lang="en-US" sz="3600" dirty="0" smtClean="0">
                <a:solidFill>
                  <a:srgbClr val="4D4D4D"/>
                </a:solidFill>
                <a:latin typeface="Helvetica Neue Light" charset="0"/>
                <a:cs typeface="Helvetica Neue Light" charset="0"/>
                <a:sym typeface="Helvetica Neue Light" charset="0"/>
              </a:rPr>
              <a:t>Simple Tech Tools to Boost Your Profits</a:t>
            </a:r>
            <a:r>
              <a:rPr lang="en-US" sz="3100" dirty="0" smtClean="0">
                <a:solidFill>
                  <a:srgbClr val="4D4D4D"/>
                </a:solidFill>
                <a:latin typeface="Helvetica Neue Light" charset="0"/>
                <a:sym typeface="Helvetica Neue Light" charset="0"/>
              </a:rPr>
              <a:t/>
            </a:r>
            <a:br>
              <a:rPr lang="en-US" sz="3100" dirty="0" smtClean="0">
                <a:solidFill>
                  <a:srgbClr val="4D4D4D"/>
                </a:solidFill>
                <a:latin typeface="Helvetica Neue Light" charset="0"/>
                <a:sym typeface="Helvetica Neue Light" charset="0"/>
              </a:rPr>
            </a:br>
            <a:endParaRPr lang="en-US" sz="3100" dirty="0" smtClean="0">
              <a:solidFill>
                <a:srgbClr val="4D4D4D"/>
              </a:solidFill>
            </a:endParaRPr>
          </a:p>
        </p:txBody>
      </p:sp>
      <p:sp>
        <p:nvSpPr>
          <p:cNvPr id="15363" name="Rectangle 3"/>
          <p:cNvSpPr>
            <a:spLocks noGrp="1" noChangeArrowheads="1"/>
          </p:cNvSpPr>
          <p:nvPr>
            <p:ph type="body" idx="1"/>
          </p:nvPr>
        </p:nvSpPr>
        <p:spPr>
          <a:xfrm>
            <a:off x="1123913" y="4236768"/>
            <a:ext cx="2561492" cy="582613"/>
          </a:xfrm>
        </p:spPr>
        <p:txBody>
          <a:bodyPr/>
          <a:lstStyle/>
          <a:p>
            <a:pPr marL="0" indent="0" algn="ctr" eaLnBrk="1" hangingPunct="1">
              <a:buNone/>
              <a:defRPr/>
            </a:pPr>
            <a:r>
              <a:rPr lang="en-US" sz="3100" dirty="0" smtClean="0">
                <a:solidFill>
                  <a:srgbClr val="FFFFFF"/>
                </a:solidFill>
                <a:latin typeface="Helvetica Neue Light" charset="0"/>
                <a:cs typeface="Helvetica Neue Light" charset="0"/>
                <a:sym typeface="Helvetica Neue Light" charset="0"/>
              </a:rPr>
              <a:t>Billy </a:t>
            </a:r>
            <a:r>
              <a:rPr lang="en-US" sz="3100" dirty="0" err="1" smtClean="0">
                <a:solidFill>
                  <a:srgbClr val="FFFFFF"/>
                </a:solidFill>
                <a:latin typeface="Helvetica Neue Light" charset="0"/>
                <a:cs typeface="Helvetica Neue Light" charset="0"/>
                <a:sym typeface="Helvetica Neue Light" charset="0"/>
              </a:rPr>
              <a:t>Cuthrell</a:t>
            </a:r>
            <a:endParaRPr lang="en-US" sz="3100" dirty="0" smtClean="0">
              <a:solidFill>
                <a:srgbClr val="FFFFFF"/>
              </a:solidFill>
              <a:latin typeface="Helvetica Neue Light" charset="0"/>
              <a:sym typeface="Helvetica Neue Light" charset="0"/>
            </a:endParaRPr>
          </a:p>
        </p:txBody>
      </p:sp>
    </p:spTree>
    <p:extLst>
      <p:ext uri="{BB962C8B-B14F-4D97-AF65-F5344CB8AC3E}">
        <p14:creationId xmlns:p14="http://schemas.microsoft.com/office/powerpoint/2010/main" val="2145108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302458" y="1287195"/>
            <a:ext cx="8539088" cy="329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600">
                <a:solidFill>
                  <a:srgbClr val="000000"/>
                </a:solidFill>
                <a:latin typeface="Gill Sans" charset="0"/>
                <a:ea typeface="ヒラギノ角ゴ ProN W3" charset="-128"/>
                <a:sym typeface="Gill Sans" charset="0"/>
              </a:defRPr>
            </a:lvl1pPr>
            <a:lvl2pPr marL="742950" indent="-285750" eaLnBrk="0" hangingPunct="0">
              <a:defRPr sz="2600">
                <a:solidFill>
                  <a:srgbClr val="000000"/>
                </a:solidFill>
                <a:latin typeface="Gill Sans" charset="0"/>
                <a:ea typeface="ヒラギノ角ゴ ProN W3" charset="-128"/>
                <a:sym typeface="Gill Sans" charset="0"/>
              </a:defRPr>
            </a:lvl2pPr>
            <a:lvl3pPr marL="1143000" indent="-228600" eaLnBrk="0" hangingPunct="0">
              <a:defRPr sz="2600">
                <a:solidFill>
                  <a:srgbClr val="000000"/>
                </a:solidFill>
                <a:latin typeface="Gill Sans" charset="0"/>
                <a:ea typeface="ヒラギノ角ゴ ProN W3" charset="-128"/>
                <a:sym typeface="Gill Sans" charset="0"/>
              </a:defRPr>
            </a:lvl3pPr>
            <a:lvl4pPr marL="1600200" indent="-228600" eaLnBrk="0" hangingPunct="0">
              <a:defRPr sz="2600">
                <a:solidFill>
                  <a:srgbClr val="000000"/>
                </a:solidFill>
                <a:latin typeface="Gill Sans" charset="0"/>
                <a:ea typeface="ヒラギノ角ゴ ProN W3" charset="-128"/>
                <a:sym typeface="Gill Sans" charset="0"/>
              </a:defRPr>
            </a:lvl4pPr>
            <a:lvl5pPr marL="2057400" indent="-228600" eaLnBrk="0" hangingPunct="0">
              <a:defRPr sz="2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600">
                <a:solidFill>
                  <a:srgbClr val="000000"/>
                </a:solidFill>
                <a:latin typeface="Gill Sans" charset="0"/>
                <a:ea typeface="ヒラギノ角ゴ ProN W3" charset="-128"/>
                <a:sym typeface="Gill Sans" charset="0"/>
              </a:defRPr>
            </a:lvl9pPr>
          </a:lstStyle>
          <a:p>
            <a:pPr eaLnBrk="1" hangingPunct="1"/>
            <a:r>
              <a:rPr lang="en-US" altLang="en-US" sz="2300" b="1" dirty="0">
                <a:solidFill>
                  <a:srgbClr val="4D4D4D"/>
                </a:solidFill>
                <a:latin typeface="Helvetica Neue" charset="0"/>
                <a:ea typeface="MS PGothic" pitchFamily="34" charset="-128"/>
                <a:sym typeface="Helvetica Neue" charset="0"/>
              </a:rPr>
              <a:t>In summary</a:t>
            </a:r>
            <a:r>
              <a:rPr lang="en-US" altLang="en-US" sz="2300" dirty="0">
                <a:solidFill>
                  <a:srgbClr val="4D4D4D"/>
                </a:solidFill>
                <a:latin typeface="Helvetica Neue Light" charset="0"/>
                <a:ea typeface="MS PGothic" pitchFamily="34" charset="-128"/>
                <a:sym typeface="Helvetica Neue Light" charset="0"/>
              </a:rPr>
              <a:t>, technology is rapidly changing the way we conduct business, interact with customers and manage our retail environments. </a:t>
            </a:r>
          </a:p>
          <a:p>
            <a:pPr eaLnBrk="1" hangingPunct="1"/>
            <a:endParaRPr lang="en-US" altLang="en-US" sz="2300" dirty="0">
              <a:solidFill>
                <a:srgbClr val="4D4D4D"/>
              </a:solidFill>
              <a:latin typeface="Helvetica Neue Light" charset="0"/>
              <a:ea typeface="MS PGothic" pitchFamily="34" charset="-128"/>
              <a:sym typeface="Helvetica Neue Light" charset="0"/>
            </a:endParaRPr>
          </a:p>
          <a:p>
            <a:pPr eaLnBrk="1" hangingPunct="1"/>
            <a:r>
              <a:rPr lang="en-US" altLang="en-US" sz="2300" dirty="0">
                <a:solidFill>
                  <a:srgbClr val="4D4D4D"/>
                </a:solidFill>
                <a:latin typeface="Helvetica Neue Light" charset="0"/>
                <a:ea typeface="MS PGothic" pitchFamily="34" charset="-128"/>
                <a:sym typeface="Helvetica Neue Light" charset="0"/>
              </a:rPr>
              <a:t>Mobile technology continues to grow at a rapid </a:t>
            </a:r>
            <a:r>
              <a:rPr lang="en-US" altLang="en-US" sz="2300" dirty="0" smtClean="0">
                <a:solidFill>
                  <a:srgbClr val="4D4D4D"/>
                </a:solidFill>
                <a:latin typeface="Helvetica Neue Light" charset="0"/>
                <a:ea typeface="MS PGothic" pitchFamily="34" charset="-128"/>
                <a:sym typeface="Helvetica Neue Light" charset="0"/>
              </a:rPr>
              <a:t>pace, </a:t>
            </a:r>
            <a:r>
              <a:rPr lang="en-US" altLang="en-US" sz="2300" dirty="0">
                <a:solidFill>
                  <a:srgbClr val="4D4D4D"/>
                </a:solidFill>
                <a:latin typeface="Helvetica Neue Light" charset="0"/>
                <a:ea typeface="MS PGothic" pitchFamily="34" charset="-128"/>
                <a:sym typeface="Helvetica Neue Light" charset="0"/>
              </a:rPr>
              <a:t>and the Internet of Things, where all items are connected, continues to evolve into product categories we never thought possible. </a:t>
            </a:r>
          </a:p>
          <a:p>
            <a:pPr eaLnBrk="1" hangingPunct="1"/>
            <a:endParaRPr lang="en-US" altLang="en-US" sz="2300" dirty="0">
              <a:solidFill>
                <a:srgbClr val="4D4D4D"/>
              </a:solidFill>
              <a:latin typeface="Helvetica Neue Light" charset="0"/>
              <a:ea typeface="MS PGothic" pitchFamily="34" charset="-128"/>
              <a:sym typeface="Helvetica Neue Light" charset="0"/>
            </a:endParaRPr>
          </a:p>
          <a:p>
            <a:pPr eaLnBrk="1" hangingPunct="1"/>
            <a:r>
              <a:rPr lang="en-US" altLang="en-US" sz="2300" dirty="0">
                <a:solidFill>
                  <a:srgbClr val="4D4D4D"/>
                </a:solidFill>
                <a:latin typeface="Helvetica Neue Light" charset="0"/>
                <a:ea typeface="MS PGothic" pitchFamily="34" charset="-128"/>
                <a:sym typeface="Helvetica Neue Light" charset="0"/>
              </a:rPr>
              <a:t>If you are not consistently using technologies or you do not have a dedicated person to assist you in integrating technologies into your store, start now.  </a:t>
            </a:r>
          </a:p>
        </p:txBody>
      </p:sp>
    </p:spTree>
    <p:extLst>
      <p:ext uri="{BB962C8B-B14F-4D97-AF65-F5344CB8AC3E}">
        <p14:creationId xmlns:p14="http://schemas.microsoft.com/office/powerpoint/2010/main" val="1760435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93763" y="1225550"/>
            <a:ext cx="7358062" cy="2686050"/>
          </a:xfrm>
        </p:spPr>
        <p:txBody>
          <a:bodyPr/>
          <a:lstStyle/>
          <a:p>
            <a:pPr eaLnBrk="1" hangingPunct="1"/>
            <a:r>
              <a:rPr lang="en-US" altLang="en-US" sz="3000" dirty="0" smtClean="0">
                <a:solidFill>
                  <a:srgbClr val="4D4D4D"/>
                </a:solidFill>
                <a:latin typeface="Helvetica Neue Light" charset="0"/>
                <a:sym typeface="Helvetica Neue Light" charset="0"/>
              </a:rPr>
              <a:t>Thank You For Attending!</a:t>
            </a:r>
            <a:br>
              <a:rPr lang="en-US" altLang="en-US" sz="3000" dirty="0" smtClean="0">
                <a:solidFill>
                  <a:srgbClr val="4D4D4D"/>
                </a:solidFill>
                <a:latin typeface="Helvetica Neue Light" charset="0"/>
                <a:sym typeface="Helvetica Neue Light" charset="0"/>
              </a:rPr>
            </a:br>
            <a:r>
              <a:rPr lang="en-US" altLang="en-US" sz="3000" dirty="0" smtClean="0">
                <a:solidFill>
                  <a:srgbClr val="4D4D4D"/>
                </a:solidFill>
                <a:latin typeface="Helvetica Neue Light" charset="0"/>
                <a:sym typeface="Helvetica Neue Light" charset="0"/>
              </a:rPr>
              <a:t>For more tech </a:t>
            </a:r>
            <a:r>
              <a:rPr lang="en-US" altLang="en-US" sz="3000" dirty="0" smtClean="0">
                <a:solidFill>
                  <a:srgbClr val="4D4D4D"/>
                </a:solidFill>
                <a:latin typeface="Helvetica Neue Light" charset="0"/>
                <a:sym typeface="Helvetica Neue Light" charset="0"/>
              </a:rPr>
              <a:t>ideas, </a:t>
            </a:r>
            <a:r>
              <a:rPr lang="en-US" altLang="en-US" sz="3000" dirty="0" smtClean="0">
                <a:solidFill>
                  <a:srgbClr val="4D4D4D"/>
                </a:solidFill>
                <a:latin typeface="Helvetica Neue Light" charset="0"/>
                <a:sym typeface="Helvetica Neue Light" charset="0"/>
              </a:rPr>
              <a:t>pick up this </a:t>
            </a:r>
            <a:r>
              <a:rPr lang="en-US" altLang="en-US" sz="3000" dirty="0" smtClean="0">
                <a:solidFill>
                  <a:srgbClr val="4D4D4D"/>
                </a:solidFill>
                <a:latin typeface="Helvetica Neue Light" charset="0"/>
                <a:sym typeface="Helvetica Neue Light" charset="0"/>
              </a:rPr>
              <a:t>month</a:t>
            </a:r>
            <a:r>
              <a:rPr lang="en-US" altLang="en-US" sz="3000" dirty="0" smtClean="0">
                <a:solidFill>
                  <a:srgbClr val="4D4D4D"/>
                </a:solidFill>
                <a:latin typeface="Arial" pitchFamily="34" charset="0"/>
                <a:sym typeface="Helvetica Neue Light" charset="0"/>
              </a:rPr>
              <a:t>’</a:t>
            </a:r>
            <a:r>
              <a:rPr lang="en-US" altLang="ja-JP" sz="3000" dirty="0" smtClean="0">
                <a:solidFill>
                  <a:srgbClr val="4D4D4D"/>
                </a:solidFill>
                <a:latin typeface="Helvetica Neue Light" charset="0"/>
                <a:sym typeface="Helvetica Neue Light" charset="0"/>
              </a:rPr>
              <a:t>s </a:t>
            </a:r>
            <a:r>
              <a:rPr lang="en-US" altLang="ja-JP" sz="3000" dirty="0" smtClean="0">
                <a:solidFill>
                  <a:srgbClr val="4D4D4D"/>
                </a:solidFill>
                <a:latin typeface="Helvetica Neue Light" charset="0"/>
                <a:sym typeface="Helvetica Neue Light" charset="0"/>
              </a:rPr>
              <a:t>edition of Music Inc. magazine and read my </a:t>
            </a:r>
            <a:r>
              <a:rPr lang="en-US" altLang="ja-JP" sz="3000" i="1" dirty="0" smtClean="0">
                <a:solidFill>
                  <a:srgbClr val="4D4D4D"/>
                </a:solidFill>
                <a:latin typeface="Helvetica Neue Light" charset="0"/>
                <a:sym typeface="Helvetica Neue Light" charset="0"/>
              </a:rPr>
              <a:t>Retail Doctor</a:t>
            </a:r>
            <a:r>
              <a:rPr lang="en-US" altLang="ja-JP" sz="3000" dirty="0" smtClean="0">
                <a:solidFill>
                  <a:srgbClr val="4D4D4D"/>
                </a:solidFill>
                <a:latin typeface="Helvetica Neue Light" charset="0"/>
                <a:sym typeface="Helvetica Neue Light" charset="0"/>
              </a:rPr>
              <a:t> column.</a:t>
            </a:r>
            <a:br>
              <a:rPr lang="en-US" altLang="ja-JP" sz="3000" dirty="0" smtClean="0">
                <a:solidFill>
                  <a:srgbClr val="4D4D4D"/>
                </a:solidFill>
                <a:latin typeface="Helvetica Neue Light" charset="0"/>
                <a:sym typeface="Helvetica Neue Light" charset="0"/>
              </a:rPr>
            </a:br>
            <a:r>
              <a:rPr lang="en-US" altLang="ja-JP" sz="3000" dirty="0" smtClean="0">
                <a:solidFill>
                  <a:srgbClr val="4D4D4D"/>
                </a:solidFill>
                <a:latin typeface="Helvetica Neue Light" charset="0"/>
                <a:sym typeface="Helvetica Neue Light" charset="0"/>
              </a:rPr>
              <a:t/>
            </a:r>
            <a:br>
              <a:rPr lang="en-US" altLang="ja-JP" sz="3000" dirty="0" smtClean="0">
                <a:solidFill>
                  <a:srgbClr val="4D4D4D"/>
                </a:solidFill>
                <a:latin typeface="Helvetica Neue Light" charset="0"/>
                <a:sym typeface="Helvetica Neue Light" charset="0"/>
              </a:rPr>
            </a:br>
            <a:r>
              <a:rPr lang="en-US" altLang="ja-JP" sz="3000" dirty="0" smtClean="0">
                <a:solidFill>
                  <a:srgbClr val="4D4D4D"/>
                </a:solidFill>
                <a:latin typeface="Helvetica Neue Light" charset="0"/>
                <a:sym typeface="Helvetica Neue Light" charset="0"/>
              </a:rPr>
              <a:t>Feel Free To </a:t>
            </a:r>
            <a:r>
              <a:rPr lang="en-US" altLang="ja-JP" sz="3000" dirty="0" smtClean="0">
                <a:solidFill>
                  <a:srgbClr val="A40800"/>
                </a:solidFill>
                <a:latin typeface="Helvetica Neue Light" charset="0"/>
                <a:sym typeface="Helvetica Neue Light" charset="0"/>
              </a:rPr>
              <a:t>Contact</a:t>
            </a:r>
            <a:r>
              <a:rPr lang="en-US" altLang="ja-JP" sz="3000" dirty="0" smtClean="0">
                <a:solidFill>
                  <a:srgbClr val="4D4D4D"/>
                </a:solidFill>
                <a:latin typeface="Helvetica Neue Light" charset="0"/>
                <a:sym typeface="Helvetica Neue Light" charset="0"/>
              </a:rPr>
              <a:t> Me </a:t>
            </a:r>
            <a:br>
              <a:rPr lang="en-US" altLang="ja-JP" sz="3000" dirty="0" smtClean="0">
                <a:solidFill>
                  <a:srgbClr val="4D4D4D"/>
                </a:solidFill>
                <a:latin typeface="Helvetica Neue Light" charset="0"/>
                <a:sym typeface="Helvetica Neue Light" charset="0"/>
              </a:rPr>
            </a:br>
            <a:r>
              <a:rPr lang="en-US" altLang="ja-JP" sz="2300" dirty="0" err="1" smtClean="0">
                <a:solidFill>
                  <a:srgbClr val="4D4D4D"/>
                </a:solidFill>
                <a:latin typeface="Helvetica Neue Light" charset="0"/>
                <a:sym typeface="Helvetica Neue Light" charset="0"/>
              </a:rPr>
              <a:t>billy@RaleighMusicLessons.com</a:t>
            </a:r>
            <a:endParaRPr lang="en-US" altLang="en-US" sz="2300" dirty="0" smtClean="0">
              <a:solidFill>
                <a:srgbClr val="4D4D4D"/>
              </a:solidFill>
              <a:latin typeface="Helvetica Neue Light" charset="0"/>
              <a:sym typeface="Helvetica Neue Light" charset="0"/>
            </a:endParaRPr>
          </a:p>
        </p:txBody>
      </p:sp>
    </p:spTree>
    <p:extLst>
      <p:ext uri="{BB962C8B-B14F-4D97-AF65-F5344CB8AC3E}">
        <p14:creationId xmlns:p14="http://schemas.microsoft.com/office/powerpoint/2010/main" val="225308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3051"/>
            <a:ext cx="9144000" cy="1285875"/>
          </a:xfrm>
          <a:solidFill>
            <a:schemeClr val="bg1"/>
          </a:solidFill>
        </p:spPr>
        <p:txBody>
          <a:bodyPr lIns="457200" tIns="182880" rIns="182880"/>
          <a:lstStyle/>
          <a:p>
            <a:pPr algn="l" eaLnBrk="1" hangingPunct="1">
              <a:defRPr/>
            </a:pPr>
            <a:r>
              <a:rPr lang="en-US" dirty="0" smtClean="0">
                <a:solidFill>
                  <a:srgbClr val="4D4D4D"/>
                </a:solidFill>
                <a:latin typeface="Helvetica Neue Light" charset="0"/>
                <a:cs typeface="Helvetica Neue Light" charset="0"/>
                <a:sym typeface="Helvetica Neue Light" charset="0"/>
              </a:rPr>
              <a:t>Technology is</a:t>
            </a:r>
            <a:endParaRPr lang="en-US" dirty="0" smtClean="0">
              <a:solidFill>
                <a:srgbClr val="4D4D4D"/>
              </a:solidFill>
              <a:latin typeface="Helvetica Neue Light" charset="0"/>
              <a:sym typeface="Helvetica Neue Light" charset="0"/>
            </a:endParaRPr>
          </a:p>
        </p:txBody>
      </p:sp>
      <p:sp>
        <p:nvSpPr>
          <p:cNvPr id="16386" name="Rectangle 2"/>
          <p:cNvSpPr>
            <a:spLocks noGrp="1" noChangeArrowheads="1"/>
          </p:cNvSpPr>
          <p:nvPr>
            <p:ph type="body" idx="1"/>
          </p:nvPr>
        </p:nvSpPr>
        <p:spPr>
          <a:xfrm>
            <a:off x="311735" y="878107"/>
            <a:ext cx="8492393" cy="3228975"/>
          </a:xfrm>
        </p:spPr>
        <p:txBody>
          <a:bodyPr>
            <a:normAutofit fontScale="92500" lnSpcReduction="10000"/>
          </a:bodyPr>
          <a:lstStyle/>
          <a:p>
            <a:pPr marL="557213" eaLnBrk="1" hangingPunct="1">
              <a:buFont typeface="Helvetica Neue Light" charset="0"/>
              <a:buChar char="•"/>
            </a:pPr>
            <a:r>
              <a:rPr lang="en-US" altLang="en-US" dirty="0">
                <a:solidFill>
                  <a:srgbClr val="4D4D4D"/>
                </a:solidFill>
                <a:latin typeface="Helvetica Neue Light" charset="0"/>
                <a:sym typeface="Helvetica Neue Light" charset="0"/>
              </a:rPr>
              <a:t>R</a:t>
            </a:r>
            <a:r>
              <a:rPr lang="en-US" altLang="en-US" dirty="0" smtClean="0">
                <a:solidFill>
                  <a:srgbClr val="4D4D4D"/>
                </a:solidFill>
                <a:latin typeface="Helvetica Neue Light" charset="0"/>
                <a:sym typeface="Helvetica Neue Light" charset="0"/>
              </a:rPr>
              <a:t>apidly </a:t>
            </a:r>
            <a:r>
              <a:rPr lang="en-US" altLang="en-US" dirty="0" smtClean="0">
                <a:solidFill>
                  <a:srgbClr val="4D4D4D"/>
                </a:solidFill>
                <a:latin typeface="Helvetica Neue Light" charset="0"/>
                <a:sym typeface="Helvetica Neue Light" charset="0"/>
              </a:rPr>
              <a:t>changing our daily lives </a:t>
            </a:r>
            <a:r>
              <a:rPr lang="en-US" altLang="en-US" sz="1500" dirty="0" smtClean="0">
                <a:solidFill>
                  <a:srgbClr val="4D4D4D"/>
                </a:solidFill>
                <a:latin typeface="Helvetica Neue Light" charset="0"/>
                <a:sym typeface="Helvetica Neue Light" charset="0"/>
              </a:rPr>
              <a:t>- more than at any other period in history</a:t>
            </a:r>
            <a:endParaRPr lang="en-US" altLang="en-US" dirty="0" smtClean="0">
              <a:solidFill>
                <a:srgbClr val="4D4D4D"/>
              </a:solidFill>
              <a:latin typeface="Helvetica Neue Light" charset="0"/>
              <a:sym typeface="Helvetica Neue Light" charset="0"/>
            </a:endParaRPr>
          </a:p>
          <a:p>
            <a:pPr marL="557213" eaLnBrk="1" hangingPunct="1">
              <a:buFont typeface="Helvetica Neue Light" charset="0"/>
              <a:buChar char="•"/>
            </a:pPr>
            <a:r>
              <a:rPr lang="en-US" altLang="en-US" dirty="0">
                <a:solidFill>
                  <a:srgbClr val="4D4D4D"/>
                </a:solidFill>
                <a:latin typeface="Helvetica Neue Light" charset="0"/>
                <a:sym typeface="Helvetica Neue Light" charset="0"/>
              </a:rPr>
              <a:t>E</a:t>
            </a:r>
            <a:r>
              <a:rPr lang="en-US" altLang="en-US" dirty="0" smtClean="0">
                <a:solidFill>
                  <a:srgbClr val="4D4D4D"/>
                </a:solidFill>
                <a:latin typeface="Helvetica Neue Light" charset="0"/>
                <a:sym typeface="Helvetica Neue Light" charset="0"/>
              </a:rPr>
              <a:t>asily </a:t>
            </a:r>
            <a:r>
              <a:rPr lang="en-US" altLang="en-US" dirty="0" smtClean="0">
                <a:solidFill>
                  <a:srgbClr val="4D4D4D"/>
                </a:solidFill>
                <a:latin typeface="Helvetica Neue Light" charset="0"/>
                <a:sym typeface="Helvetica Neue Light" charset="0"/>
              </a:rPr>
              <a:t>attainable </a:t>
            </a:r>
            <a:r>
              <a:rPr lang="en-US" altLang="en-US" sz="1500" dirty="0" smtClean="0">
                <a:solidFill>
                  <a:srgbClr val="4D4D4D"/>
                </a:solidFill>
                <a:latin typeface="Helvetica Neue Light" charset="0"/>
                <a:sym typeface="Helvetica Neue Light" charset="0"/>
              </a:rPr>
              <a:t>- more technologies are available online</a:t>
            </a:r>
            <a:r>
              <a:rPr lang="en-US" altLang="en-US" sz="1500" dirty="0" smtClean="0">
                <a:solidFill>
                  <a:srgbClr val="4D4D4D"/>
                </a:solidFill>
                <a:latin typeface="Helvetica Neue Light" charset="0"/>
                <a:sym typeface="Helvetica Neue Light" charset="0"/>
              </a:rPr>
              <a:t>. </a:t>
            </a:r>
            <a:r>
              <a:rPr lang="en-US" altLang="en-US" sz="1500" dirty="0" smtClean="0">
                <a:solidFill>
                  <a:srgbClr val="4D4D4D"/>
                </a:solidFill>
                <a:latin typeface="Helvetica Neue Light" charset="0"/>
                <a:sym typeface="Helvetica Neue Light" charset="0"/>
              </a:rPr>
              <a:t>Remember </a:t>
            </a:r>
            <a:r>
              <a:rPr lang="en-US" altLang="en-US" sz="1500" dirty="0" smtClean="0">
                <a:solidFill>
                  <a:srgbClr val="4D4D4D"/>
                </a:solidFill>
                <a:latin typeface="Helvetica Neue Light" charset="0"/>
                <a:sym typeface="Helvetica Neue Light" charset="0"/>
              </a:rPr>
              <a:t>CD</a:t>
            </a:r>
            <a:r>
              <a:rPr lang="en-US" altLang="ja-JP" sz="1500" dirty="0" smtClean="0">
                <a:solidFill>
                  <a:srgbClr val="4D4D4D"/>
                </a:solidFill>
                <a:latin typeface="Helvetica Neue Light" charset="0"/>
                <a:sym typeface="Helvetica Neue Light" charset="0"/>
              </a:rPr>
              <a:t>s</a:t>
            </a:r>
            <a:r>
              <a:rPr lang="en-US" altLang="ja-JP" sz="1500" dirty="0" smtClean="0">
                <a:solidFill>
                  <a:srgbClr val="4D4D4D"/>
                </a:solidFill>
                <a:latin typeface="Helvetica Neue Light" charset="0"/>
                <a:sym typeface="Helvetica Neue Light" charset="0"/>
              </a:rPr>
              <a:t>, </a:t>
            </a:r>
            <a:r>
              <a:rPr lang="en-US" altLang="ja-JP" sz="1500" dirty="0" smtClean="0">
                <a:solidFill>
                  <a:srgbClr val="4D4D4D"/>
                </a:solidFill>
                <a:latin typeface="Helvetica Neue Light" charset="0"/>
                <a:sym typeface="Helvetica Neue Light" charset="0"/>
              </a:rPr>
              <a:t>DVDs </a:t>
            </a:r>
            <a:r>
              <a:rPr lang="en-US" altLang="ja-JP" sz="1500" dirty="0" smtClean="0">
                <a:solidFill>
                  <a:srgbClr val="4D4D4D"/>
                </a:solidFill>
                <a:latin typeface="Helvetica Neue Light" charset="0"/>
                <a:sym typeface="Helvetica Neue Light" charset="0"/>
              </a:rPr>
              <a:t>or physical software? </a:t>
            </a:r>
            <a:endParaRPr lang="en-US" altLang="ja-JP" dirty="0" smtClean="0">
              <a:solidFill>
                <a:srgbClr val="4D4D4D"/>
              </a:solidFill>
              <a:latin typeface="Helvetica Neue Light" charset="0"/>
              <a:sym typeface="Helvetica Neue Light" charset="0"/>
            </a:endParaRPr>
          </a:p>
          <a:p>
            <a:pPr marL="557213" eaLnBrk="1" hangingPunct="1">
              <a:buFont typeface="Helvetica Neue Light" charset="0"/>
              <a:buChar char="•"/>
            </a:pPr>
            <a:r>
              <a:rPr lang="en-US" altLang="en-US" dirty="0">
                <a:solidFill>
                  <a:srgbClr val="4D4D4D"/>
                </a:solidFill>
                <a:latin typeface="Helvetica Neue Light" charset="0"/>
                <a:sym typeface="Helvetica Neue Light" charset="0"/>
              </a:rPr>
              <a:t>E</a:t>
            </a:r>
            <a:r>
              <a:rPr lang="en-US" altLang="en-US" dirty="0" smtClean="0">
                <a:solidFill>
                  <a:srgbClr val="4D4D4D"/>
                </a:solidFill>
                <a:latin typeface="Helvetica Neue Light" charset="0"/>
                <a:sym typeface="Helvetica Neue Light" charset="0"/>
              </a:rPr>
              <a:t>asily </a:t>
            </a:r>
            <a:r>
              <a:rPr lang="en-US" altLang="en-US" dirty="0" smtClean="0">
                <a:solidFill>
                  <a:srgbClr val="4D4D4D"/>
                </a:solidFill>
                <a:latin typeface="Helvetica Neue Light" charset="0"/>
                <a:sym typeface="Helvetica Neue Light" charset="0"/>
              </a:rPr>
              <a:t>integrated </a:t>
            </a:r>
            <a:r>
              <a:rPr lang="en-US" altLang="en-US" sz="1500" dirty="0" smtClean="0">
                <a:solidFill>
                  <a:srgbClr val="4D4D4D"/>
                </a:solidFill>
                <a:latin typeface="Helvetica Neue Light" charset="0"/>
                <a:sym typeface="Helvetica Neue Light" charset="0"/>
              </a:rPr>
              <a:t>- much of the tech we use on a </a:t>
            </a:r>
            <a:r>
              <a:rPr lang="en-US" altLang="en-US" sz="1500" dirty="0" smtClean="0">
                <a:solidFill>
                  <a:srgbClr val="4D4D4D"/>
                </a:solidFill>
                <a:latin typeface="Helvetica Neue Light" charset="0"/>
                <a:sym typeface="Helvetica Neue Light" charset="0"/>
              </a:rPr>
              <a:t>daily </a:t>
            </a:r>
            <a:r>
              <a:rPr lang="en-US" altLang="en-US" sz="1500" dirty="0" smtClean="0">
                <a:solidFill>
                  <a:srgbClr val="4D4D4D"/>
                </a:solidFill>
                <a:latin typeface="Helvetica Neue Light" charset="0"/>
                <a:sym typeface="Helvetica Neue Light" charset="0"/>
              </a:rPr>
              <a:t>basis is in the form of apps on our mobile devices. These can be integrated into our retail environments. However, as we see the Internet of Things continue to </a:t>
            </a:r>
            <a:r>
              <a:rPr lang="en-US" altLang="en-US" sz="1500" dirty="0" smtClean="0">
                <a:solidFill>
                  <a:srgbClr val="4D4D4D"/>
                </a:solidFill>
                <a:latin typeface="Helvetica Neue Light" charset="0"/>
                <a:sym typeface="Helvetica Neue Light" charset="0"/>
              </a:rPr>
              <a:t>evolve, </a:t>
            </a:r>
            <a:r>
              <a:rPr lang="en-US" altLang="en-US" sz="1500" dirty="0" smtClean="0">
                <a:solidFill>
                  <a:srgbClr val="4D4D4D"/>
                </a:solidFill>
                <a:latin typeface="Helvetica Neue Light" charset="0"/>
                <a:sym typeface="Helvetica Neue Light" charset="0"/>
              </a:rPr>
              <a:t>we will see more connected devices and platforms, so mobile devices will expand to include wearable technologies (watches, fitness devices, </a:t>
            </a:r>
            <a:r>
              <a:rPr lang="en-US" altLang="en-US" sz="1500" dirty="0" smtClean="0">
                <a:solidFill>
                  <a:srgbClr val="4D4D4D"/>
                </a:solidFill>
                <a:latin typeface="Helvetica Neue Light" charset="0"/>
                <a:sym typeface="Helvetica Neue Light" charset="0"/>
              </a:rPr>
              <a:t>etc. …)</a:t>
            </a:r>
            <a:endParaRPr lang="en-US" altLang="en-US" dirty="0" smtClean="0">
              <a:solidFill>
                <a:srgbClr val="4D4D4D"/>
              </a:solidFill>
              <a:latin typeface="Helvetica Neue Light" charset="0"/>
              <a:sym typeface="Helvetica Neue Light" charset="0"/>
            </a:endParaRPr>
          </a:p>
          <a:p>
            <a:pPr marL="557213" eaLnBrk="1" hangingPunct="1">
              <a:buFont typeface="Helvetica Neue Light" charset="0"/>
              <a:buChar char="•"/>
            </a:pPr>
            <a:r>
              <a:rPr lang="en-US" altLang="en-US" dirty="0">
                <a:solidFill>
                  <a:srgbClr val="4D4D4D"/>
                </a:solidFill>
                <a:latin typeface="Helvetica Neue Light" charset="0"/>
                <a:sym typeface="Helvetica Neue Light" charset="0"/>
              </a:rPr>
              <a:t>E</a:t>
            </a:r>
            <a:r>
              <a:rPr lang="en-US" altLang="en-US" dirty="0" smtClean="0">
                <a:solidFill>
                  <a:srgbClr val="4D4D4D"/>
                </a:solidFill>
                <a:latin typeface="Helvetica Neue Light" charset="0"/>
                <a:sym typeface="Helvetica Neue Light" charset="0"/>
              </a:rPr>
              <a:t>asily </a:t>
            </a:r>
            <a:r>
              <a:rPr lang="en-US" altLang="en-US" dirty="0" smtClean="0">
                <a:solidFill>
                  <a:srgbClr val="4D4D4D"/>
                </a:solidFill>
                <a:latin typeface="Helvetica Neue Light" charset="0"/>
                <a:sym typeface="Helvetica Neue Light" charset="0"/>
              </a:rPr>
              <a:t>updatable</a:t>
            </a:r>
            <a:r>
              <a:rPr lang="en-US" altLang="en-US" sz="1500" dirty="0" smtClean="0">
                <a:solidFill>
                  <a:srgbClr val="4D4D4D"/>
                </a:solidFill>
                <a:latin typeface="Helvetica Neue Light" charset="0"/>
                <a:sym typeface="Helvetica Neue Light" charset="0"/>
              </a:rPr>
              <a:t> - the price of many technologies is constantly </a:t>
            </a:r>
            <a:r>
              <a:rPr lang="en-US" altLang="en-US" sz="1500" dirty="0" smtClean="0">
                <a:solidFill>
                  <a:srgbClr val="4D4D4D"/>
                </a:solidFill>
                <a:latin typeface="Helvetica Neue Light" charset="0"/>
                <a:sym typeface="Helvetica Neue Light" charset="0"/>
              </a:rPr>
              <a:t>driving </a:t>
            </a:r>
            <a:r>
              <a:rPr lang="en-US" altLang="en-US" sz="1500" dirty="0" smtClean="0">
                <a:solidFill>
                  <a:srgbClr val="4D4D4D"/>
                </a:solidFill>
                <a:latin typeface="Helvetica Neue Light" charset="0"/>
                <a:sym typeface="Helvetica Neue Light" charset="0"/>
              </a:rPr>
              <a:t>down making technology easier to update on a frequent basis.</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77420"/>
            <a:ext cx="4557932" cy="133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932" y="4177420"/>
            <a:ext cx="4586068" cy="133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779652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893763" y="1835151"/>
            <a:ext cx="7358062" cy="1473200"/>
          </a:xfrm>
        </p:spPr>
        <p:txBody>
          <a:bodyPr/>
          <a:lstStyle/>
          <a:p>
            <a:pPr eaLnBrk="1" hangingPunct="1">
              <a:defRPr/>
            </a:pPr>
            <a:r>
              <a:rPr lang="en-US" dirty="0" smtClean="0">
                <a:solidFill>
                  <a:srgbClr val="4D4D4D"/>
                </a:solidFill>
                <a:latin typeface="Helvetica Neue Light" charset="0"/>
                <a:cs typeface="Helvetica Neue Light" charset="0"/>
                <a:sym typeface="Helvetica Neue Light" charset="0"/>
              </a:rPr>
              <a:t>Five Tech Items </a:t>
            </a:r>
            <a:r>
              <a:rPr lang="en-US" dirty="0" smtClean="0">
                <a:solidFill>
                  <a:srgbClr val="4D4D4D"/>
                </a:solidFill>
                <a:latin typeface="Helvetica Neue Light" charset="0"/>
                <a:sym typeface="Helvetica Neue Light" charset="0"/>
              </a:rPr>
              <a:t/>
            </a:r>
            <a:br>
              <a:rPr lang="en-US" dirty="0" smtClean="0">
                <a:solidFill>
                  <a:srgbClr val="4D4D4D"/>
                </a:solidFill>
                <a:latin typeface="Helvetica Neue Light" charset="0"/>
                <a:sym typeface="Helvetica Neue Light" charset="0"/>
              </a:rPr>
            </a:br>
            <a:r>
              <a:rPr lang="en-US" dirty="0" smtClean="0">
                <a:solidFill>
                  <a:srgbClr val="4D4D4D"/>
                </a:solidFill>
                <a:latin typeface="Helvetica Neue Light" charset="0"/>
                <a:cs typeface="Helvetica Neue Light" charset="0"/>
                <a:sym typeface="Helvetica Neue Light" charset="0"/>
              </a:rPr>
              <a:t>to Use </a:t>
            </a:r>
            <a:r>
              <a:rPr lang="en-US" dirty="0" smtClean="0">
                <a:solidFill>
                  <a:srgbClr val="4D4D4D"/>
                </a:solidFill>
                <a:latin typeface="Helvetica Neue Light" charset="0"/>
                <a:cs typeface="Helvetica Neue Light" charset="0"/>
                <a:sym typeface="Helvetica Neue Light" charset="0"/>
              </a:rPr>
              <a:t>Right Now</a:t>
            </a:r>
            <a:endParaRPr lang="en-US" dirty="0" smtClean="0">
              <a:solidFill>
                <a:srgbClr val="4D4D4D"/>
              </a:solidFill>
              <a:latin typeface="Helvetica Neue Light" charset="0"/>
              <a:sym typeface="Helvetica Neue Light" charset="0"/>
            </a:endParaRPr>
          </a:p>
        </p:txBody>
      </p:sp>
    </p:spTree>
    <p:extLst>
      <p:ext uri="{BB962C8B-B14F-4D97-AF65-F5344CB8AC3E}">
        <p14:creationId xmlns:p14="http://schemas.microsoft.com/office/powerpoint/2010/main" val="2474446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943000" y="864408"/>
            <a:ext cx="7358062" cy="4641850"/>
          </a:xfrm>
        </p:spPr>
        <p:txBody>
          <a:bodyPr/>
          <a:lstStyle/>
          <a:p>
            <a:pPr eaLnBrk="1" hangingPunct="1"/>
            <a:r>
              <a:rPr lang="en-US" altLang="en-US" dirty="0" smtClean="0">
                <a:solidFill>
                  <a:srgbClr val="4D4D4D"/>
                </a:solidFill>
                <a:latin typeface="Helvetica Neue Light" charset="0"/>
                <a:sym typeface="Helvetica Neue Light" charset="0"/>
              </a:rPr>
              <a:t>But....</a:t>
            </a:r>
            <a:br>
              <a:rPr lang="en-US" altLang="en-US" dirty="0" smtClean="0">
                <a:solidFill>
                  <a:srgbClr val="4D4D4D"/>
                </a:solidFill>
                <a:latin typeface="Helvetica Neue Light" charset="0"/>
                <a:sym typeface="Helvetica Neue Light" charset="0"/>
              </a:rPr>
            </a:br>
            <a:r>
              <a:rPr lang="en-US" altLang="en-US" dirty="0" smtClean="0">
                <a:solidFill>
                  <a:srgbClr val="4D4D4D"/>
                </a:solidFill>
                <a:latin typeface="Helvetica Neue Light" charset="0"/>
                <a:sym typeface="Helvetica Neue Light" charset="0"/>
              </a:rPr>
              <a:t>Before we </a:t>
            </a:r>
            <a:r>
              <a:rPr lang="en-US" altLang="en-US" dirty="0">
                <a:solidFill>
                  <a:srgbClr val="4D4D4D"/>
                </a:solidFill>
                <a:latin typeface="Helvetica Neue Light" charset="0"/>
                <a:sym typeface="Helvetica Neue Light" charset="0"/>
              </a:rPr>
              <a:t>g</a:t>
            </a:r>
            <a:r>
              <a:rPr lang="en-US" altLang="en-US" dirty="0" smtClean="0">
                <a:solidFill>
                  <a:srgbClr val="4D4D4D"/>
                </a:solidFill>
                <a:latin typeface="Helvetica Neue Light" charset="0"/>
                <a:sym typeface="Helvetica Neue Light" charset="0"/>
              </a:rPr>
              <a:t>et to the </a:t>
            </a:r>
            <a:r>
              <a:rPr lang="en-US" altLang="en-US" dirty="0" smtClean="0">
                <a:solidFill>
                  <a:srgbClr val="4D4D4D"/>
                </a:solidFill>
                <a:latin typeface="Helvetica Neue Light" charset="0"/>
                <a:sym typeface="Helvetica Neue Light" charset="0"/>
              </a:rPr>
              <a:t>items, let</a:t>
            </a:r>
            <a:r>
              <a:rPr lang="en-US" altLang="en-US" dirty="0" smtClean="0">
                <a:solidFill>
                  <a:srgbClr val="4D4D4D"/>
                </a:solidFill>
                <a:latin typeface="Arial" pitchFamily="34" charset="0"/>
                <a:sym typeface="Helvetica Neue Light" charset="0"/>
              </a:rPr>
              <a:t>’</a:t>
            </a:r>
            <a:r>
              <a:rPr lang="en-US" altLang="ja-JP" dirty="0" smtClean="0">
                <a:solidFill>
                  <a:srgbClr val="4D4D4D"/>
                </a:solidFill>
                <a:latin typeface="Helvetica Neue Light" charset="0"/>
                <a:sym typeface="Helvetica Neue Light" charset="0"/>
              </a:rPr>
              <a:t>s </a:t>
            </a:r>
            <a:r>
              <a:rPr lang="en-US" altLang="ja-JP" dirty="0">
                <a:solidFill>
                  <a:srgbClr val="4D4D4D"/>
                </a:solidFill>
                <a:latin typeface="Helvetica Neue Light" charset="0"/>
                <a:sym typeface="Helvetica Neue Light" charset="0"/>
              </a:rPr>
              <a:t>b</a:t>
            </a:r>
            <a:r>
              <a:rPr lang="en-US" altLang="ja-JP" dirty="0" smtClean="0">
                <a:solidFill>
                  <a:srgbClr val="4D4D4D"/>
                </a:solidFill>
                <a:latin typeface="Helvetica Neue Light" charset="0"/>
                <a:sym typeface="Helvetica Neue Light" charset="0"/>
              </a:rPr>
              <a:t>riefly discuss the </a:t>
            </a:r>
            <a:r>
              <a:rPr lang="en-US" altLang="ja-JP" dirty="0">
                <a:solidFill>
                  <a:srgbClr val="4D4D4D"/>
                </a:solidFill>
                <a:latin typeface="Helvetica Neue Light" charset="0"/>
                <a:sym typeface="Helvetica Neue Light" charset="0"/>
              </a:rPr>
              <a:t>c</a:t>
            </a:r>
            <a:r>
              <a:rPr lang="en-US" altLang="ja-JP" dirty="0" smtClean="0">
                <a:solidFill>
                  <a:srgbClr val="4D4D4D"/>
                </a:solidFill>
                <a:latin typeface="Helvetica Neue Light" charset="0"/>
                <a:sym typeface="Helvetica Neue Light" charset="0"/>
              </a:rPr>
              <a:t>riteria for my picks. </a:t>
            </a:r>
            <a:br>
              <a:rPr lang="en-US" altLang="ja-JP" dirty="0" smtClean="0">
                <a:solidFill>
                  <a:srgbClr val="4D4D4D"/>
                </a:solidFill>
                <a:latin typeface="Helvetica Neue Light" charset="0"/>
                <a:sym typeface="Helvetica Neue Light" charset="0"/>
              </a:rPr>
            </a:br>
            <a:r>
              <a:rPr lang="en-US" altLang="ja-JP" dirty="0" smtClean="0">
                <a:solidFill>
                  <a:srgbClr val="4D4D4D"/>
                </a:solidFill>
                <a:latin typeface="Helvetica Neue Light" charset="0"/>
                <a:sym typeface="Helvetica Neue Light" charset="0"/>
              </a:rPr>
              <a:t/>
            </a:r>
            <a:br>
              <a:rPr lang="en-US" altLang="ja-JP" dirty="0" smtClean="0">
                <a:solidFill>
                  <a:srgbClr val="4D4D4D"/>
                </a:solidFill>
                <a:latin typeface="Helvetica Neue Light" charset="0"/>
                <a:sym typeface="Helvetica Neue Light" charset="0"/>
              </a:rPr>
            </a:br>
            <a:r>
              <a:rPr lang="en-US" altLang="ja-JP" sz="3100" dirty="0" smtClean="0">
                <a:solidFill>
                  <a:srgbClr val="4D4D4D"/>
                </a:solidFill>
                <a:latin typeface="Helvetica Neue Light" charset="0"/>
                <a:sym typeface="Helvetica Neue Light" charset="0"/>
              </a:rPr>
              <a:t>(Because </a:t>
            </a:r>
            <a:r>
              <a:rPr lang="en-US" altLang="ja-JP" sz="3100" dirty="0" smtClean="0">
                <a:solidFill>
                  <a:srgbClr val="4D4D4D"/>
                </a:solidFill>
                <a:latin typeface="Helvetica Neue Light" charset="0"/>
                <a:sym typeface="Helvetica Neue Light" charset="0"/>
              </a:rPr>
              <a:t>all tech is not created equal)</a:t>
            </a:r>
            <a:endParaRPr lang="en-US" altLang="en-US" sz="3100" dirty="0" smtClean="0">
              <a:solidFill>
                <a:srgbClr val="4D4D4D"/>
              </a:solidFill>
              <a:latin typeface="Helvetica Neue Light" charset="0"/>
              <a:sym typeface="Helvetica Neue Light" charset="0"/>
            </a:endParaRPr>
          </a:p>
        </p:txBody>
      </p:sp>
    </p:spTree>
    <p:extLst>
      <p:ext uri="{BB962C8B-B14F-4D97-AF65-F5344CB8AC3E}">
        <p14:creationId xmlns:p14="http://schemas.microsoft.com/office/powerpoint/2010/main" val="2169696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971135" y="1683214"/>
            <a:ext cx="7358062" cy="2733675"/>
          </a:xfrm>
        </p:spPr>
        <p:txBody>
          <a:bodyPr/>
          <a:lstStyle/>
          <a:p>
            <a:pPr eaLnBrk="1" hangingPunct="1">
              <a:defRPr/>
            </a:pPr>
            <a:r>
              <a:rPr lang="en-US" dirty="0" smtClean="0">
                <a:solidFill>
                  <a:srgbClr val="4D4D4D"/>
                </a:solidFill>
                <a:latin typeface="Helvetica Neue Light" charset="0"/>
                <a:cs typeface="Helvetica Neue Light" charset="0"/>
                <a:sym typeface="Helvetica Neue Light" charset="0"/>
              </a:rPr>
              <a:t>1. Affordability</a:t>
            </a:r>
            <a:r>
              <a:rPr lang="en-US" dirty="0" smtClean="0">
                <a:solidFill>
                  <a:srgbClr val="4D4D4D"/>
                </a:solidFill>
                <a:latin typeface="Helvetica Neue Light" charset="0"/>
                <a:sym typeface="Helvetica Neue Light" charset="0"/>
              </a:rPr>
              <a:t/>
            </a:r>
            <a:br>
              <a:rPr lang="en-US" dirty="0" smtClean="0">
                <a:solidFill>
                  <a:srgbClr val="4D4D4D"/>
                </a:solidFill>
                <a:latin typeface="Helvetica Neue Light" charset="0"/>
                <a:sym typeface="Helvetica Neue Light" charset="0"/>
              </a:rPr>
            </a:br>
            <a:r>
              <a:rPr lang="en-US" sz="2300" dirty="0" smtClean="0">
                <a:solidFill>
                  <a:srgbClr val="4D4D4D"/>
                </a:solidFill>
                <a:latin typeface="Helvetica Neue Light" charset="0"/>
                <a:cs typeface="Helvetica Neue Light" charset="0"/>
                <a:sym typeface="Helvetica Neue Light" charset="0"/>
              </a:rPr>
              <a:t>Tech gets cheaper all the time. Consider the falling price of a computer chip or digital storage in the last 5, 10 and 15 years</a:t>
            </a:r>
            <a:r>
              <a:rPr lang="en-US" sz="2300" dirty="0" smtClean="0">
                <a:solidFill>
                  <a:srgbClr val="4D4D4D"/>
                </a:solidFill>
                <a:latin typeface="Helvetica Neue Light" charset="0"/>
                <a:cs typeface="Helvetica Neue Light" charset="0"/>
                <a:sym typeface="Helvetica Neue Light" charset="0"/>
              </a:rPr>
              <a:t>.</a:t>
            </a:r>
            <a:endParaRPr lang="en-US" sz="2300" dirty="0" smtClean="0">
              <a:solidFill>
                <a:srgbClr val="4D4D4D"/>
              </a:solidFill>
              <a:latin typeface="Helvetica Neue Light" charset="0"/>
              <a:sym typeface="Helvetica Neue Light" charset="0"/>
            </a:endParaRPr>
          </a:p>
        </p:txBody>
      </p:sp>
    </p:spTree>
    <p:extLst>
      <p:ext uri="{BB962C8B-B14F-4D97-AF65-F5344CB8AC3E}">
        <p14:creationId xmlns:p14="http://schemas.microsoft.com/office/powerpoint/2010/main" val="2893423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893763" y="1835151"/>
            <a:ext cx="7358062" cy="1473200"/>
          </a:xfrm>
        </p:spPr>
        <p:txBody>
          <a:bodyPr/>
          <a:lstStyle/>
          <a:p>
            <a:pPr eaLnBrk="1" hangingPunct="1">
              <a:defRPr/>
            </a:pPr>
            <a:r>
              <a:rPr lang="en-US" dirty="0" smtClean="0">
                <a:solidFill>
                  <a:srgbClr val="4D4D4D"/>
                </a:solidFill>
                <a:latin typeface="Helvetica Neue Light" charset="0"/>
                <a:cs typeface="Helvetica Neue Light" charset="0"/>
                <a:sym typeface="Helvetica Neue Light" charset="0"/>
              </a:rPr>
              <a:t>2. Accessibility </a:t>
            </a:r>
            <a:r>
              <a:rPr lang="en-US" dirty="0" smtClean="0">
                <a:solidFill>
                  <a:srgbClr val="4D4D4D"/>
                </a:solidFill>
                <a:latin typeface="Helvetica Neue Light" charset="0"/>
                <a:sym typeface="Helvetica Neue Light" charset="0"/>
              </a:rPr>
              <a:t/>
            </a:r>
            <a:br>
              <a:rPr lang="en-US" dirty="0" smtClean="0">
                <a:solidFill>
                  <a:srgbClr val="4D4D4D"/>
                </a:solidFill>
                <a:latin typeface="Helvetica Neue Light" charset="0"/>
                <a:sym typeface="Helvetica Neue Light" charset="0"/>
              </a:rPr>
            </a:br>
            <a:r>
              <a:rPr lang="en-US" sz="2300" dirty="0" smtClean="0">
                <a:solidFill>
                  <a:srgbClr val="4D4D4D"/>
                </a:solidFill>
                <a:latin typeface="Helvetica Neue Light" charset="0"/>
                <a:cs typeface="Helvetica Neue Light" charset="0"/>
                <a:sym typeface="Helvetica Neue Light" charset="0"/>
              </a:rPr>
              <a:t>If It Breaks </a:t>
            </a:r>
            <a:r>
              <a:rPr lang="en-US" sz="2300" dirty="0" smtClean="0">
                <a:solidFill>
                  <a:srgbClr val="4D4D4D"/>
                </a:solidFill>
                <a:latin typeface="Helvetica Neue Light" charset="0"/>
                <a:cs typeface="Helvetica Neue Light" charset="0"/>
                <a:sym typeface="Helvetica Neue Light" charset="0"/>
              </a:rPr>
              <a:t>or We </a:t>
            </a:r>
            <a:r>
              <a:rPr lang="en-US" sz="2300" dirty="0" smtClean="0">
                <a:solidFill>
                  <a:srgbClr val="4D4D4D"/>
                </a:solidFill>
                <a:latin typeface="Helvetica Neue Light" charset="0"/>
                <a:cs typeface="Helvetica Neue Light" charset="0"/>
                <a:sym typeface="Helvetica Neue Light" charset="0"/>
              </a:rPr>
              <a:t>Need Help Setting It Up or Hacking It, How Easy Is The Problem Solved?</a:t>
            </a:r>
            <a:endParaRPr lang="en-US" sz="2300" dirty="0" smtClean="0">
              <a:solidFill>
                <a:srgbClr val="4D4D4D"/>
              </a:solidFill>
              <a:latin typeface="Helvetica Neue Light" charset="0"/>
              <a:sym typeface="Helvetica Neue Light" charset="0"/>
            </a:endParaRPr>
          </a:p>
        </p:txBody>
      </p:sp>
    </p:spTree>
    <p:extLst>
      <p:ext uri="{BB962C8B-B14F-4D97-AF65-F5344CB8AC3E}">
        <p14:creationId xmlns:p14="http://schemas.microsoft.com/office/powerpoint/2010/main" val="645238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893763" y="1801813"/>
            <a:ext cx="7358062" cy="2324100"/>
          </a:xfrm>
        </p:spPr>
        <p:txBody>
          <a:bodyPr/>
          <a:lstStyle/>
          <a:p>
            <a:pPr eaLnBrk="1" hangingPunct="1">
              <a:defRPr/>
            </a:pPr>
            <a:r>
              <a:rPr lang="en-US" dirty="0" smtClean="0">
                <a:solidFill>
                  <a:srgbClr val="4D4D4D"/>
                </a:solidFill>
                <a:latin typeface="Helvetica Neue Light" charset="0"/>
                <a:cs typeface="Helvetica Neue Light" charset="0"/>
                <a:sym typeface="Helvetica Neue Light" charset="0"/>
              </a:rPr>
              <a:t>3. Ease </a:t>
            </a:r>
            <a:r>
              <a:rPr lang="en-US" dirty="0" smtClean="0">
                <a:solidFill>
                  <a:srgbClr val="4D4D4D"/>
                </a:solidFill>
                <a:latin typeface="Helvetica Neue Light" charset="0"/>
                <a:cs typeface="Helvetica Neue Light" charset="0"/>
                <a:sym typeface="Helvetica Neue Light" charset="0"/>
              </a:rPr>
              <a:t>of Use</a:t>
            </a:r>
            <a:r>
              <a:rPr lang="en-US" dirty="0" smtClean="0">
                <a:solidFill>
                  <a:srgbClr val="4D4D4D"/>
                </a:solidFill>
                <a:latin typeface="Helvetica Neue Light" charset="0"/>
                <a:sym typeface="Helvetica Neue Light" charset="0"/>
              </a:rPr>
              <a:t/>
            </a:r>
            <a:br>
              <a:rPr lang="en-US" dirty="0" smtClean="0">
                <a:solidFill>
                  <a:srgbClr val="4D4D4D"/>
                </a:solidFill>
                <a:latin typeface="Helvetica Neue Light" charset="0"/>
                <a:sym typeface="Helvetica Neue Light" charset="0"/>
              </a:rPr>
            </a:br>
            <a:r>
              <a:rPr lang="en-US" sz="2300" dirty="0" smtClean="0">
                <a:solidFill>
                  <a:srgbClr val="4D4D4D"/>
                </a:solidFill>
                <a:latin typeface="Helvetica Neue Light" charset="0"/>
                <a:cs typeface="Helvetica Neue Light" charset="0"/>
                <a:sym typeface="Helvetica Neue Light" charset="0"/>
              </a:rPr>
              <a:t>How Easy Is It </a:t>
            </a:r>
            <a:r>
              <a:rPr lang="en-US" sz="2300" dirty="0" smtClean="0">
                <a:solidFill>
                  <a:srgbClr val="4D4D4D"/>
                </a:solidFill>
                <a:latin typeface="Helvetica Neue Light" charset="0"/>
                <a:cs typeface="Helvetica Neue Light" charset="0"/>
                <a:sym typeface="Helvetica Neue Light" charset="0"/>
              </a:rPr>
              <a:t>for </a:t>
            </a:r>
            <a:r>
              <a:rPr lang="en-US" sz="2300" i="1" dirty="0" smtClean="0">
                <a:solidFill>
                  <a:srgbClr val="4D4D4D"/>
                </a:solidFill>
                <a:latin typeface="Helvetica Neue Light" charset="0"/>
                <a:cs typeface="Helvetica Neue Light" charset="0"/>
                <a:sym typeface="Helvetica Neue Light" charset="0"/>
              </a:rPr>
              <a:t>Me</a:t>
            </a:r>
            <a:r>
              <a:rPr lang="en-US" sz="2300" dirty="0" smtClean="0">
                <a:solidFill>
                  <a:srgbClr val="4D4D4D"/>
                </a:solidFill>
                <a:latin typeface="Helvetica Neue Light" charset="0"/>
                <a:cs typeface="Helvetica Neue Light" charset="0"/>
                <a:sym typeface="Helvetica Neue Light" charset="0"/>
              </a:rPr>
              <a:t> </a:t>
            </a:r>
            <a:r>
              <a:rPr lang="en-US" sz="2300" dirty="0" smtClean="0">
                <a:solidFill>
                  <a:srgbClr val="4D4D4D"/>
                </a:solidFill>
                <a:latin typeface="Helvetica Neue Light" charset="0"/>
                <a:cs typeface="Helvetica Neue Light" charset="0"/>
                <a:sym typeface="Helvetica Neue Light" charset="0"/>
              </a:rPr>
              <a:t>to Use</a:t>
            </a:r>
            <a:r>
              <a:rPr lang="en-US" sz="2300" dirty="0" smtClean="0">
                <a:solidFill>
                  <a:srgbClr val="4D4D4D"/>
                </a:solidFill>
                <a:latin typeface="Helvetica Neue Light" charset="0"/>
                <a:cs typeface="Helvetica Neue Light" charset="0"/>
                <a:sym typeface="Helvetica Neue Light" charset="0"/>
              </a:rPr>
              <a:t>? </a:t>
            </a:r>
            <a:r>
              <a:rPr lang="en-US" sz="2300" dirty="0" smtClean="0">
                <a:solidFill>
                  <a:srgbClr val="4D4D4D"/>
                </a:solidFill>
                <a:latin typeface="Helvetica Neue Light" charset="0"/>
                <a:sym typeface="Helvetica Neue Light" charset="0"/>
              </a:rPr>
              <a:t/>
            </a:r>
            <a:br>
              <a:rPr lang="en-US" sz="2300" dirty="0" smtClean="0">
                <a:solidFill>
                  <a:srgbClr val="4D4D4D"/>
                </a:solidFill>
                <a:latin typeface="Helvetica Neue Light" charset="0"/>
                <a:sym typeface="Helvetica Neue Light" charset="0"/>
              </a:rPr>
            </a:br>
            <a:r>
              <a:rPr lang="en-US" sz="2300" dirty="0" smtClean="0">
                <a:solidFill>
                  <a:srgbClr val="4D4D4D"/>
                </a:solidFill>
                <a:latin typeface="Helvetica Neue Light" charset="0"/>
                <a:cs typeface="Helvetica Neue Light" charset="0"/>
                <a:sym typeface="Helvetica Neue Light" charset="0"/>
              </a:rPr>
              <a:t>How Easy Is It </a:t>
            </a:r>
            <a:r>
              <a:rPr lang="en-US" sz="2300" dirty="0" smtClean="0">
                <a:solidFill>
                  <a:srgbClr val="4D4D4D"/>
                </a:solidFill>
                <a:latin typeface="Helvetica Neue Light" charset="0"/>
                <a:cs typeface="Helvetica Neue Light" charset="0"/>
                <a:sym typeface="Helvetica Neue Light" charset="0"/>
              </a:rPr>
              <a:t>for </a:t>
            </a:r>
            <a:r>
              <a:rPr lang="en-US" sz="2300" dirty="0" smtClean="0">
                <a:solidFill>
                  <a:srgbClr val="4D4D4D"/>
                </a:solidFill>
                <a:latin typeface="Helvetica Neue Light" charset="0"/>
                <a:cs typeface="Helvetica Neue Light" charset="0"/>
                <a:sym typeface="Helvetica Neue Light" charset="0"/>
              </a:rPr>
              <a:t>My </a:t>
            </a:r>
            <a:r>
              <a:rPr lang="en-US" sz="2300" i="1" dirty="0" smtClean="0">
                <a:solidFill>
                  <a:srgbClr val="4D4D4D"/>
                </a:solidFill>
                <a:latin typeface="Helvetica Neue Light" charset="0"/>
                <a:cs typeface="Helvetica Neue Light" charset="0"/>
                <a:sym typeface="Helvetica Neue Light" charset="0"/>
              </a:rPr>
              <a:t>Staff</a:t>
            </a:r>
            <a:r>
              <a:rPr lang="en-US" sz="2300" dirty="0" smtClean="0">
                <a:solidFill>
                  <a:srgbClr val="4D4D4D"/>
                </a:solidFill>
                <a:latin typeface="Helvetica Neue Light" charset="0"/>
                <a:cs typeface="Helvetica Neue Light" charset="0"/>
                <a:sym typeface="Helvetica Neue Light" charset="0"/>
              </a:rPr>
              <a:t> </a:t>
            </a:r>
            <a:r>
              <a:rPr lang="en-US" sz="2300" dirty="0" smtClean="0">
                <a:solidFill>
                  <a:srgbClr val="4D4D4D"/>
                </a:solidFill>
                <a:latin typeface="Helvetica Neue Light" charset="0"/>
                <a:cs typeface="Helvetica Neue Light" charset="0"/>
                <a:sym typeface="Helvetica Neue Light" charset="0"/>
              </a:rPr>
              <a:t>to Use</a:t>
            </a:r>
            <a:r>
              <a:rPr lang="en-US" sz="2300" dirty="0" smtClean="0">
                <a:solidFill>
                  <a:srgbClr val="4D4D4D"/>
                </a:solidFill>
                <a:latin typeface="Helvetica Neue Light" charset="0"/>
                <a:cs typeface="Helvetica Neue Light" charset="0"/>
                <a:sym typeface="Helvetica Neue Light" charset="0"/>
              </a:rPr>
              <a:t>?</a:t>
            </a:r>
            <a:r>
              <a:rPr lang="en-US" sz="2300" dirty="0" smtClean="0">
                <a:solidFill>
                  <a:srgbClr val="4D4D4D"/>
                </a:solidFill>
                <a:latin typeface="Helvetica Neue Light" charset="0"/>
                <a:sym typeface="Helvetica Neue Light" charset="0"/>
              </a:rPr>
              <a:t/>
            </a:r>
            <a:br>
              <a:rPr lang="en-US" sz="2300" dirty="0" smtClean="0">
                <a:solidFill>
                  <a:srgbClr val="4D4D4D"/>
                </a:solidFill>
                <a:latin typeface="Helvetica Neue Light" charset="0"/>
                <a:sym typeface="Helvetica Neue Light" charset="0"/>
              </a:rPr>
            </a:br>
            <a:endParaRPr lang="en-US" dirty="0" smtClean="0">
              <a:solidFill>
                <a:srgbClr val="4D4D4D"/>
              </a:solidFill>
              <a:latin typeface="Helvetica Neue Light" charset="0"/>
              <a:sym typeface="Helvetica Neue Light" charset="0"/>
            </a:endParaRPr>
          </a:p>
        </p:txBody>
      </p:sp>
    </p:spTree>
    <p:extLst>
      <p:ext uri="{BB962C8B-B14F-4D97-AF65-F5344CB8AC3E}">
        <p14:creationId xmlns:p14="http://schemas.microsoft.com/office/powerpoint/2010/main" val="387707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893763" y="1487489"/>
            <a:ext cx="7358062" cy="2168525"/>
          </a:xfrm>
        </p:spPr>
        <p:txBody>
          <a:bodyPr/>
          <a:lstStyle/>
          <a:p>
            <a:pPr eaLnBrk="1" hangingPunct="1">
              <a:defRPr/>
            </a:pPr>
            <a:r>
              <a:rPr lang="en-US" dirty="0" smtClean="0">
                <a:solidFill>
                  <a:srgbClr val="4D4D4D"/>
                </a:solidFill>
                <a:latin typeface="Helvetica Neue Light" charset="0"/>
                <a:cs typeface="Helvetica Neue Light" charset="0"/>
                <a:sym typeface="Helvetica Neue Light" charset="0"/>
              </a:rPr>
              <a:t>And </a:t>
            </a:r>
            <a:r>
              <a:rPr lang="en-US" dirty="0" smtClean="0">
                <a:solidFill>
                  <a:srgbClr val="4D4D4D"/>
                </a:solidFill>
                <a:latin typeface="Helvetica Neue Light" charset="0"/>
                <a:cs typeface="Helvetica Neue Light" charset="0"/>
                <a:sym typeface="Helvetica Neue Light" charset="0"/>
              </a:rPr>
              <a:t>Now …</a:t>
            </a:r>
            <a:br>
              <a:rPr lang="en-US" dirty="0" smtClean="0">
                <a:solidFill>
                  <a:srgbClr val="4D4D4D"/>
                </a:solidFill>
                <a:latin typeface="Helvetica Neue Light" charset="0"/>
                <a:cs typeface="Helvetica Neue Light" charset="0"/>
                <a:sym typeface="Helvetica Neue Light" charset="0"/>
              </a:rPr>
            </a:br>
            <a:r>
              <a:rPr lang="en-US" dirty="0" smtClean="0">
                <a:solidFill>
                  <a:srgbClr val="4D4D4D"/>
                </a:solidFill>
                <a:latin typeface="Helvetica Neue Light" charset="0"/>
                <a:cs typeface="Helvetica Neue Light" charset="0"/>
                <a:sym typeface="Helvetica Neue Light" charset="0"/>
              </a:rPr>
              <a:t>Five </a:t>
            </a:r>
            <a:r>
              <a:rPr lang="en-US" dirty="0" smtClean="0">
                <a:solidFill>
                  <a:srgbClr val="4D4D4D"/>
                </a:solidFill>
                <a:latin typeface="Helvetica Neue Light" charset="0"/>
                <a:cs typeface="Helvetica Neue Light" charset="0"/>
                <a:sym typeface="Helvetica Neue Light" charset="0"/>
              </a:rPr>
              <a:t>Tech Items </a:t>
            </a:r>
            <a:r>
              <a:rPr lang="en-US" dirty="0" smtClean="0">
                <a:solidFill>
                  <a:srgbClr val="4D4D4D"/>
                </a:solidFill>
                <a:latin typeface="Helvetica Neue Light" charset="0"/>
                <a:sym typeface="Helvetica Neue Light" charset="0"/>
              </a:rPr>
              <a:t/>
            </a:r>
            <a:br>
              <a:rPr lang="en-US" dirty="0" smtClean="0">
                <a:solidFill>
                  <a:srgbClr val="4D4D4D"/>
                </a:solidFill>
                <a:latin typeface="Helvetica Neue Light" charset="0"/>
                <a:sym typeface="Helvetica Neue Light" charset="0"/>
              </a:rPr>
            </a:br>
            <a:r>
              <a:rPr lang="en-US" dirty="0">
                <a:solidFill>
                  <a:srgbClr val="4D4D4D"/>
                </a:solidFill>
                <a:latin typeface="Helvetica Neue Light" charset="0"/>
                <a:cs typeface="Helvetica Neue Light" charset="0"/>
                <a:sym typeface="Helvetica Neue Light" charset="0"/>
              </a:rPr>
              <a:t>t</a:t>
            </a:r>
            <a:r>
              <a:rPr lang="en-US" dirty="0" smtClean="0">
                <a:solidFill>
                  <a:srgbClr val="4D4D4D"/>
                </a:solidFill>
                <a:latin typeface="Helvetica Neue Light" charset="0"/>
                <a:cs typeface="Helvetica Neue Light" charset="0"/>
                <a:sym typeface="Helvetica Neue Light" charset="0"/>
              </a:rPr>
              <a:t>o </a:t>
            </a:r>
            <a:r>
              <a:rPr lang="en-US" dirty="0" smtClean="0">
                <a:solidFill>
                  <a:srgbClr val="4D4D4D"/>
                </a:solidFill>
                <a:latin typeface="Helvetica Neue Light" charset="0"/>
                <a:cs typeface="Helvetica Neue Light" charset="0"/>
                <a:sym typeface="Helvetica Neue Light" charset="0"/>
              </a:rPr>
              <a:t>Use Right Now</a:t>
            </a:r>
            <a:endParaRPr lang="en-US" dirty="0" smtClean="0">
              <a:solidFill>
                <a:srgbClr val="4D4D4D"/>
              </a:solidFill>
              <a:latin typeface="Helvetica Neue Light" charset="0"/>
              <a:sym typeface="Helvetica Neue Light" charset="0"/>
            </a:endParaRPr>
          </a:p>
        </p:txBody>
      </p:sp>
    </p:spTree>
    <p:extLst>
      <p:ext uri="{BB962C8B-B14F-4D97-AF65-F5344CB8AC3E}">
        <p14:creationId xmlns:p14="http://schemas.microsoft.com/office/powerpoint/2010/main" val="3749152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TotalTime>
  <Words>661</Words>
  <Application>Microsoft Macintosh PowerPoint</Application>
  <PresentationFormat>On-screen Show (16:9)</PresentationFormat>
  <Paragraphs>47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Simple Tech Tools to Boost Your Profits </vt:lpstr>
      <vt:lpstr>Technology is</vt:lpstr>
      <vt:lpstr>Five Tech Items  to Use Right Now</vt:lpstr>
      <vt:lpstr>But.... Before we get to the items, let’s briefly discuss the criteria for my picks.   (Because all tech is not created equal)</vt:lpstr>
      <vt:lpstr>1. Affordability Tech gets cheaper all the time. Consider the falling price of a computer chip or digital storage in the last 5, 10 and 15 years.</vt:lpstr>
      <vt:lpstr>2. Accessibility  If It Breaks or We Need Help Setting It Up or Hacking It, How Easy Is The Problem Solved?</vt:lpstr>
      <vt:lpstr>3. Ease of Use How Easy Is It for Me to Use?  How Easy Is It for My Staff to Use? </vt:lpstr>
      <vt:lpstr>And Now … Five Tech Items  to Use Right Now</vt:lpstr>
      <vt:lpstr>The Lesson Room          Smart Boards</vt:lpstr>
      <vt:lpstr>PowerPoint Presentation</vt:lpstr>
      <vt:lpstr>dropcam  </vt:lpstr>
      <vt:lpstr>PowerPoint Presentation</vt:lpstr>
      <vt:lpstr>PowerPoint Presentation</vt:lpstr>
      <vt:lpstr>Mobile Advertising Is Exploding and Will Grow Much Faster Than All Other Digital Ad Categories* </vt:lpstr>
      <vt:lpstr>PowerPoint Presentation</vt:lpstr>
      <vt:lpstr>PowerPoint Presentation</vt:lpstr>
      <vt:lpstr>For the Sales Floor: Beacons</vt:lpstr>
      <vt:lpstr>PowerPoint Presentation</vt:lpstr>
      <vt:lpstr>PowerPoint Presentation</vt:lpstr>
      <vt:lpstr>Thank You For Attending! For more tech ideas, pick up this month’s edition of Music Inc. magazine and read my Retail Doctor column.  Feel Free To Contact Me  billy@RaleighMusicLessons.com</vt:lpstr>
    </vt:vector>
  </TitlesOfParts>
  <Company>NAMM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Zach Phillips</cp:lastModifiedBy>
  <cp:revision>26</cp:revision>
  <dcterms:created xsi:type="dcterms:W3CDTF">2011-12-21T23:54:18Z</dcterms:created>
  <dcterms:modified xsi:type="dcterms:W3CDTF">2014-12-23T20:26:25Z</dcterms:modified>
</cp:coreProperties>
</file>