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75" r:id="rId2"/>
    <p:sldId id="293" r:id="rId3"/>
    <p:sldId id="291" r:id="rId4"/>
    <p:sldId id="278" r:id="rId5"/>
    <p:sldId id="279" r:id="rId6"/>
    <p:sldId id="268" r:id="rId7"/>
    <p:sldId id="280" r:id="rId8"/>
    <p:sldId id="281" r:id="rId9"/>
    <p:sldId id="285" r:id="rId10"/>
    <p:sldId id="282" r:id="rId11"/>
    <p:sldId id="292" r:id="rId12"/>
    <p:sldId id="265" r:id="rId13"/>
    <p:sldId id="288" r:id="rId14"/>
    <p:sldId id="276" r:id="rId15"/>
    <p:sldId id="284" r:id="rId16"/>
    <p:sldId id="289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232" autoAdjust="0"/>
  </p:normalViewPr>
  <p:slideViewPr>
    <p:cSldViewPr>
      <p:cViewPr varScale="1">
        <p:scale>
          <a:sx n="56" d="100"/>
          <a:sy n="56" d="100"/>
        </p:scale>
        <p:origin x="-10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F1D1C-90B6-42DB-B008-1F426CEC3CB6}" type="datetimeFigureOut">
              <a:rPr lang="en-US" smtClean="0"/>
              <a:pPr/>
              <a:t>5/11/2010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7AE4F-6366-46A6-BC54-96D30AEBBC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7AE4F-6366-46A6-BC54-96D30AEBBC6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7AE4F-6366-46A6-BC54-96D30AEBBC6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7AE4F-6366-46A6-BC54-96D30AEBBC6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7AE4F-6366-46A6-BC54-96D30AEBBC6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7AE4F-6366-46A6-BC54-96D30AEBBC6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7AE4F-6366-46A6-BC54-96D30AEBBC6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7AE4F-6366-46A6-BC54-96D30AEBBC6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7AE4F-6366-46A6-BC54-96D30AEBBC6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7AE4F-6366-46A6-BC54-96D30AEBBC6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7AE4F-6366-46A6-BC54-96D30AEBBC6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7AE4F-6366-46A6-BC54-96D30AEBBC6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7AE4F-6366-46A6-BC54-96D30AEBBC6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7AE4F-6366-46A6-BC54-96D30AEBBC6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8D20B9-1D70-45A0-B0ED-02E820564966}" type="datetimeFigureOut">
              <a:rPr lang="en-US" smtClean="0"/>
              <a:pPr/>
              <a:t>5/11/2010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37DFBB3-92A4-45E3-ABBF-54A05539E7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8D20B9-1D70-45A0-B0ED-02E820564966}" type="datetimeFigureOut">
              <a:rPr lang="en-US" smtClean="0"/>
              <a:pPr/>
              <a:t>5/11/2010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7DFBB3-92A4-45E3-ABBF-54A05539E7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8D20B9-1D70-45A0-B0ED-02E820564966}" type="datetimeFigureOut">
              <a:rPr lang="en-US" smtClean="0"/>
              <a:pPr/>
              <a:t>5/11/2010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7DFBB3-92A4-45E3-ABBF-54A05539E7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8D20B9-1D70-45A0-B0ED-02E820564966}" type="datetimeFigureOut">
              <a:rPr lang="en-US" smtClean="0"/>
              <a:pPr/>
              <a:t>5/11/2010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7DFBB3-92A4-45E3-ABBF-54A05539E7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8D20B9-1D70-45A0-B0ED-02E820564966}" type="datetimeFigureOut">
              <a:rPr lang="en-US" smtClean="0"/>
              <a:pPr/>
              <a:t>5/11/2010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7DFBB3-92A4-45E3-ABBF-54A05539E7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8D20B9-1D70-45A0-B0ED-02E820564966}" type="datetimeFigureOut">
              <a:rPr lang="en-US" smtClean="0"/>
              <a:pPr/>
              <a:t>5/11/2010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7DFBB3-92A4-45E3-ABBF-54A05539E7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8D20B9-1D70-45A0-B0ED-02E820564966}" type="datetimeFigureOut">
              <a:rPr lang="en-US" smtClean="0"/>
              <a:pPr/>
              <a:t>5/11/2010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7DFBB3-92A4-45E3-ABBF-54A05539E7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8D20B9-1D70-45A0-B0ED-02E820564966}" type="datetimeFigureOut">
              <a:rPr lang="en-US" smtClean="0"/>
              <a:pPr/>
              <a:t>5/11/2010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7DFBB3-92A4-45E3-ABBF-54A05539E7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8D20B9-1D70-45A0-B0ED-02E820564966}" type="datetimeFigureOut">
              <a:rPr lang="en-US" smtClean="0"/>
              <a:pPr/>
              <a:t>5/11/2010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7DFBB3-92A4-45E3-ABBF-54A05539E7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48D20B9-1D70-45A0-B0ED-02E820564966}" type="datetimeFigureOut">
              <a:rPr lang="en-US" smtClean="0"/>
              <a:pPr/>
              <a:t>5/11/2010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7DFBB3-92A4-45E3-ABBF-54A05539E7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8D20B9-1D70-45A0-B0ED-02E820564966}" type="datetimeFigureOut">
              <a:rPr lang="en-US" smtClean="0"/>
              <a:pPr/>
              <a:t>5/11/2010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37DFBB3-92A4-45E3-ABBF-54A05539E7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48D20B9-1D70-45A0-B0ED-02E820564966}" type="datetimeFigureOut">
              <a:rPr lang="en-US" smtClean="0"/>
              <a:pPr/>
              <a:t>5/11/2010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37DFBB3-92A4-45E3-ABBF-54A05539E7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en.wikipedia.org/wiki/File:NAMM_show.sv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en.wikipedia.org/wiki/File:NAMM_show.svg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en.wikipedia.org/wiki/File:NAMM_show.svg" TargetMode="Externa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n.wikipedia.org/wiki/File:NAMM_show.sv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n.wikipedia.org/wiki/File:NAMM_show.sv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en.wikipedia.org/wiki/File:NAMM_show.sv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en.wikipedia.org/wiki/File:NAMM_show.svg" TargetMode="Externa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File:NAMM_show.svg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NAMM_show.sv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nsonsilo.com/images/farm-silo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en.wikipedia.org/wiki/File:NAMM_show.svg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NAMM_show.sv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en.wikipedia.org/wiki/File:NAMM_show.svg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rintablecalendars.com/images/maps/state-of-iowa.jpg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File:NAMM_show.svg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en.wikipedia.org/wiki/File:NAMM_show.svg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en.wikipedia.org/wiki/File:NAMM_show.svg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hyperlink" Target="http://en.wikipedia.org/wiki/File:NAMM_show.sv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867400" y="762000"/>
            <a:ext cx="3276600" cy="480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1066800"/>
            <a:ext cx="274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Lessons: 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Loss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Leader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or 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Profit Center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18" name="Right Triangle 17"/>
          <p:cNvSpPr/>
          <p:nvPr/>
        </p:nvSpPr>
        <p:spPr>
          <a:xfrm>
            <a:off x="0" y="0"/>
            <a:ext cx="9144000" cy="5562600"/>
          </a:xfrm>
          <a:prstGeom prst="rt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piano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62923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NAMM show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367271"/>
            <a:ext cx="1752600" cy="490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WESTMUSIC_TAG_bl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"/>
            <a:ext cx="3200400" cy="10357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59436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/>
              <a:t>Our Facilities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905000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5  </a:t>
            </a:r>
            <a:r>
              <a:rPr lang="en-US" sz="2400" dirty="0" smtClean="0"/>
              <a:t>Retail Stores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72  </a:t>
            </a:r>
            <a:r>
              <a:rPr lang="en-US" sz="2400" dirty="0" smtClean="0"/>
              <a:t>Lesson Studios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6  </a:t>
            </a:r>
            <a:r>
              <a:rPr lang="en-US" sz="2400" dirty="0" smtClean="0"/>
              <a:t>Performance Stages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3099" y="1905000"/>
            <a:ext cx="4549901" cy="1752600"/>
          </a:xfrm>
          <a:prstGeom prst="rect">
            <a:avLst/>
          </a:prstGeom>
          <a:noFill/>
          <a:ln w="22225" cmpd="sng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90600" y="4191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Over 3,500 students weekly</a:t>
            </a:r>
            <a:endParaRPr lang="en-US" sz="3600" dirty="0"/>
          </a:p>
        </p:txBody>
      </p:sp>
      <p:pic>
        <p:nvPicPr>
          <p:cNvPr id="10" name="Picture 2" descr="NAMM show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367271"/>
            <a:ext cx="1752600" cy="490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WESTMUSIC_TAG_bl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"/>
            <a:ext cx="3200400" cy="10357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59436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/>
              <a:t>Our Partners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752600"/>
            <a:ext cx="784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Recruitment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Interviewing &amp; Testing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Teacher Agreement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Policies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Rates &amp; Payments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Meetings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Workshops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Recitals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Studio Bucks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Adopt-a-Teacher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Working Partnership Program</a:t>
            </a:r>
            <a:endParaRPr lang="en-US" sz="2400" dirty="0"/>
          </a:p>
        </p:txBody>
      </p:sp>
      <p:pic>
        <p:nvPicPr>
          <p:cNvPr id="7" name="Picture 6" descr="working partner pic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2133600"/>
            <a:ext cx="4114800" cy="3086100"/>
          </a:xfrm>
          <a:prstGeom prst="rect">
            <a:avLst/>
          </a:prstGeom>
        </p:spPr>
      </p:pic>
      <p:pic>
        <p:nvPicPr>
          <p:cNvPr id="9" name="Picture 2" descr="NAMM show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367271"/>
            <a:ext cx="1752600" cy="490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990600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What are the expectations of all West Music sales associates?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1000" y="2286000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Adopt a minimum of 3 teachers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Establish a personal meet and greet with the teacher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Outline program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Complete a teacher profile on each (update CRM)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Meet with each partner at least one time per month in a casual setting to share stories and updates.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Incorporate at least one new product into their lesson program. (accessory item, music, instrument, etc.)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Write a teacher tale about their/student experience</a:t>
            </a:r>
            <a:r>
              <a:rPr lang="en-US" sz="2000" dirty="0" smtClean="0"/>
              <a:t>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Incorporate as a Teacher Feature in Newsletter</a:t>
            </a:r>
            <a:endParaRPr lang="en-US" sz="20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28600" y="53340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smtClean="0"/>
              <a:t>Adopt-a-Teacher Program</a:t>
            </a:r>
            <a:endParaRPr lang="en-US" sz="4400" dirty="0"/>
          </a:p>
        </p:txBody>
      </p:sp>
      <p:pic>
        <p:nvPicPr>
          <p:cNvPr id="7" name="Picture 2" descr="NAMM show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367271"/>
            <a:ext cx="1752600" cy="490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4775" y="960437"/>
            <a:ext cx="91154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dirty="0">
                <a:solidFill>
                  <a:schemeClr val="tx2"/>
                </a:solidFill>
              </a:rPr>
              <a:t>What Can the teachers and students expect from this partnership?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" y="1951037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Enhanced experience for teachers and their students.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More positive experience creates retention and word of month recruitment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Input into inventory stocking decisions.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Personal attention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Feel like part of the Team!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Studio dollars rewards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One studio dollar earned for each $100 a student purchases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Double studio dollars for special events (TBA)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Ability to purchase </a:t>
            </a:r>
            <a:r>
              <a:rPr lang="en-US" sz="2000" dirty="0" smtClean="0"/>
              <a:t>products at partnership </a:t>
            </a:r>
            <a:r>
              <a:rPr lang="en-US" sz="2000" dirty="0"/>
              <a:t>pricing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28600" y="53340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smtClean="0"/>
              <a:t>Adopt-a-Teacher Program</a:t>
            </a:r>
            <a:endParaRPr lang="en-US" sz="4400" dirty="0"/>
          </a:p>
        </p:txBody>
      </p:sp>
      <p:pic>
        <p:nvPicPr>
          <p:cNvPr id="8" name="Picture 2" descr="NAMM show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367271"/>
            <a:ext cx="1752600" cy="490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king partner 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2228850"/>
            <a:ext cx="4546600" cy="3409950"/>
          </a:xfrm>
          <a:prstGeom prst="rect">
            <a:avLst/>
          </a:prstGeom>
        </p:spPr>
      </p:pic>
      <p:pic>
        <p:nvPicPr>
          <p:cNvPr id="4" name="Picture 3" descr="working partne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04800"/>
            <a:ext cx="6261100" cy="1468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209800"/>
            <a:ext cx="388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Opportunities to Earn Business Development Grants</a:t>
            </a:r>
          </a:p>
          <a:p>
            <a:endParaRPr lang="en-US" sz="2000" dirty="0" smtClean="0"/>
          </a:p>
          <a:p>
            <a:r>
              <a:rPr lang="en-US" sz="2000" dirty="0" smtClean="0"/>
              <a:t>Free Use of Recital Facilities</a:t>
            </a:r>
          </a:p>
          <a:p>
            <a:endParaRPr lang="en-US" sz="2000" dirty="0" smtClean="0"/>
          </a:p>
          <a:p>
            <a:r>
              <a:rPr lang="en-US" sz="2000" dirty="0" smtClean="0"/>
              <a:t>Free Attendance to Master Classes, Concerts, Clinics and Seminars</a:t>
            </a:r>
          </a:p>
          <a:p>
            <a:endParaRPr lang="en-US" sz="2000" dirty="0" smtClean="0"/>
          </a:p>
          <a:p>
            <a:r>
              <a:rPr lang="en-US" sz="2000" dirty="0" smtClean="0"/>
              <a:t>Discounts on Print Music and Accessories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14478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 pitchFamily="18" charset="0"/>
              </a:rPr>
              <a:t>A Program for Teachers and Their Students</a:t>
            </a:r>
          </a:p>
          <a:p>
            <a:r>
              <a:rPr lang="en-US" sz="2400" dirty="0" smtClean="0">
                <a:latin typeface="Garamond" pitchFamily="18" charset="0"/>
              </a:rPr>
              <a:t>	</a:t>
            </a:r>
            <a:endParaRPr lang="en-US" sz="2400" dirty="0">
              <a:latin typeface="Garamond" pitchFamily="18" charset="0"/>
            </a:endParaRPr>
          </a:p>
        </p:txBody>
      </p:sp>
      <p:pic>
        <p:nvPicPr>
          <p:cNvPr id="9" name="Picture 2" descr="NAMM show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367271"/>
            <a:ext cx="1752600" cy="490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WESTMUSIC_TAG_bl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"/>
            <a:ext cx="3200400" cy="10357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59436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/>
              <a:t>Our Students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597253"/>
            <a:ext cx="6324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Recruitment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Registration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Policies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Clinics</a:t>
            </a:r>
            <a:endParaRPr lang="en-US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Workshops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Studio Stock Sale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Performance Opportunities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/>
          </a:p>
        </p:txBody>
      </p:sp>
      <p:pic>
        <p:nvPicPr>
          <p:cNvPr id="7" name="Picture 4" descr="Sterling Boze Recital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600200"/>
            <a:ext cx="4267200" cy="31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NAMM show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367271"/>
            <a:ext cx="1752600" cy="490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WESTMUSIC_TAG_bl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"/>
            <a:ext cx="3200400" cy="10357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59436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/>
              <a:t>The Numbers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752600"/>
            <a:ext cx="6324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Looking4Lessons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Space Scheduling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Student Scheduling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Monthly Rent Statements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Weekly Reporting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New Registrations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Drops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Re-Registration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Monthly Reporting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Profit Loss Statement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Dashboard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Related Sales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Profit Center?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</p:txBody>
      </p:sp>
      <p:pic>
        <p:nvPicPr>
          <p:cNvPr id="16386" name="Picture 2" descr="http://www.looking4lessons.com/Images/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804" y="1752600"/>
            <a:ext cx="3585330" cy="676276"/>
          </a:xfrm>
          <a:prstGeom prst="rect">
            <a:avLst/>
          </a:prstGeom>
          <a:noFill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667000"/>
            <a:ext cx="36576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NAMM show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6367271"/>
            <a:ext cx="1752600" cy="490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rock_b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71800" y="609600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Questions?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99279"/>
            <a:ext cx="716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Does </a:t>
            </a:r>
            <a:r>
              <a:rPr lang="en-US" b="1" i="1" dirty="0" smtClean="0"/>
              <a:t>Loss Leader</a:t>
            </a:r>
            <a:r>
              <a:rPr lang="en-US" b="1" dirty="0" smtClean="0"/>
              <a:t> Mean?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business strategy in which a business offers a product or service at a price that is not profitable for the sake of offering another product/service at a greater profit or to attract new customers.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What is a </a:t>
            </a:r>
            <a:r>
              <a:rPr lang="en-US" b="1" i="1" dirty="0" smtClean="0"/>
              <a:t>Profit Center</a:t>
            </a:r>
            <a:r>
              <a:rPr lang="en-US" b="1" dirty="0" smtClean="0"/>
              <a:t>?</a:t>
            </a:r>
            <a:endParaRPr lang="en-US" dirty="0" smtClean="0"/>
          </a:p>
          <a:p>
            <a:r>
              <a:rPr lang="en-US" dirty="0" smtClean="0"/>
              <a:t>A business unit or department which is treated as a distinct entity enabling revenues and expenses to be determined so that profitability can be measured.</a:t>
            </a:r>
          </a:p>
          <a:p>
            <a:endParaRPr lang="en-US" dirty="0"/>
          </a:p>
        </p:txBody>
      </p:sp>
      <p:pic>
        <p:nvPicPr>
          <p:cNvPr id="5" name="Picture 2" descr="NAMM show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367271"/>
            <a:ext cx="1752600" cy="490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99279"/>
            <a:ext cx="716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Does </a:t>
            </a:r>
            <a:r>
              <a:rPr lang="en-US" b="1" i="1" dirty="0" smtClean="0"/>
              <a:t>Loss Leader</a:t>
            </a:r>
            <a:r>
              <a:rPr lang="en-US" b="1" dirty="0" smtClean="0"/>
              <a:t> Mean?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A business strategy in which a business offers a </a:t>
            </a:r>
            <a:r>
              <a:rPr lang="en-US" dirty="0" smtClean="0"/>
              <a:t>product or </a:t>
            </a:r>
            <a:r>
              <a:rPr lang="en-US" dirty="0" smtClean="0">
                <a:solidFill>
                  <a:srgbClr val="FF0000"/>
                </a:solidFill>
              </a:rPr>
              <a:t>service at a price that is </a:t>
            </a:r>
            <a:r>
              <a:rPr lang="en-US" dirty="0" smtClean="0"/>
              <a:t>not </a:t>
            </a:r>
            <a:r>
              <a:rPr lang="en-US" dirty="0" smtClean="0">
                <a:solidFill>
                  <a:srgbClr val="FF0000"/>
                </a:solidFill>
              </a:rPr>
              <a:t>profitable </a:t>
            </a:r>
            <a:r>
              <a:rPr lang="en-US" dirty="0" smtClean="0"/>
              <a:t>for the sake of </a:t>
            </a:r>
            <a:r>
              <a:rPr lang="en-US" dirty="0" smtClean="0">
                <a:solidFill>
                  <a:srgbClr val="FF0000"/>
                </a:solidFill>
              </a:rPr>
              <a:t>offering another product</a:t>
            </a:r>
            <a:r>
              <a:rPr lang="en-US" dirty="0" smtClean="0"/>
              <a:t>/service at a greater profit or to </a:t>
            </a:r>
            <a:r>
              <a:rPr lang="en-US" dirty="0" smtClean="0">
                <a:solidFill>
                  <a:srgbClr val="FF0000"/>
                </a:solidFill>
              </a:rPr>
              <a:t>attract new customers.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What is a </a:t>
            </a:r>
            <a:r>
              <a:rPr lang="en-US" b="1" i="1" dirty="0" smtClean="0"/>
              <a:t>Profit Center</a:t>
            </a:r>
            <a:r>
              <a:rPr lang="en-US" b="1" dirty="0" smtClean="0"/>
              <a:t>?</a:t>
            </a:r>
            <a:endParaRPr lang="en-US" dirty="0" smtClean="0"/>
          </a:p>
          <a:p>
            <a:r>
              <a:rPr lang="en-US" dirty="0" smtClean="0"/>
              <a:t>A business unit or department which is treated as a distinct entity enabling revenues and expenses to be determined so that profitability can be measured.</a:t>
            </a:r>
          </a:p>
          <a:p>
            <a:endParaRPr lang="en-US" dirty="0"/>
          </a:p>
        </p:txBody>
      </p:sp>
      <p:pic>
        <p:nvPicPr>
          <p:cNvPr id="49154" name="Picture 2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5931" y="4126468"/>
            <a:ext cx="1703069" cy="20335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35931" y="62600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Silos</a:t>
            </a:r>
            <a:endParaRPr lang="en-US" dirty="0"/>
          </a:p>
        </p:txBody>
      </p:sp>
      <p:pic>
        <p:nvPicPr>
          <p:cNvPr id="8" name="Picture 2" descr="NAMM show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367271"/>
            <a:ext cx="1752600" cy="490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81000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business strategy in which our business offers a service that supports our products and creates new and repeat customers.  </a:t>
            </a:r>
          </a:p>
          <a:p>
            <a:endParaRPr lang="en-US" dirty="0" smtClean="0"/>
          </a:p>
          <a:p>
            <a:r>
              <a:rPr lang="en-US" dirty="0" smtClean="0"/>
              <a:t>Profit Center </a:t>
            </a:r>
            <a:r>
              <a:rPr lang="en-US" i="1" dirty="0" smtClean="0"/>
              <a:t>- Vertical integration</a:t>
            </a:r>
            <a:endParaRPr lang="en-US" i="1" dirty="0"/>
          </a:p>
          <a:p>
            <a:r>
              <a:rPr lang="en-US" dirty="0" smtClean="0"/>
              <a:t>A business unit or department which is treated as a distinct entity enabling revenues and expenses to be determined so that profitability can be measured.</a:t>
            </a:r>
          </a:p>
          <a:p>
            <a:endParaRPr lang="en-US" b="1" i="1" dirty="0" smtClean="0"/>
          </a:p>
          <a:p>
            <a:r>
              <a:rPr lang="en-US" b="1" i="1" dirty="0" smtClean="0"/>
              <a:t>Horizontal integration</a:t>
            </a:r>
            <a:r>
              <a:rPr lang="en-US" b="1" dirty="0" smtClean="0"/>
              <a:t> of metrics is when the measures of success for an area look across departmental boundaries to search for the effect on the company as a whole.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dirty="0"/>
          </a:p>
          <a:p>
            <a:r>
              <a:rPr lang="en-US" dirty="0" smtClean="0"/>
              <a:t>Cross-functional management (CFM) manages business processes across the traditional boundaries of the functional areas. </a:t>
            </a:r>
          </a:p>
          <a:p>
            <a:endParaRPr lang="en-US" dirty="0" smtClean="0"/>
          </a:p>
          <a:p>
            <a:r>
              <a:rPr lang="en-US" dirty="0" smtClean="0"/>
              <a:t>Cross-functional management consists of area managers working together to make sure they support the activities and interests of the company.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3581400"/>
            <a:ext cx="800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NAMM show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367271"/>
            <a:ext cx="1752600" cy="490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WESTMUSIC_TAG_bl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"/>
            <a:ext cx="3200400" cy="10357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59436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/>
              <a:t>Our Experience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7086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Our Mission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Our People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Our Programs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Our Facilities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Teacher Partnerships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Recruitment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Policies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Our Students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Recruitment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Performances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7" name="Picture 12" descr="conner_kids_mus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5471" y="2209800"/>
            <a:ext cx="416752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NAMM show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367271"/>
            <a:ext cx="1752600" cy="490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52400"/>
            <a:ext cx="7246619" cy="5628442"/>
          </a:xfrm>
          <a:prstGeom prst="rect">
            <a:avLst/>
          </a:prstGeom>
          <a:noFill/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7200" y="1447800"/>
            <a:ext cx="8153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dirty="0"/>
              <a:t>“To Enrich People’s Lives Through </a:t>
            </a:r>
            <a:r>
              <a:rPr lang="en-US" sz="4400" b="1" i="1" dirty="0" smtClean="0"/>
              <a:t>Participation </a:t>
            </a:r>
            <a:r>
              <a:rPr lang="en-US" sz="4400" b="1" i="1" dirty="0"/>
              <a:t>in Music”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4267200" y="27432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_WESTMUSIC_TAG_blac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5441207"/>
            <a:ext cx="3200400" cy="1035793"/>
          </a:xfrm>
          <a:prstGeom prst="rect">
            <a:avLst/>
          </a:prstGeom>
        </p:spPr>
      </p:pic>
      <p:pic>
        <p:nvPicPr>
          <p:cNvPr id="10" name="Picture 2" descr="NAMM show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6367271"/>
            <a:ext cx="1752600" cy="490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WESTMUSIC_TAG_bl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"/>
            <a:ext cx="3200400" cy="10357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59436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/>
              <a:t>Our People</a:t>
            </a:r>
            <a:endParaRPr lang="en-US" sz="4400" dirty="0"/>
          </a:p>
        </p:txBody>
      </p:sp>
      <p:pic>
        <p:nvPicPr>
          <p:cNvPr id="6" name="Picture 5" descr="associat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76343" y="1892194"/>
            <a:ext cx="4634257" cy="36704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981200"/>
            <a:ext cx="388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175 Associates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Team Leader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Studio Coordinators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KLC Teachers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Kindermusik Teachers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Music Therapists</a:t>
            </a:r>
          </a:p>
        </p:txBody>
      </p:sp>
      <p:pic>
        <p:nvPicPr>
          <p:cNvPr id="9" name="Picture 2" descr="NAMM show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367271"/>
            <a:ext cx="1752600" cy="490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WESTMUSIC_TAG_bl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"/>
            <a:ext cx="3200400" cy="10357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59436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/>
              <a:t>Our Programs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724085"/>
            <a:ext cx="815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Kindermusik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MiniMusic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Birthday Parties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Individual lessons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39 different instruments &amp; voice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Group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Guitar, Piano, and Harmonica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Musical Moments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Yamaha Quick Play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Keyboard Learning Center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Weekend Warriors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New Horizons</a:t>
            </a:r>
          </a:p>
        </p:txBody>
      </p:sp>
      <p:pic>
        <p:nvPicPr>
          <p:cNvPr id="6" name="Picture 5" descr="lesson sig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762000"/>
            <a:ext cx="4013200" cy="4937760"/>
          </a:xfrm>
          <a:prstGeom prst="rect">
            <a:avLst/>
          </a:prstGeom>
        </p:spPr>
      </p:pic>
      <p:pic>
        <p:nvPicPr>
          <p:cNvPr id="9" name="Picture 2" descr="NAMM show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367271"/>
            <a:ext cx="1752600" cy="490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WESTMUSIC_TAG_bl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"/>
            <a:ext cx="3200400" cy="10357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59436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/>
              <a:t>Our Programs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905000"/>
            <a:ext cx="8153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Music Therapy Services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Adaptive </a:t>
            </a:r>
            <a:r>
              <a:rPr lang="en-US" dirty="0" smtClean="0"/>
              <a:t>lessons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Sound Reach Choir</a:t>
            </a:r>
          </a:p>
          <a:p>
            <a:pPr lvl="1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6" name="Picture 6" descr="SoundReach_Summer2006_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720135" y="3428999"/>
            <a:ext cx="4232865" cy="2174855"/>
          </a:xfrm>
          <a:prstGeom prst="rect">
            <a:avLst/>
          </a:prstGeom>
          <a:noFill/>
        </p:spPr>
      </p:pic>
      <p:pic>
        <p:nvPicPr>
          <p:cNvPr id="7" name="Picture 7" descr="MT_In_Home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5105400" y="1219200"/>
            <a:ext cx="3124200" cy="2079434"/>
          </a:xfrm>
          <a:prstGeom prst="rect">
            <a:avLst/>
          </a:prstGeom>
          <a:noFill/>
        </p:spPr>
      </p:pic>
      <p:pic>
        <p:nvPicPr>
          <p:cNvPr id="8" name="Picture 8" descr="MT_Elderly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5105400" y="3429000"/>
            <a:ext cx="3124200" cy="2186711"/>
          </a:xfrm>
          <a:prstGeom prst="rect">
            <a:avLst/>
          </a:prstGeom>
          <a:noFill/>
        </p:spPr>
      </p:pic>
      <p:pic>
        <p:nvPicPr>
          <p:cNvPr id="11" name="Picture 2" descr="NAMM show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6367271"/>
            <a:ext cx="1752600" cy="490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925</TotalTime>
  <Words>466</Words>
  <Application>Microsoft Office PowerPoint</Application>
  <PresentationFormat>On-screen Show (4:3)</PresentationFormat>
  <Paragraphs>147</Paragraphs>
  <Slides>17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Robin Walenta</dc:creator>
  <cp:lastModifiedBy>Robin Walenta</cp:lastModifiedBy>
  <cp:revision>113</cp:revision>
  <dcterms:created xsi:type="dcterms:W3CDTF">2010-03-22T15:19:44Z</dcterms:created>
  <dcterms:modified xsi:type="dcterms:W3CDTF">2010-05-11T16:52:44Z</dcterms:modified>
</cp:coreProperties>
</file>