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57" r:id="rId4"/>
    <p:sldId id="267" r:id="rId5"/>
    <p:sldId id="258" r:id="rId6"/>
    <p:sldId id="273" r:id="rId7"/>
    <p:sldId id="274" r:id="rId8"/>
    <p:sldId id="268" r:id="rId9"/>
    <p:sldId id="263" r:id="rId10"/>
    <p:sldId id="269" r:id="rId11"/>
    <p:sldId id="261" r:id="rId12"/>
    <p:sldId id="266" r:id="rId13"/>
    <p:sldId id="264" r:id="rId14"/>
    <p:sldId id="270" r:id="rId15"/>
    <p:sldId id="271" r:id="rId16"/>
    <p:sldId id="272" r:id="rId17"/>
    <p:sldId id="265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00000"/>
    <a:srgbClr val="580000"/>
    <a:srgbClr val="990000"/>
    <a:srgbClr val="800000"/>
    <a:srgbClr val="9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71648" autoAdjust="0"/>
  </p:normalViewPr>
  <p:slideViewPr>
    <p:cSldViewPr snapToObjects="1">
      <p:cViewPr varScale="1">
        <p:scale>
          <a:sx n="127" d="100"/>
          <a:sy n="127" d="100"/>
        </p:scale>
        <p:origin x="-3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Why Companies Fail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Happens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People</c:v>
                </c:pt>
                <c:pt idx="1">
                  <c:v>Process</c:v>
                </c:pt>
                <c:pt idx="2">
                  <c:v>Technology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0.70000000000000029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What Your </a:t>
            </a:r>
            <a:r>
              <a:rPr lang="en-US" dirty="0"/>
              <a:t>Focus &amp; </a:t>
            </a:r>
            <a:r>
              <a:rPr lang="en-US" dirty="0" smtClean="0"/>
              <a:t>Resources </a:t>
            </a:r>
            <a:r>
              <a:rPr lang="en-US" dirty="0"/>
              <a:t>Should </a:t>
            </a:r>
            <a:r>
              <a:rPr lang="en-US" dirty="0" smtClean="0"/>
              <a:t>Be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Focus &amp; Resourses Should be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People</c:v>
                </c:pt>
                <c:pt idx="1">
                  <c:v>Process</c:v>
                </c:pt>
                <c:pt idx="2">
                  <c:v>Technology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0.30000000000000016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EAB9-F21D-439F-B92B-A8242BF264F1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73F08-DA1F-4240-BBDD-83033E6CA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3F08-DA1F-4240-BBDD-83033E6CAB5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929414"/>
            <a:ext cx="8229600" cy="1471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56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28749"/>
            <a:ext cx="8229600" cy="31271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business approach that integrates people, process, and </a:t>
            </a:r>
            <a:r>
              <a:rPr lang="en-US" sz="2400" b="1" dirty="0" smtClean="0">
                <a:solidFill>
                  <a:srgbClr val="C00000"/>
                </a:solidFill>
              </a:rPr>
              <a:t>technology</a:t>
            </a:r>
            <a:r>
              <a:rPr lang="en-US" sz="2400" dirty="0" smtClean="0"/>
              <a:t> to maximize relationships with all customers.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Technology 20%</a:t>
            </a:r>
          </a:p>
          <a:p>
            <a:pPr lvl="2"/>
            <a:r>
              <a:rPr lang="en-US" sz="1800" dirty="0" smtClean="0"/>
              <a:t>Technology is there to support your culture and to create efficiencies in your communications and operations</a:t>
            </a:r>
          </a:p>
          <a:p>
            <a:pPr lvl="2"/>
            <a:r>
              <a:rPr lang="en-US" sz="1800" dirty="0" smtClean="0"/>
              <a:t>Three Phases:</a:t>
            </a:r>
          </a:p>
          <a:p>
            <a:pPr lvl="3"/>
            <a:r>
              <a:rPr lang="en-US" sz="1400" dirty="0" smtClean="0"/>
              <a:t>Customer Inbound (purchases)</a:t>
            </a:r>
          </a:p>
          <a:p>
            <a:pPr lvl="3"/>
            <a:r>
              <a:rPr lang="en-US" sz="1400" dirty="0" smtClean="0"/>
              <a:t>Customer Outbound (prospects)</a:t>
            </a:r>
          </a:p>
          <a:p>
            <a:pPr lvl="3"/>
            <a:r>
              <a:rPr lang="en-US" sz="1400" dirty="0" smtClean="0"/>
              <a:t>Marketing (profiling)</a:t>
            </a:r>
          </a:p>
          <a:p>
            <a:pPr lvl="3"/>
            <a:endParaRPr lang="en-US" sz="1000" dirty="0" smtClean="0"/>
          </a:p>
          <a:p>
            <a:pPr lvl="3"/>
            <a:endParaRPr lang="en-US" sz="14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94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Customer Relationship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626173"/>
            <a:ext cx="7543800" cy="30777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must get buy in from all the people and only bring in technology once the culture is established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1905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742950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Operations Improvement</a:t>
            </a:r>
          </a:p>
          <a:p>
            <a:pPr algn="ctr"/>
            <a:r>
              <a:rPr lang="en-US" sz="2800" dirty="0" smtClean="0"/>
              <a:t>Drives</a:t>
            </a:r>
          </a:p>
          <a:p>
            <a:pPr algn="ctr"/>
            <a:r>
              <a:rPr lang="en-US" sz="2800" b="1" dirty="0" smtClean="0"/>
              <a:t>Increased </a:t>
            </a:r>
            <a:r>
              <a:rPr lang="en-US" sz="2800" b="1" dirty="0" smtClean="0">
                <a:solidFill>
                  <a:srgbClr val="C00000"/>
                </a:solidFill>
              </a:rPr>
              <a:t>Customer Satisfaction</a:t>
            </a:r>
          </a:p>
          <a:p>
            <a:pPr algn="ctr"/>
            <a:r>
              <a:rPr lang="en-US" sz="2800" dirty="0" smtClean="0"/>
              <a:t>Drives</a:t>
            </a:r>
          </a:p>
          <a:p>
            <a:pPr algn="ctr"/>
            <a:r>
              <a:rPr lang="en-US" sz="2800" b="1" dirty="0" smtClean="0"/>
              <a:t>Increased </a:t>
            </a:r>
            <a:r>
              <a:rPr lang="en-US" sz="2800" b="1" dirty="0" smtClean="0">
                <a:solidFill>
                  <a:srgbClr val="C00000"/>
                </a:solidFill>
              </a:rPr>
              <a:t>Customer Loyalty</a:t>
            </a:r>
          </a:p>
          <a:p>
            <a:pPr algn="ctr"/>
            <a:r>
              <a:rPr lang="en-US" sz="2800" dirty="0" smtClean="0"/>
              <a:t>Drives</a:t>
            </a:r>
          </a:p>
          <a:p>
            <a:pPr algn="ctr"/>
            <a:r>
              <a:rPr lang="en-US" sz="2800" b="1" dirty="0" smtClean="0"/>
              <a:t>Increase Profits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366796"/>
            <a:ext cx="6172200" cy="338554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Satisfied customers are economic assets with high returns and low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28748"/>
            <a:ext cx="8229600" cy="281940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/>
              <a:t>They are not the same thing!</a:t>
            </a:r>
          </a:p>
          <a:p>
            <a:pPr>
              <a:lnSpc>
                <a:spcPct val="150000"/>
              </a:lnSpc>
            </a:pPr>
            <a:r>
              <a:rPr lang="en-US" sz="3800" dirty="0" smtClean="0"/>
              <a:t>More than half of lost customers were satisfied.</a:t>
            </a:r>
          </a:p>
          <a:p>
            <a:pPr>
              <a:lnSpc>
                <a:spcPct val="150000"/>
              </a:lnSpc>
            </a:pPr>
            <a:r>
              <a:rPr lang="en-US" sz="3800" dirty="0" smtClean="0"/>
              <a:t>Loyalty is a </a:t>
            </a:r>
            <a:r>
              <a:rPr lang="en-US" sz="3800" dirty="0" smtClean="0"/>
              <a:t>higher order </a:t>
            </a:r>
            <a:r>
              <a:rPr lang="en-US" sz="3800" dirty="0" smtClean="0"/>
              <a:t>of commitment 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Loyalty is an emotion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Loyalty invokes emotional attachment from the customer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Loyalty occurs when an individual has a vested interest in maintaining a close relationship</a:t>
            </a:r>
            <a:endParaRPr lang="en-US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-120313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Customer Loyalty vs.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Customer Satisfaction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2481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28749"/>
            <a:ext cx="8229600" cy="19812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Pay attention to the entire </a:t>
            </a:r>
            <a:r>
              <a:rPr lang="en-US" sz="2000" b="1" dirty="0" smtClean="0"/>
              <a:t>customer experience </a:t>
            </a:r>
            <a:r>
              <a:rPr lang="en-US" sz="2000" dirty="0" smtClean="0"/>
              <a:t>in cultural design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Understand what the customer wants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Design a culture that means more than just the numbers</a:t>
            </a:r>
          </a:p>
          <a:p>
            <a:endParaRPr lang="en-US" sz="2400" b="1" dirty="0" smtClean="0"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-14091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CULTURE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Engineering Our Customers Experience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3714750"/>
            <a:ext cx="6172200" cy="738664"/>
          </a:xfrm>
          <a:prstGeom prst="rect">
            <a:avLst/>
          </a:pr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People will forget what you said, they will forget what you did, but </a:t>
            </a:r>
            <a:r>
              <a:rPr lang="en-US" sz="1400" dirty="0" smtClean="0"/>
              <a:t>they </a:t>
            </a:r>
            <a:r>
              <a:rPr lang="en-US" sz="1400" dirty="0" smtClean="0"/>
              <a:t>will never forget how you made them </a:t>
            </a:r>
            <a:r>
              <a:rPr lang="en-US" sz="1400" dirty="0" smtClean="0"/>
              <a:t>feel.</a:t>
            </a:r>
            <a:endParaRPr lang="en-US" sz="1400" dirty="0" smtClean="0"/>
          </a:p>
          <a:p>
            <a:pPr algn="r"/>
            <a:r>
              <a:rPr lang="en-US" sz="1400" dirty="0" smtClean="0"/>
              <a:t>	- Maya Angelou  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00150"/>
            <a:ext cx="8534400" cy="32004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Pay attention to the entire </a:t>
            </a:r>
            <a:r>
              <a:rPr lang="en-US" sz="2800" b="1" dirty="0" smtClean="0"/>
              <a:t>customer experience </a:t>
            </a:r>
            <a:r>
              <a:rPr lang="en-US" sz="2800" dirty="0" smtClean="0"/>
              <a:t>in cultural design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Design – go out and be your customer so you can get the entire experience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Take a form/document and pretend you are the customer and fill it out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Identify what you as the customer do not understand or like about the process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Observe a customer interacting with the form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Review policy/procedure with all stakeholders and remove unnecessary or uncomfortable steps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endParaRPr lang="en-US" sz="2000" dirty="0" smtClean="0"/>
          </a:p>
          <a:p>
            <a:endParaRPr lang="en-US" sz="2400" b="1" dirty="0" smtClean="0"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-14091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CULTURE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Engineering Our Customers Experience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23951"/>
            <a:ext cx="8229600" cy="3124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800" dirty="0" smtClean="0"/>
              <a:t>Understand what the customer wants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It must be compelling and captivating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Shift away from policies and procedures that control the customer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Today’s customers want flexibility and empowerment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They have an increased focus on gratification and entitlement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They are connecting service with the product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They have an increased appetite for value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900" dirty="0" smtClean="0"/>
              <a:t>More connected and informed than ever before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-14091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CULTURE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Engineering Our Customers Experience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4248150"/>
            <a:ext cx="6248400" cy="64633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Human contact still </a:t>
            </a:r>
            <a:r>
              <a:rPr lang="en-US" dirty="0" smtClean="0"/>
              <a:t>matters </a:t>
            </a:r>
            <a:r>
              <a:rPr lang="en-US" dirty="0" smtClean="0"/>
              <a:t>– 70% are shopping in a combination of multi-channel experiences.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23951"/>
            <a:ext cx="8229600" cy="3200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dirty="0" smtClean="0"/>
              <a:t>Design a culture that means more than just the numbers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Understand what the customer wants 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Have more than just a concern for the numbers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Support your people with a sense that – YOU CARE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What you are doing is bigger than technology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Its about how we connect</a:t>
            </a:r>
            <a:endParaRPr lang="en-US" sz="3300" b="1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-14091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CULTURE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Engineering Our Customers Experience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2963" y="4034577"/>
            <a:ext cx="6477000" cy="83099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None/>
            </a:pPr>
            <a:r>
              <a:rPr lang="en-US" sz="1600" dirty="0" smtClean="0"/>
              <a:t>You have heard of a Carbon footprint…</a:t>
            </a:r>
          </a:p>
          <a:p>
            <a:pPr marL="342900" indent="-342900">
              <a:buFont typeface="+mj-lt"/>
              <a:buNone/>
            </a:pPr>
            <a:r>
              <a:rPr lang="en-US" sz="1600" dirty="0" smtClean="0"/>
              <a:t>but have you heard of the KARMA footprint?</a:t>
            </a:r>
          </a:p>
          <a:p>
            <a:pPr marL="342900" indent="-342900">
              <a:buFont typeface="+mj-lt"/>
              <a:buNone/>
            </a:pPr>
            <a:r>
              <a:rPr lang="en-US" sz="1600" dirty="0" smtClean="0"/>
              <a:t>It’s the feelings that you create in the world and how you make people feel.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09550"/>
            <a:ext cx="3505200" cy="4788932"/>
          </a:xfrm>
          <a:prstGeom prst="rect">
            <a:avLst/>
          </a:prstGeom>
          <a:noFill/>
          <a:ln w="28575">
            <a:solidFill>
              <a:srgbClr val="7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819150"/>
            <a:ext cx="3505200" cy="0"/>
          </a:xfrm>
          <a:prstGeom prst="line">
            <a:avLst/>
          </a:prstGeom>
          <a:ln w="1905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2114550"/>
            <a:ext cx="3505200" cy="0"/>
          </a:xfrm>
          <a:prstGeom prst="line">
            <a:avLst/>
          </a:prstGeom>
          <a:ln>
            <a:solidFill>
              <a:srgbClr val="7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3867150"/>
            <a:ext cx="3505200" cy="0"/>
          </a:xfrm>
          <a:prstGeom prst="line">
            <a:avLst/>
          </a:prstGeom>
          <a:ln w="1905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4475261"/>
            <a:ext cx="3505200" cy="0"/>
          </a:xfrm>
          <a:prstGeom prst="line">
            <a:avLst/>
          </a:prstGeom>
          <a:ln w="1905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647950"/>
            <a:ext cx="3505200" cy="0"/>
          </a:xfrm>
          <a:prstGeom prst="line">
            <a:avLst/>
          </a:prstGeom>
          <a:ln w="19050">
            <a:solidFill>
              <a:srgbClr val="580000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36195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Advocates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20015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Loyal Customers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21145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214011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Inactive Customers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31051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Customers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402103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Prospects and Suspects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629149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Want to be Players</a:t>
            </a:r>
            <a:endParaRPr lang="en-US" sz="1400" dirty="0"/>
          </a:p>
        </p:txBody>
      </p:sp>
      <p:sp>
        <p:nvSpPr>
          <p:cNvPr id="31" name="Left Arrow 30"/>
          <p:cNvSpPr/>
          <p:nvPr/>
        </p:nvSpPr>
        <p:spPr>
          <a:xfrm rot="10800000">
            <a:off x="457197" y="1507928"/>
            <a:ext cx="2667002" cy="60662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Left Arrow 31"/>
          <p:cNvSpPr/>
          <p:nvPr/>
        </p:nvSpPr>
        <p:spPr>
          <a:xfrm rot="10800000">
            <a:off x="457200" y="2140118"/>
            <a:ext cx="2667000" cy="55259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Left Arrow 32"/>
          <p:cNvSpPr/>
          <p:nvPr/>
        </p:nvSpPr>
        <p:spPr>
          <a:xfrm rot="10800000">
            <a:off x="457200" y="819150"/>
            <a:ext cx="2667000" cy="68877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Left Arrow 33"/>
          <p:cNvSpPr/>
          <p:nvPr/>
        </p:nvSpPr>
        <p:spPr>
          <a:xfrm rot="10800000">
            <a:off x="609600" y="209550"/>
            <a:ext cx="2514598" cy="6096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0" y="361949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Referrals / COI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1046262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Key Account Management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135403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Lifetime Customer Value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0" y="166181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Loyalty Program</a:t>
            </a:r>
          </a:p>
        </p:txBody>
      </p:sp>
      <p:sp>
        <p:nvSpPr>
          <p:cNvPr id="39" name="Left Arrow 38"/>
          <p:cNvSpPr/>
          <p:nvPr/>
        </p:nvSpPr>
        <p:spPr>
          <a:xfrm rot="10800000">
            <a:off x="457200" y="2692718"/>
            <a:ext cx="2667000" cy="55259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457196" y="3314551"/>
            <a:ext cx="2667000" cy="55259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Left Arrow 40"/>
          <p:cNvSpPr/>
          <p:nvPr/>
        </p:nvSpPr>
        <p:spPr>
          <a:xfrm rot="10800000">
            <a:off x="457196" y="3867151"/>
            <a:ext cx="2667000" cy="55259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Left Arrow 41"/>
          <p:cNvSpPr/>
          <p:nvPr/>
        </p:nvSpPr>
        <p:spPr>
          <a:xfrm rot="10800000">
            <a:off x="457196" y="4475261"/>
            <a:ext cx="2667000" cy="55259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229400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Customer Survey/Incentive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279737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Customer Profiling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341292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Customer Interactions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600" y="402103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Prospect Management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196" y="4629149"/>
            <a:ext cx="2209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85% Wish they Would Have</a:t>
            </a:r>
          </a:p>
        </p:txBody>
      </p:sp>
      <p:sp>
        <p:nvSpPr>
          <p:cNvPr id="48" name="Up Arrow 47"/>
          <p:cNvSpPr/>
          <p:nvPr/>
        </p:nvSpPr>
        <p:spPr>
          <a:xfrm>
            <a:off x="7159825" y="189239"/>
            <a:ext cx="685800" cy="4139576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6242448" y="2768205"/>
            <a:ext cx="2520554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Increasing Importance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816925" y="876985"/>
            <a:ext cx="167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Top 20% of customers deliver 80% of revenue and 100% of profit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entury Gothic"/>
              </a:rPr>
              <a:t>Introducing: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Century Gothic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entury Gothic"/>
              </a:rPr>
              <a:t>Robin Walenta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cs typeface="Century Gothic"/>
              </a:rPr>
              <a:t>President/CEO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entury Gothic"/>
              </a:rPr>
              <a:t>West Music Company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entury Gothic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entury Gothic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eestyle Script" pitchFamily="66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" y="-281227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95550"/>
            <a:ext cx="8229600" cy="12834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 smtClean="0"/>
              <a:t>Develop a true customer relationship-based </a:t>
            </a:r>
            <a:r>
              <a:rPr lang="en-US" sz="2200" b="1" dirty="0" smtClean="0"/>
              <a:t>culture</a:t>
            </a:r>
            <a:r>
              <a:rPr lang="en-US" sz="2200" dirty="0" smtClean="0"/>
              <a:t> that supports all associates in establishing a repeat and </a:t>
            </a:r>
            <a:r>
              <a:rPr lang="en-US" sz="2200" b="1" dirty="0" smtClean="0"/>
              <a:t>loyal customer </a:t>
            </a:r>
            <a:r>
              <a:rPr lang="en-US" sz="2200" dirty="0" smtClean="0"/>
              <a:t>base.</a:t>
            </a:r>
            <a:endParaRPr lang="en-US" sz="2200" dirty="0" smtClean="0"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367194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Customer Relationship Management</a:t>
            </a:r>
          </a:p>
          <a:p>
            <a:pPr algn="ctr"/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2228968"/>
            <a:ext cx="3505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w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79044"/>
            <a:ext cx="3200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28748"/>
            <a:ext cx="8229600" cy="304800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 business approach that integrates </a:t>
            </a:r>
            <a:r>
              <a:rPr lang="en-US" sz="2400" b="1" dirty="0" smtClean="0"/>
              <a:t>people, process, and technology </a:t>
            </a:r>
            <a:r>
              <a:rPr lang="en-US" sz="2400" dirty="0" smtClean="0"/>
              <a:t>to maximize relationships with all customers.</a:t>
            </a:r>
            <a:r>
              <a:rPr lang="en-US" sz="2600" dirty="0" smtClean="0"/>
              <a:t> 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400" dirty="0" smtClean="0"/>
              <a:t>A comprehensive approach that provides seamless </a:t>
            </a:r>
            <a:r>
              <a:rPr lang="en-US" sz="2400" b="1" dirty="0" smtClean="0"/>
              <a:t>collaboration </a:t>
            </a:r>
            <a:r>
              <a:rPr lang="en-US" sz="2400" dirty="0" smtClean="0"/>
              <a:t>between </a:t>
            </a:r>
            <a:r>
              <a:rPr lang="en-US" sz="2400" b="1" dirty="0" smtClean="0"/>
              <a:t>customers </a:t>
            </a:r>
            <a:r>
              <a:rPr lang="en-US" sz="2400" dirty="0" smtClean="0"/>
              <a:t>facing functions</a:t>
            </a:r>
          </a:p>
          <a:p>
            <a:endParaRPr lang="en-US" sz="2400" dirty="0" smtClean="0"/>
          </a:p>
          <a:p>
            <a:r>
              <a:rPr lang="en-US" sz="2400" dirty="0" smtClean="0"/>
              <a:t>The ultimate competitive edge which allows a business to identify, capture and retain its </a:t>
            </a:r>
            <a:r>
              <a:rPr lang="en-US" sz="2400" b="1" dirty="0" smtClean="0"/>
              <a:t>most profitable customers</a:t>
            </a:r>
            <a:r>
              <a:rPr lang="en-US" sz="2400" dirty="0" smtClean="0"/>
              <a:t>, cross-sell and up-sell to them through multiple channels, and provide </a:t>
            </a:r>
            <a:r>
              <a:rPr lang="en-US" sz="2400" b="1" dirty="0" smtClean="0"/>
              <a:t>true satisfaction and loyalty </a:t>
            </a:r>
            <a:r>
              <a:rPr lang="en-US" sz="2400" dirty="0" smtClean="0"/>
              <a:t>in the process.</a:t>
            </a:r>
          </a:p>
          <a:p>
            <a:endParaRPr lang="en-US" sz="2400" b="1" dirty="0" smtClean="0"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94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Customer Relationship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1435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Why do most CRM implementations fail?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5735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 smtClean="0"/>
              <a:t>Disconnect between vision and execution. </a:t>
            </a:r>
          </a:p>
          <a:p>
            <a:pPr>
              <a:buFontTx/>
              <a:buNone/>
            </a:pPr>
            <a:endParaRPr lang="en-US" sz="900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/>
              <a:t>“Too many CRM projects focus on the mechanics (technology and single channels) rather than the ultimate goal: </a:t>
            </a:r>
            <a:r>
              <a:rPr lang="en-US" b="1" dirty="0" smtClean="0"/>
              <a:t>increasing the value of the customer relationship.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/>
              <a:t>At times, decisions about technology are made well before achieving clarity on customer strategy. 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06344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1400" dirty="0" smtClean="0"/>
              <a:t>Barton Goldenberg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1428750"/>
            <a:ext cx="3505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-19050"/>
            <a:ext cx="9135879" cy="51435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/>
        </p:nvGraphicFramePr>
        <p:xfrm>
          <a:off x="609600" y="539750"/>
          <a:ext cx="6934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/>
        </p:nvGraphicFramePr>
        <p:xfrm>
          <a:off x="609600" y="539750"/>
          <a:ext cx="6934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25772"/>
            <a:ext cx="8229600" cy="31271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business approach that integrates </a:t>
            </a:r>
            <a:r>
              <a:rPr lang="en-US" sz="2400" b="1" dirty="0" smtClean="0">
                <a:solidFill>
                  <a:srgbClr val="C00000"/>
                </a:solidFill>
              </a:rPr>
              <a:t>people</a:t>
            </a:r>
            <a:r>
              <a:rPr lang="en-US" sz="2400" dirty="0" smtClean="0"/>
              <a:t>, process and technology to maximize relationships with all customers.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People 50%</a:t>
            </a:r>
          </a:p>
          <a:p>
            <a:pPr lvl="2"/>
            <a:r>
              <a:rPr lang="en-US" sz="1800" dirty="0" smtClean="0"/>
              <a:t>This is where most initiatives break down</a:t>
            </a:r>
          </a:p>
          <a:p>
            <a:pPr lvl="3"/>
            <a:r>
              <a:rPr lang="en-US" sz="1400" dirty="0" smtClean="0"/>
              <a:t>People will try to sabotage the process (what’s in it for me?)</a:t>
            </a:r>
          </a:p>
          <a:p>
            <a:pPr lvl="3"/>
            <a:r>
              <a:rPr lang="en-US" sz="1400" dirty="0" smtClean="0"/>
              <a:t>Many people are resistant to change</a:t>
            </a:r>
          </a:p>
          <a:p>
            <a:pPr lvl="3"/>
            <a:r>
              <a:rPr lang="en-US" sz="1400" dirty="0" smtClean="0"/>
              <a:t>It is difficult to learn new processes and systems</a:t>
            </a:r>
          </a:p>
          <a:p>
            <a:pPr lvl="3"/>
            <a:endParaRPr lang="en-US" sz="14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94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Customer Relationship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042886"/>
            <a:ext cx="6858000" cy="73866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Creating a Customer Based Culture vs. an Operational Based Culture will require CHANGE. </a:t>
            </a:r>
          </a:p>
          <a:p>
            <a:pPr algn="ctr"/>
            <a:r>
              <a:rPr lang="en-US" sz="1400" dirty="0" smtClean="0"/>
              <a:t>Effective change management is about:</a:t>
            </a:r>
          </a:p>
          <a:p>
            <a:pPr algn="ctr"/>
            <a:r>
              <a:rPr lang="en-US" sz="1400" dirty="0" smtClean="0"/>
              <a:t>Awareness – Understanding – Acceptance – Involvement - Commitment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765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28750"/>
            <a:ext cx="8229600" cy="31271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business approach that integrates people, </a:t>
            </a:r>
            <a:r>
              <a:rPr lang="en-US" sz="2400" b="1" dirty="0" smtClean="0">
                <a:solidFill>
                  <a:srgbClr val="C00000"/>
                </a:solidFill>
              </a:rPr>
              <a:t>process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smtClean="0"/>
              <a:t>and technology to maximize relationships with all customers.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Process 30%</a:t>
            </a:r>
          </a:p>
          <a:p>
            <a:pPr lvl="2"/>
            <a:r>
              <a:rPr lang="en-US" sz="1800" dirty="0" smtClean="0"/>
              <a:t>Outline your process flow – identifying obstacles that exist that prevent outstanding customer service </a:t>
            </a:r>
          </a:p>
          <a:p>
            <a:pPr lvl="3"/>
            <a:r>
              <a:rPr lang="en-US" sz="1400" dirty="0" smtClean="0"/>
              <a:t>Drive process improvement</a:t>
            </a:r>
          </a:p>
          <a:p>
            <a:pPr lvl="3"/>
            <a:r>
              <a:rPr lang="en-US" sz="1400" dirty="0" smtClean="0"/>
              <a:t>Look to drive efficiency</a:t>
            </a:r>
          </a:p>
          <a:p>
            <a:pPr lvl="3"/>
            <a:r>
              <a:rPr lang="en-US" sz="1400" dirty="0" smtClean="0"/>
              <a:t>Establish performance goals</a:t>
            </a:r>
          </a:p>
          <a:p>
            <a:pPr lvl="3"/>
            <a:r>
              <a:rPr lang="en-US" sz="1400" dirty="0" smtClean="0"/>
              <a:t>Introduce new ideas from best in class industry practices</a:t>
            </a:r>
          </a:p>
          <a:p>
            <a:pPr lvl="3"/>
            <a:endParaRPr lang="en-US" sz="14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142874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94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Customer Relationship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818</Words>
  <Application>Microsoft Office PowerPoint</Application>
  <PresentationFormat>On-screen Show (16:9)</PresentationFormat>
  <Paragraphs>132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57</cp:revision>
  <cp:lastPrinted>2009-04-21T21:40:57Z</cp:lastPrinted>
  <dcterms:created xsi:type="dcterms:W3CDTF">2011-04-20T16:54:43Z</dcterms:created>
  <dcterms:modified xsi:type="dcterms:W3CDTF">2011-06-27T18:11:48Z</dcterms:modified>
</cp:coreProperties>
</file>