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3"/>
  </p:handoutMasterIdLst>
  <p:sldIdLst>
    <p:sldId id="259" r:id="rId2"/>
    <p:sldId id="261" r:id="rId3"/>
    <p:sldId id="258" r:id="rId4"/>
    <p:sldId id="257" r:id="rId5"/>
    <p:sldId id="264" r:id="rId6"/>
    <p:sldId id="262" r:id="rId7"/>
    <p:sldId id="263" r:id="rId8"/>
    <p:sldId id="265" r:id="rId9"/>
    <p:sldId id="266" r:id="rId10"/>
    <p:sldId id="267" r:id="rId11"/>
    <p:sldId id="270" r:id="rId12"/>
    <p:sldId id="272" r:id="rId13"/>
    <p:sldId id="268" r:id="rId14"/>
    <p:sldId id="269" r:id="rId15"/>
    <p:sldId id="273" r:id="rId16"/>
    <p:sldId id="274" r:id="rId17"/>
    <p:sldId id="276" r:id="rId18"/>
    <p:sldId id="277" r:id="rId19"/>
    <p:sldId id="275" r:id="rId20"/>
    <p:sldId id="279" r:id="rId21"/>
    <p:sldId id="278" r:id="rId2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ECEF"/>
    <a:srgbClr val="FBC1C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58" autoAdjust="0"/>
  </p:normalViewPr>
  <p:slideViewPr>
    <p:cSldViewPr snapToObjects="1">
      <p:cViewPr>
        <p:scale>
          <a:sx n="100" d="100"/>
          <a:sy n="100" d="100"/>
        </p:scale>
        <p:origin x="-1104" y="-121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770920D-6A7D-46D1-9388-97674816F96D}" type="datetimeFigureOut">
              <a:rPr lang="en-US"/>
              <a:pPr/>
              <a:t>6/18/2012</a:t>
            </a:fld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25B30D3-725F-4A4B-98FA-A75D17511C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2941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28750"/>
            <a:ext cx="8229600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7D0EB0-E353-45AD-AC95-9D7824727A97}" type="datetimeFigureOut">
              <a:rPr lang="en-US"/>
              <a:pPr>
                <a:defRPr/>
              </a:pPr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1F8448-A79C-46AD-8734-ED9BA4938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4" descr="SN09IdeacenterBrandedc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763" y="0"/>
            <a:ext cx="4071937" cy="3656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7200" b="1">
                <a:solidFill>
                  <a:srgbClr val="FEECE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“Top 10”</a:t>
            </a:r>
            <a:r>
              <a:rPr lang="en-US" sz="6000" b="1">
                <a:solidFill>
                  <a:srgbClr val="FEECE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5400" b="1">
                <a:solidFill>
                  <a:srgbClr val="FEECE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Smart Things To Do</a:t>
            </a:r>
          </a:p>
          <a:p>
            <a:pPr algn="ctr"/>
            <a:r>
              <a:rPr lang="en-US" sz="5400" b="1">
                <a:solidFill>
                  <a:srgbClr val="FEECE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In 2012</a:t>
            </a:r>
            <a:endParaRPr lang="en-US" sz="5400" b="1">
              <a:solidFill>
                <a:srgbClr val="FEECE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ush Script MT"/>
            </a:endParaRP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1438275" y="3879850"/>
            <a:ext cx="56800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i="1">
                <a:solidFill>
                  <a:schemeClr val="bg1"/>
                </a:solidFill>
                <a:latin typeface="Calibri" pitchFamily="34" charset="0"/>
              </a:rPr>
              <a:t>Presented By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Alan M. Friedman, CPA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and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 Daniel Jobe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Friedman, Kannenberg &amp; Company, P.C.</a:t>
            </a:r>
          </a:p>
        </p:txBody>
      </p:sp>
      <p:pic>
        <p:nvPicPr>
          <p:cNvPr id="5124" name="Picture 6" descr="FK-logo-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022725"/>
            <a:ext cx="9906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Content Placeholder 2"/>
          <p:cNvSpPr>
            <a:spLocks noGrp="1"/>
          </p:cNvSpPr>
          <p:nvPr>
            <p:ph idx="4294967295"/>
          </p:nvPr>
        </p:nvSpPr>
        <p:spPr>
          <a:xfrm>
            <a:off x="733425" y="1200150"/>
            <a:ext cx="7010400" cy="1752600"/>
          </a:xfrm>
        </p:spPr>
        <p:txBody>
          <a:bodyPr/>
          <a:lstStyle/>
          <a:p>
            <a:r>
              <a:rPr lang="en-US" sz="2800" b="1" dirty="0" smtClean="0">
                <a:latin typeface="Century Gothic" pitchFamily="34" charset="0"/>
              </a:rPr>
              <a:t>Typical / Core Music Store Revenues</a:t>
            </a:r>
          </a:p>
          <a:p>
            <a:pPr lvl="1"/>
            <a:r>
              <a:rPr lang="en-US" sz="2400" b="1" dirty="0" smtClean="0">
                <a:latin typeface="Century Gothic" pitchFamily="34" charset="0"/>
              </a:rPr>
              <a:t>Sales</a:t>
            </a:r>
          </a:p>
          <a:p>
            <a:pPr lvl="1"/>
            <a:r>
              <a:rPr lang="en-US" sz="2400" b="1" dirty="0" smtClean="0">
                <a:latin typeface="Century Gothic" pitchFamily="34" charset="0"/>
              </a:rPr>
              <a:t>B&amp;O Rentals</a:t>
            </a:r>
          </a:p>
          <a:p>
            <a:pPr lvl="1"/>
            <a:r>
              <a:rPr lang="en-US" sz="2400" b="1" dirty="0" smtClean="0">
                <a:latin typeface="Century Gothic" pitchFamily="34" charset="0"/>
              </a:rPr>
              <a:t>Music Education</a:t>
            </a:r>
          </a:p>
          <a:p>
            <a:pPr lvl="1"/>
            <a:endParaRPr lang="en-US" sz="1600" dirty="0" smtClean="0">
              <a:latin typeface="Century Gothic" pitchFamily="34" charset="0"/>
            </a:endParaRPr>
          </a:p>
          <a:p>
            <a:pPr>
              <a:buFont typeface="Arial" charset="0"/>
              <a:buNone/>
            </a:pPr>
            <a:endParaRPr lang="en-US" sz="2000" b="1" dirty="0" smtClean="0">
              <a:latin typeface="Century Gothic" pitchFamily="34" charset="0"/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457200" y="263525"/>
            <a:ext cx="6477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Diversify Revenues</a:t>
            </a:r>
          </a:p>
        </p:txBody>
      </p:sp>
      <p:sp>
        <p:nvSpPr>
          <p:cNvPr id="14341" name="Content Placeholder 2"/>
          <p:cNvSpPr>
            <a:spLocks/>
          </p:cNvSpPr>
          <p:nvPr/>
        </p:nvSpPr>
        <p:spPr bwMode="auto">
          <a:xfrm>
            <a:off x="762000" y="3028950"/>
            <a:ext cx="685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 smtClean="0">
                <a:latin typeface="Century Gothic" pitchFamily="34" charset="0"/>
              </a:rPr>
              <a:t>Potential </a:t>
            </a:r>
            <a:r>
              <a:rPr lang="en-US" sz="2800" b="1" dirty="0">
                <a:latin typeface="Century Gothic" pitchFamily="34" charset="0"/>
              </a:rPr>
              <a:t>Music Store Revenues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400" b="1" dirty="0" smtClean="0">
                <a:latin typeface="Century Gothic" pitchFamily="34" charset="0"/>
              </a:rPr>
              <a:t>Repairs, tunings, delivery</a:t>
            </a:r>
            <a:endParaRPr lang="en-US" sz="2400" b="1" dirty="0">
              <a:latin typeface="Century Gothic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400" b="1" dirty="0" smtClean="0">
                <a:latin typeface="Century Gothic" pitchFamily="34" charset="0"/>
              </a:rPr>
              <a:t>Piano and Sound Reinforcement </a:t>
            </a:r>
            <a:r>
              <a:rPr lang="en-US" sz="2400" b="1" dirty="0">
                <a:latin typeface="Century Gothic" pitchFamily="34" charset="0"/>
              </a:rPr>
              <a:t>Rentals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400" b="1" dirty="0" smtClean="0">
                <a:latin typeface="Century Gothic" pitchFamily="34" charset="0"/>
              </a:rPr>
              <a:t>Other (i.e. long-term piano storage)</a:t>
            </a:r>
            <a:endParaRPr lang="en-US" sz="2400" b="1" dirty="0">
              <a:latin typeface="Century Gothic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endParaRPr lang="en-US" sz="1600" dirty="0">
              <a:latin typeface="Century Gothic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2000" b="1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SN09IdeacenterBrandedinf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304800" y="1279525"/>
            <a:ext cx="32766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latin typeface="Tempus Sans ITC"/>
              </a:rPr>
              <a:t>6. Be </a:t>
            </a:r>
            <a:r>
              <a:rPr lang="en-US" sz="5400" dirty="0">
                <a:latin typeface="Tempus Sans ITC"/>
              </a:rPr>
              <a:t>Your Own Landlord</a:t>
            </a:r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6410" y="361950"/>
            <a:ext cx="4910215" cy="37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SN09IdeacenterBrandedintr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3350"/>
            <a:ext cx="574207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SN09IdeacenterBrandedinf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533400" y="1657350"/>
            <a:ext cx="33528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dirty="0" smtClean="0">
                <a:latin typeface="Tempus Sans ITC"/>
              </a:rPr>
              <a:t>7. Find </a:t>
            </a:r>
            <a:r>
              <a:rPr lang="en-US" sz="5400" dirty="0">
                <a:latin typeface="Tempus Sans ITC"/>
              </a:rPr>
              <a:t>a Niche and Exploit It</a:t>
            </a:r>
          </a:p>
        </p:txBody>
      </p:sp>
      <p:pic>
        <p:nvPicPr>
          <p:cNvPr id="1741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7525" y="666750"/>
            <a:ext cx="4202113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0" y="1200150"/>
            <a:ext cx="4343400" cy="3810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000" b="1" dirty="0" smtClean="0">
                <a:latin typeface="Century Gothic"/>
                <a:cs typeface="Century Gothic"/>
              </a:rPr>
              <a:t>Sales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1600" b="1" dirty="0" smtClean="0">
                <a:latin typeface="Century Gothic"/>
                <a:cs typeface="Century Gothic"/>
              </a:rPr>
              <a:t>Print Music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000" b="1" dirty="0" smtClean="0">
                <a:latin typeface="Century Gothic"/>
                <a:cs typeface="Century Gothic"/>
              </a:rPr>
              <a:t>Service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1600" b="1" dirty="0" smtClean="0">
                <a:latin typeface="Century Gothic"/>
                <a:cs typeface="Century Gothic"/>
              </a:rPr>
              <a:t>Piano Tuning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1600" b="1" dirty="0" smtClean="0">
                <a:latin typeface="Century Gothic"/>
                <a:cs typeface="Century Gothic"/>
              </a:rPr>
              <a:t>Piano Delivery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1600" b="1" dirty="0" smtClean="0">
                <a:latin typeface="Century Gothic"/>
                <a:cs typeface="Century Gothic"/>
              </a:rPr>
              <a:t>Piano Storage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1600" b="1" dirty="0" smtClean="0">
                <a:latin typeface="Century Gothic"/>
                <a:cs typeface="Century Gothic"/>
              </a:rPr>
              <a:t>Repair Contracts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000" b="1" dirty="0" smtClean="0">
                <a:latin typeface="Century Gothic"/>
                <a:cs typeface="Century Gothic"/>
              </a:rPr>
              <a:t>Education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1600" b="1" dirty="0" smtClean="0">
                <a:latin typeface="Century Gothic"/>
                <a:cs typeface="Century Gothic"/>
              </a:rPr>
              <a:t>Group Lessons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1600" b="1" dirty="0" smtClean="0">
                <a:latin typeface="Century Gothic"/>
                <a:cs typeface="Century Gothic"/>
              </a:rPr>
              <a:t>Classroom Learning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1600" b="1" dirty="0" smtClean="0">
                <a:latin typeface="Century Gothic"/>
                <a:cs typeface="Century Gothic"/>
              </a:rPr>
              <a:t>Fitness Classes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sz="1600" dirty="0" smtClean="0">
              <a:latin typeface="Century Gothic"/>
              <a:cs typeface="Century Gothic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457200" y="263525"/>
            <a:ext cx="6477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alibri" pitchFamily="34" charset="0"/>
              </a:rPr>
              <a:t>Niche Revenue Streams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SN09IdeacenterBrandedinf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52400" y="1454150"/>
            <a:ext cx="44196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dirty="0" smtClean="0">
                <a:latin typeface="Tempus Sans ITC"/>
              </a:rPr>
              <a:t>8. Streamline </a:t>
            </a:r>
            <a:r>
              <a:rPr lang="en-US" sz="5400" dirty="0">
                <a:latin typeface="Tempus Sans ITC"/>
              </a:rPr>
              <a:t>Your Technology</a:t>
            </a:r>
          </a:p>
        </p:txBody>
      </p:sp>
      <p:pic>
        <p:nvPicPr>
          <p:cNvPr id="19459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66750"/>
            <a:ext cx="42862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352550"/>
            <a:ext cx="8229600" cy="324167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00" b="1" dirty="0" smtClean="0">
                <a:latin typeface="Century Gothic"/>
                <a:cs typeface="Century Gothic"/>
              </a:rPr>
              <a:t>Data Storage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>
                <a:latin typeface="Century Gothic"/>
                <a:cs typeface="Century Gothic"/>
              </a:rPr>
              <a:t>Hard Files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>
                <a:latin typeface="Century Gothic"/>
                <a:cs typeface="Century Gothic"/>
              </a:rPr>
              <a:t>Electronic Files (Company Policies and Procedures)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00" b="1" dirty="0">
                <a:latin typeface="Century Gothic"/>
                <a:cs typeface="Century Gothic"/>
              </a:rPr>
              <a:t>Accounting Software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>
                <a:latin typeface="Century Gothic"/>
                <a:cs typeface="Century Gothic"/>
              </a:rPr>
              <a:t>Multiple Platforms, yet no monthly Financial Data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00" b="1" dirty="0">
                <a:latin typeface="Century Gothic"/>
                <a:cs typeface="Century Gothic"/>
              </a:rPr>
              <a:t>Technology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>
                <a:latin typeface="Century Gothic"/>
                <a:cs typeface="Century Gothic"/>
              </a:rPr>
              <a:t>Hardware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>
                <a:latin typeface="Century Gothic"/>
                <a:cs typeface="Century Gothic"/>
              </a:rPr>
              <a:t>Back-up (off-site is best!)</a:t>
            </a:r>
          </a:p>
          <a:p>
            <a:pPr marL="457200" lvl="1" indent="0" fontAlgn="auto">
              <a:spcAft>
                <a:spcPts val="0"/>
              </a:spcAft>
              <a:buFont typeface="Arial"/>
              <a:buNone/>
              <a:defRPr/>
            </a:pPr>
            <a:endParaRPr lang="en-US" sz="1200" dirty="0" smtClean="0">
              <a:latin typeface="Century Gothic"/>
              <a:cs typeface="Century Gothic"/>
            </a:endParaRP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sz="1600" dirty="0" smtClean="0">
              <a:latin typeface="Century Gothic"/>
              <a:cs typeface="Century Gothic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457200" y="263525"/>
            <a:ext cx="6477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Streamline Your Technology</a:t>
            </a:r>
            <a:endParaRPr lang="en-US" sz="4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SN09IdeacenterBrandedinf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1981200" y="342900"/>
            <a:ext cx="4419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dirty="0" smtClean="0">
                <a:latin typeface="Tempus Sans ITC"/>
              </a:rPr>
              <a:t>9. </a:t>
            </a:r>
            <a:r>
              <a:rPr lang="en-US" sz="5400" dirty="0" smtClean="0">
                <a:latin typeface="Tempus Sans ITC"/>
              </a:rPr>
              <a:t>Safeguard </a:t>
            </a:r>
            <a:r>
              <a:rPr lang="en-US" sz="5400" dirty="0">
                <a:latin typeface="Tempus Sans ITC"/>
              </a:rPr>
              <a:t>Assets</a:t>
            </a:r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962150"/>
            <a:ext cx="4381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>
                <a:latin typeface="Century Gothic"/>
                <a:cs typeface="Century Gothic"/>
              </a:rPr>
              <a:t>Reconcile bank accounts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>
                <a:latin typeface="Century Gothic"/>
                <a:cs typeface="Century Gothic"/>
              </a:rPr>
              <a:t>Reconcile inventory discrepancies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>
                <a:latin typeface="Century Gothic"/>
                <a:cs typeface="Century Gothic"/>
              </a:rPr>
              <a:t>Reconcile payroll records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>
                <a:latin typeface="Century Gothic"/>
                <a:cs typeface="Century Gothic"/>
              </a:rPr>
              <a:t>Segregate incompatible duties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>
                <a:latin typeface="Century Gothic"/>
                <a:cs typeface="Century Gothic"/>
              </a:rPr>
              <a:t>Create systems of checks &amp; balances</a:t>
            </a:r>
            <a:endParaRPr lang="en-US" dirty="0" smtClean="0">
              <a:latin typeface="Century Gothic"/>
              <a:cs typeface="Century Gothic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457200" y="263525"/>
            <a:ext cx="6477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alibri" pitchFamily="34" charset="0"/>
              </a:rPr>
              <a:t>Security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SN09IdeacenterBrandedinf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152400" y="1694656"/>
            <a:ext cx="4419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dirty="0" smtClean="0">
                <a:latin typeface="Tempus Sans ITC"/>
              </a:rPr>
              <a:t>10. Invest </a:t>
            </a:r>
            <a:r>
              <a:rPr lang="en-US" sz="5400" dirty="0">
                <a:latin typeface="Tempus Sans ITC"/>
              </a:rPr>
              <a:t>in Education</a:t>
            </a:r>
          </a:p>
        </p:txBody>
      </p:sp>
      <p:pic>
        <p:nvPicPr>
          <p:cNvPr id="2355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61950"/>
            <a:ext cx="4038600" cy="38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85000"/>
              <a:buFontTx/>
              <a:buChar char="•"/>
            </a:pPr>
            <a:r>
              <a:rPr lang="en-US" sz="4400" smtClean="0"/>
              <a:t>Provide 10 </a:t>
            </a:r>
            <a:r>
              <a:rPr lang="en-US" sz="4400" b="1" smtClean="0"/>
              <a:t>suggestions &amp;</a:t>
            </a:r>
            <a:r>
              <a:rPr lang="en-US" sz="4400" smtClean="0"/>
              <a:t> </a:t>
            </a:r>
            <a:r>
              <a:rPr lang="en-US" sz="4400" b="1" smtClean="0"/>
              <a:t>ideas</a:t>
            </a:r>
            <a:r>
              <a:rPr lang="en-US" sz="4400" smtClean="0"/>
              <a:t> to improve the financial health of your business</a:t>
            </a:r>
          </a:p>
          <a:p>
            <a:pPr>
              <a:buClr>
                <a:schemeClr val="tx1"/>
              </a:buClr>
              <a:buSzPct val="85000"/>
              <a:buFontTx/>
              <a:buChar char="•"/>
            </a:pPr>
            <a:r>
              <a:rPr lang="en-US" sz="4400" smtClean="0"/>
              <a:t>Q&amp;A Along the Way</a:t>
            </a:r>
            <a:endParaRPr lang="en-US" sz="2000" b="1" smtClean="0">
              <a:latin typeface="Century Gothic" pitchFamily="34" charset="0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457200" y="263525"/>
            <a:ext cx="6477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alibri" pitchFamily="34" charset="0"/>
              </a:rPr>
              <a:t>Session Objectives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7675" y="1353343"/>
            <a:ext cx="3962400" cy="31654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>
                <a:latin typeface="Century Gothic"/>
                <a:cs typeface="Century Gothic"/>
              </a:rPr>
              <a:t>Review Your Business Plan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>
                <a:latin typeface="Century Gothic"/>
                <a:cs typeface="Century Gothic"/>
              </a:rPr>
              <a:t>Involve Others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>
                <a:latin typeface="Century Gothic"/>
                <a:cs typeface="Century Gothic"/>
              </a:rPr>
              <a:t>Dream, but Create Action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>
                <a:latin typeface="Century Gothic"/>
                <a:cs typeface="Century Gothic"/>
              </a:rPr>
              <a:t>Do Something!!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1200" b="1" dirty="0" smtClean="0">
              <a:latin typeface="Century Gothic"/>
              <a:cs typeface="Century Gothic"/>
            </a:endParaRP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sz="1600" dirty="0" smtClean="0">
              <a:latin typeface="Century Gothic"/>
              <a:cs typeface="Century Gothic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457200" y="263525"/>
            <a:ext cx="6477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In summary…</a:t>
            </a:r>
            <a:endParaRPr lang="en-US" sz="40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4580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2475" y="1277938"/>
            <a:ext cx="4165600" cy="33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2863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254000" y="307975"/>
            <a:ext cx="8229600" cy="857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57165" tIns="28582" rIns="57165" bIns="28582"/>
          <a:lstStyle>
            <a:lvl1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2pPr>
            <a:lvl3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3pPr>
            <a:lvl4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4pPr>
            <a:lvl5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5pPr>
            <a:lvl6pPr marL="285841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6pPr>
            <a:lvl7pPr marL="571683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7pPr>
            <a:lvl8pPr marL="857524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8pPr>
            <a:lvl9pPr marL="1143366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+mn-lt"/>
                <a:ea typeface="+mj-ea"/>
              </a:rPr>
              <a:t>Need more help?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3919538"/>
            <a:ext cx="8610600" cy="1138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3" tIns="44447" rIns="90483" bIns="44447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Contact</a:t>
            </a:r>
            <a:r>
              <a:rPr lang="en-US" sz="3200" b="1" dirty="0">
                <a:solidFill>
                  <a:srgbClr val="081D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600" b="1" dirty="0">
                <a:solidFill>
                  <a:srgbClr val="1C4DB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Jen Lowe 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after this seminar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to set up a meeting time</a:t>
            </a:r>
          </a:p>
        </p:txBody>
      </p:sp>
      <p:pic>
        <p:nvPicPr>
          <p:cNvPr id="25604" name="Picture 4" descr="FKCO-LOGO-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2538" y="1376363"/>
            <a:ext cx="6378575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 descr="SN09IdeacenterBrandedinf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360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533400" y="28575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>
                <a:latin typeface="Tempus Sans ITC"/>
              </a:rPr>
              <a:t>1. Get Real with Rentals 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200150"/>
            <a:ext cx="5257800" cy="37369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Content Placeholder 2"/>
          <p:cNvSpPr>
            <a:spLocks noGrp="1"/>
          </p:cNvSpPr>
          <p:nvPr>
            <p:ph idx="4294967295"/>
          </p:nvPr>
        </p:nvSpPr>
        <p:spPr>
          <a:xfrm>
            <a:off x="304800" y="1276350"/>
            <a:ext cx="8610600" cy="3317875"/>
          </a:xfrm>
        </p:spPr>
        <p:txBody>
          <a:bodyPr/>
          <a:lstStyle/>
          <a:p>
            <a:r>
              <a:rPr lang="en-US" sz="2400" b="1" dirty="0" smtClean="0">
                <a:latin typeface="Century Gothic" pitchFamily="34" charset="0"/>
              </a:rPr>
              <a:t>Account For Them Properly – </a:t>
            </a:r>
            <a:r>
              <a:rPr lang="en-US" sz="2400" dirty="0" smtClean="0">
                <a:latin typeface="Century Gothic" pitchFamily="34" charset="0"/>
              </a:rPr>
              <a:t>book monthly income, </a:t>
            </a:r>
            <a:r>
              <a:rPr lang="en-US" sz="2400" dirty="0" smtClean="0">
                <a:latin typeface="Century Gothic" pitchFamily="34" charset="0"/>
              </a:rPr>
              <a:t>depreciate </a:t>
            </a:r>
            <a:r>
              <a:rPr lang="en-US" sz="2400" dirty="0" smtClean="0">
                <a:latin typeface="Century Gothic" pitchFamily="34" charset="0"/>
              </a:rPr>
              <a:t>them, and only show a receivable for past due rent </a:t>
            </a:r>
          </a:p>
          <a:p>
            <a:r>
              <a:rPr lang="en-US" sz="2400" b="1" dirty="0" smtClean="0">
                <a:latin typeface="Century Gothic" pitchFamily="34" charset="0"/>
              </a:rPr>
              <a:t>Obtain Adequate Financing – </a:t>
            </a:r>
            <a:r>
              <a:rPr lang="en-US" sz="2400" dirty="0" smtClean="0">
                <a:latin typeface="Century Gothic" pitchFamily="34" charset="0"/>
              </a:rPr>
              <a:t>finance them over the same time (or longer) as it takes to recoup your cost on the instrument</a:t>
            </a:r>
          </a:p>
          <a:p>
            <a:r>
              <a:rPr lang="en-US" sz="2400" b="1" dirty="0" smtClean="0">
                <a:latin typeface="Century Gothic" pitchFamily="34" charset="0"/>
              </a:rPr>
              <a:t>Track the Productivity of the Pool</a:t>
            </a:r>
          </a:p>
          <a:p>
            <a:pPr lvl="1"/>
            <a:r>
              <a:rPr lang="en-US" sz="1800" b="1" dirty="0" smtClean="0">
                <a:latin typeface="Century Gothic" pitchFamily="34" charset="0"/>
              </a:rPr>
              <a:t>Collections</a:t>
            </a:r>
            <a:r>
              <a:rPr lang="en-US" sz="1800" dirty="0" smtClean="0">
                <a:latin typeface="Century Gothic" pitchFamily="34" charset="0"/>
              </a:rPr>
              <a:t> – watch your bad debt stats!</a:t>
            </a:r>
            <a:endParaRPr lang="en-US" sz="1800" b="1" dirty="0" smtClean="0">
              <a:latin typeface="Century Gothic" pitchFamily="34" charset="0"/>
            </a:endParaRPr>
          </a:p>
          <a:p>
            <a:pPr lvl="1"/>
            <a:r>
              <a:rPr lang="en-US" sz="1800" b="1" dirty="0" smtClean="0">
                <a:latin typeface="Century Gothic" pitchFamily="34" charset="0"/>
              </a:rPr>
              <a:t>Unrented Units</a:t>
            </a:r>
            <a:r>
              <a:rPr lang="en-US" sz="1800" dirty="0" smtClean="0">
                <a:latin typeface="Century Gothic" pitchFamily="34" charset="0"/>
              </a:rPr>
              <a:t> – get them ready to go…or change the mix!</a:t>
            </a:r>
            <a:endParaRPr lang="en-US" sz="1800" b="1" dirty="0" smtClean="0">
              <a:latin typeface="Century Gothic" pitchFamily="34" charset="0"/>
            </a:endParaRPr>
          </a:p>
          <a:p>
            <a:pPr>
              <a:buFont typeface="Arial" charset="0"/>
              <a:buNone/>
            </a:pPr>
            <a:endParaRPr lang="en-US" sz="2400" b="1" dirty="0" smtClean="0">
              <a:latin typeface="Century Gothic" pitchFamily="34" charset="0"/>
            </a:endParaRP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457200" y="263525"/>
            <a:ext cx="6477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alibri" pitchFamily="34" charset="0"/>
              </a:rPr>
              <a:t>Rentals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2" descr="SN09IdeacenterBrandedinf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0" y="1276350"/>
            <a:ext cx="41910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600">
                <a:latin typeface="Tempus Sans ITC"/>
              </a:rPr>
              <a:t>2.</a:t>
            </a:r>
          </a:p>
          <a:p>
            <a:pPr algn="ctr"/>
            <a:r>
              <a:rPr lang="en-US" sz="6600">
                <a:latin typeface="Tempus Sans ITC"/>
              </a:rPr>
              <a:t>Pay Down Debt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61950"/>
            <a:ext cx="4267200" cy="37449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 descr="SN09IdeacenterBrandedinf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52400" y="1200150"/>
            <a:ext cx="40386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>
                <a:latin typeface="Tempus Sans ITC"/>
              </a:rPr>
              <a:t>3. Break-up With Your Old Inventory</a:t>
            </a:r>
          </a:p>
        </p:txBody>
      </p:sp>
      <p:pic>
        <p:nvPicPr>
          <p:cNvPr id="1024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514350"/>
            <a:ext cx="41529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Content Placeholder 2"/>
          <p:cNvSpPr>
            <a:spLocks noGrp="1"/>
          </p:cNvSpPr>
          <p:nvPr>
            <p:ph idx="4294967295"/>
          </p:nvPr>
        </p:nvSpPr>
        <p:spPr>
          <a:xfrm>
            <a:off x="228600" y="1276350"/>
            <a:ext cx="8910638" cy="3165475"/>
          </a:xfrm>
        </p:spPr>
        <p:txBody>
          <a:bodyPr/>
          <a:lstStyle/>
          <a:p>
            <a:r>
              <a:rPr lang="en-US" sz="2800" b="1" dirty="0" smtClean="0">
                <a:latin typeface="Century Gothic" pitchFamily="34" charset="0"/>
              </a:rPr>
              <a:t>Remember….</a:t>
            </a:r>
            <a:r>
              <a:rPr lang="en-US" sz="2800" dirty="0" smtClean="0">
                <a:latin typeface="Century Gothic" pitchFamily="34" charset="0"/>
              </a:rPr>
              <a:t>it’s all about “turns” and lost opportunity costs!!</a:t>
            </a:r>
          </a:p>
          <a:p>
            <a:r>
              <a:rPr lang="en-US" sz="2800" b="1" dirty="0" smtClean="0">
                <a:latin typeface="Century Gothic" pitchFamily="34" charset="0"/>
              </a:rPr>
              <a:t>Track Aging Inventory and Try Something New…</a:t>
            </a:r>
          </a:p>
          <a:p>
            <a:pPr lvl="1"/>
            <a:r>
              <a:rPr lang="en-US" sz="2000" b="1" dirty="0" smtClean="0">
                <a:latin typeface="Century Gothic" pitchFamily="34" charset="0"/>
              </a:rPr>
              <a:t>Re-merchandise</a:t>
            </a:r>
          </a:p>
          <a:p>
            <a:pPr lvl="1"/>
            <a:r>
              <a:rPr lang="en-US" sz="2000" b="1" dirty="0" smtClean="0">
                <a:latin typeface="Century Gothic" pitchFamily="34" charset="0"/>
              </a:rPr>
              <a:t>Spiffs to Sales Staff</a:t>
            </a:r>
          </a:p>
          <a:p>
            <a:pPr lvl="1"/>
            <a:r>
              <a:rPr lang="en-US" sz="2000" b="1" dirty="0" smtClean="0">
                <a:latin typeface="Century Gothic" pitchFamily="34" charset="0"/>
              </a:rPr>
              <a:t>Blow-Out in Store or Online</a:t>
            </a:r>
          </a:p>
          <a:p>
            <a:pPr lvl="1"/>
            <a:r>
              <a:rPr lang="en-US" sz="2000" b="1" dirty="0" smtClean="0">
                <a:latin typeface="Century Gothic" pitchFamily="34" charset="0"/>
              </a:rPr>
              <a:t>Donation</a:t>
            </a:r>
            <a:endParaRPr lang="en-US" sz="2400" b="1" dirty="0" smtClean="0">
              <a:latin typeface="Century Gothic" pitchFamily="34" charset="0"/>
            </a:endParaRP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457200" y="263525"/>
            <a:ext cx="6477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alibri" pitchFamily="34" charset="0"/>
              </a:rPr>
              <a:t>Inventory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 descr="SN09IdeacenterBrandedinf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52400" y="1657350"/>
            <a:ext cx="47244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>
                <a:latin typeface="Tempus Sans ITC"/>
              </a:rPr>
              <a:t>4. Save For</a:t>
            </a:r>
          </a:p>
          <a:p>
            <a:pPr algn="ctr"/>
            <a:r>
              <a:rPr lang="en-US" sz="5400">
                <a:latin typeface="Tempus Sans ITC"/>
              </a:rPr>
              <a:t>The</a:t>
            </a:r>
          </a:p>
          <a:p>
            <a:pPr algn="ctr"/>
            <a:r>
              <a:rPr lang="en-US" sz="5400">
                <a:latin typeface="Tempus Sans ITC"/>
              </a:rPr>
              <a:t>“Rainy Day”</a:t>
            </a:r>
          </a:p>
        </p:txBody>
      </p:sp>
      <p:pic>
        <p:nvPicPr>
          <p:cNvPr id="12291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38125"/>
            <a:ext cx="35052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SN09IdeacenterBrandedinf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4667250" y="1200150"/>
            <a:ext cx="38100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>
                <a:latin typeface="Tempus Sans ITC"/>
              </a:rPr>
              <a:t>5. Diversify Revenues</a:t>
            </a:r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895350"/>
            <a:ext cx="428625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354</Words>
  <Application>Microsoft Office PowerPoint</Application>
  <PresentationFormat>On-screen Show (16:9)</PresentationFormat>
  <Paragraphs>80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NAMM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Nelson</dc:creator>
  <cp:lastModifiedBy>Donna Olaguer</cp:lastModifiedBy>
  <cp:revision>44</cp:revision>
  <cp:lastPrinted>2009-04-21T21:40:57Z</cp:lastPrinted>
  <dcterms:created xsi:type="dcterms:W3CDTF">2011-04-20T16:54:43Z</dcterms:created>
  <dcterms:modified xsi:type="dcterms:W3CDTF">2012-06-18T17:33:22Z</dcterms:modified>
</cp:coreProperties>
</file>