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61" r:id="rId4"/>
    <p:sldId id="318" r:id="rId5"/>
    <p:sldId id="351" r:id="rId6"/>
    <p:sldId id="299" r:id="rId7"/>
    <p:sldId id="292" r:id="rId8"/>
    <p:sldId id="341" r:id="rId9"/>
    <p:sldId id="317" r:id="rId10"/>
    <p:sldId id="302" r:id="rId11"/>
    <p:sldId id="268" r:id="rId12"/>
    <p:sldId id="289" r:id="rId13"/>
    <p:sldId id="280" r:id="rId14"/>
    <p:sldId id="293" r:id="rId15"/>
    <p:sldId id="282" r:id="rId16"/>
    <p:sldId id="285" r:id="rId17"/>
    <p:sldId id="294" r:id="rId18"/>
    <p:sldId id="295" r:id="rId19"/>
    <p:sldId id="298" r:id="rId20"/>
    <p:sldId id="288" r:id="rId21"/>
    <p:sldId id="327" r:id="rId22"/>
    <p:sldId id="328" r:id="rId23"/>
    <p:sldId id="296" r:id="rId24"/>
    <p:sldId id="307" r:id="rId25"/>
    <p:sldId id="342" r:id="rId26"/>
    <p:sldId id="330" r:id="rId27"/>
    <p:sldId id="332" r:id="rId28"/>
    <p:sldId id="337" r:id="rId29"/>
    <p:sldId id="334" r:id="rId30"/>
    <p:sldId id="335" r:id="rId31"/>
    <p:sldId id="321" r:id="rId32"/>
    <p:sldId id="336" r:id="rId33"/>
    <p:sldId id="277" r:id="rId34"/>
    <p:sldId id="315" r:id="rId35"/>
    <p:sldId id="259" r:id="rId36"/>
    <p:sldId id="347" r:id="rId37"/>
    <p:sldId id="279" r:id="rId38"/>
    <p:sldId id="345" r:id="rId39"/>
    <p:sldId id="346" r:id="rId40"/>
    <p:sldId id="344" r:id="rId41"/>
    <p:sldId id="350" r:id="rId42"/>
    <p:sldId id="278" r:id="rId43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Lucida Grande" pitchFamily="-65" charset="0"/>
        <a:ea typeface="Geneva" pitchFamily="-65" charset="0"/>
        <a:cs typeface="Geneva" pitchFamily="-65" charset="0"/>
      </a:defRPr>
    </a:lvl1pPr>
    <a:lvl2pPr marL="285750" indent="171450" algn="l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Lucida Grande" pitchFamily="-65" charset="0"/>
        <a:ea typeface="Geneva" pitchFamily="-65" charset="0"/>
        <a:cs typeface="Geneva" pitchFamily="-65" charset="0"/>
      </a:defRPr>
    </a:lvl2pPr>
    <a:lvl3pPr marL="571500" indent="342900" algn="l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Lucida Grande" pitchFamily="-65" charset="0"/>
        <a:ea typeface="Geneva" pitchFamily="-65" charset="0"/>
        <a:cs typeface="Geneva" pitchFamily="-65" charset="0"/>
      </a:defRPr>
    </a:lvl3pPr>
    <a:lvl4pPr marL="857250" indent="514350" algn="l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Lucida Grande" pitchFamily="-65" charset="0"/>
        <a:ea typeface="Geneva" pitchFamily="-65" charset="0"/>
        <a:cs typeface="Geneva" pitchFamily="-65" charset="0"/>
      </a:defRPr>
    </a:lvl4pPr>
    <a:lvl5pPr marL="1143000" indent="685800" algn="l" rtl="0" eaLnBrk="0" fontAlgn="base" hangingPunct="0">
      <a:spcBef>
        <a:spcPct val="0"/>
      </a:spcBef>
      <a:spcAft>
        <a:spcPct val="0"/>
      </a:spcAft>
      <a:defRPr sz="1500" kern="1200">
        <a:solidFill>
          <a:schemeClr val="tx1"/>
        </a:solidFill>
        <a:latin typeface="Lucida Grande" pitchFamily="-65" charset="0"/>
        <a:ea typeface="Geneva" pitchFamily="-65" charset="0"/>
        <a:cs typeface="Geneva" pitchFamily="-65" charset="0"/>
      </a:defRPr>
    </a:lvl5pPr>
    <a:lvl6pPr marL="2286000" algn="l" defTabSz="914400" rtl="0" eaLnBrk="1" latinLnBrk="0" hangingPunct="1">
      <a:defRPr sz="1500" kern="1200">
        <a:solidFill>
          <a:schemeClr val="tx1"/>
        </a:solidFill>
        <a:latin typeface="Lucida Grande" pitchFamily="-65" charset="0"/>
        <a:ea typeface="Geneva" pitchFamily="-65" charset="0"/>
        <a:cs typeface="Geneva" pitchFamily="-65" charset="0"/>
      </a:defRPr>
    </a:lvl6pPr>
    <a:lvl7pPr marL="2743200" algn="l" defTabSz="914400" rtl="0" eaLnBrk="1" latinLnBrk="0" hangingPunct="1">
      <a:defRPr sz="1500" kern="1200">
        <a:solidFill>
          <a:schemeClr val="tx1"/>
        </a:solidFill>
        <a:latin typeface="Lucida Grande" pitchFamily="-65" charset="0"/>
        <a:ea typeface="Geneva" pitchFamily="-65" charset="0"/>
        <a:cs typeface="Geneva" pitchFamily="-65" charset="0"/>
      </a:defRPr>
    </a:lvl7pPr>
    <a:lvl8pPr marL="3200400" algn="l" defTabSz="914400" rtl="0" eaLnBrk="1" latinLnBrk="0" hangingPunct="1">
      <a:defRPr sz="1500" kern="1200">
        <a:solidFill>
          <a:schemeClr val="tx1"/>
        </a:solidFill>
        <a:latin typeface="Lucida Grande" pitchFamily="-65" charset="0"/>
        <a:ea typeface="Geneva" pitchFamily="-65" charset="0"/>
        <a:cs typeface="Geneva" pitchFamily="-65" charset="0"/>
      </a:defRPr>
    </a:lvl8pPr>
    <a:lvl9pPr marL="3657600" algn="l" defTabSz="914400" rtl="0" eaLnBrk="1" latinLnBrk="0" hangingPunct="1">
      <a:defRPr sz="1500" kern="1200">
        <a:solidFill>
          <a:schemeClr val="tx1"/>
        </a:solidFill>
        <a:latin typeface="Lucida Grande" pitchFamily="-65" charset="0"/>
        <a:ea typeface="Geneva" pitchFamily="-65" charset="0"/>
        <a:cs typeface="Geneva" pitchFamily="-65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F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22" autoAdjust="0"/>
    <p:restoredTop sz="90273" autoAdjust="0"/>
  </p:normalViewPr>
  <p:slideViewPr>
    <p:cSldViewPr>
      <p:cViewPr varScale="1">
        <p:scale>
          <a:sx n="85" d="100"/>
          <a:sy n="85" d="100"/>
        </p:scale>
        <p:origin x="-384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5CFE39-5303-4B34-9EA4-86F37332FC89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A88176-9AFB-4174-9F74-4F448E8D4C77}">
      <dgm:prSet phldrT="[Text]"/>
      <dgm:spPr>
        <a:solidFill>
          <a:srgbClr val="4472F4"/>
        </a:solidFill>
      </dgm:spPr>
      <dgm:t>
        <a:bodyPr/>
        <a:lstStyle/>
        <a:p>
          <a:r>
            <a:rPr lang="en-US" dirty="0" smtClean="0"/>
            <a:t>Banner ads</a:t>
          </a:r>
          <a:endParaRPr lang="en-US" dirty="0"/>
        </a:p>
      </dgm:t>
    </dgm:pt>
    <dgm:pt modelId="{47021044-C76A-43F6-98B6-4288F3A0C3D2}" type="parTrans" cxnId="{51FB5916-7A73-4B62-BF63-803EEBE1276C}">
      <dgm:prSet/>
      <dgm:spPr/>
      <dgm:t>
        <a:bodyPr/>
        <a:lstStyle/>
        <a:p>
          <a:endParaRPr lang="en-US"/>
        </a:p>
      </dgm:t>
    </dgm:pt>
    <dgm:pt modelId="{AC732BA5-30BD-4AEB-B3EC-C32C654A547F}" type="sibTrans" cxnId="{51FB5916-7A73-4B62-BF63-803EEBE1276C}">
      <dgm:prSet/>
      <dgm:spPr/>
      <dgm:t>
        <a:bodyPr/>
        <a:lstStyle/>
        <a:p>
          <a:endParaRPr lang="en-US"/>
        </a:p>
      </dgm:t>
    </dgm:pt>
    <dgm:pt modelId="{F9596D61-0AC4-444B-B40E-F3DDDA03564D}">
      <dgm:prSet phldrT="[Text]"/>
      <dgm:spPr>
        <a:solidFill>
          <a:srgbClr val="4472F4"/>
        </a:solidFill>
      </dgm:spPr>
      <dgm:t>
        <a:bodyPr/>
        <a:lstStyle/>
        <a:p>
          <a:r>
            <a:rPr lang="en-US" dirty="0" smtClean="0"/>
            <a:t>Email Blast</a:t>
          </a:r>
          <a:endParaRPr lang="en-US" dirty="0"/>
        </a:p>
      </dgm:t>
    </dgm:pt>
    <dgm:pt modelId="{CC4E1A96-1E96-4C60-ABE5-D64EC01772D4}" type="parTrans" cxnId="{6FA961FD-DE9B-4AFF-8E6D-CAB08DF7D092}">
      <dgm:prSet/>
      <dgm:spPr/>
      <dgm:t>
        <a:bodyPr/>
        <a:lstStyle/>
        <a:p>
          <a:endParaRPr lang="en-US"/>
        </a:p>
      </dgm:t>
    </dgm:pt>
    <dgm:pt modelId="{2FB7428B-2ACC-4A2B-A167-50EF094A4674}" type="sibTrans" cxnId="{6FA961FD-DE9B-4AFF-8E6D-CAB08DF7D092}">
      <dgm:prSet/>
      <dgm:spPr/>
      <dgm:t>
        <a:bodyPr/>
        <a:lstStyle/>
        <a:p>
          <a:endParaRPr lang="en-US"/>
        </a:p>
      </dgm:t>
    </dgm:pt>
    <dgm:pt modelId="{0ABD7848-F27E-4C23-9AC2-010C28B75950}">
      <dgm:prSet phldrT="[Text]"/>
      <dgm:spPr>
        <a:solidFill>
          <a:srgbClr val="4472F4"/>
        </a:solidFill>
      </dgm:spPr>
      <dgm:t>
        <a:bodyPr/>
        <a:lstStyle/>
        <a:p>
          <a:r>
            <a:rPr lang="en-US" dirty="0" err="1" smtClean="0"/>
            <a:t>Facebook</a:t>
          </a:r>
          <a:r>
            <a:rPr lang="en-US" dirty="0" smtClean="0"/>
            <a:t> Ads</a:t>
          </a:r>
          <a:endParaRPr lang="en-US" dirty="0"/>
        </a:p>
      </dgm:t>
    </dgm:pt>
    <dgm:pt modelId="{E832536E-ADCE-41FB-98E0-B3AFEF9EA603}" type="parTrans" cxnId="{8CD7FEB5-92D5-4077-90BF-97DE3968D396}">
      <dgm:prSet/>
      <dgm:spPr/>
      <dgm:t>
        <a:bodyPr/>
        <a:lstStyle/>
        <a:p>
          <a:endParaRPr lang="en-US"/>
        </a:p>
      </dgm:t>
    </dgm:pt>
    <dgm:pt modelId="{6F911006-F026-4C66-9E3B-0D1B6BDEB2D2}" type="sibTrans" cxnId="{8CD7FEB5-92D5-4077-90BF-97DE3968D396}">
      <dgm:prSet/>
      <dgm:spPr/>
      <dgm:t>
        <a:bodyPr/>
        <a:lstStyle/>
        <a:p>
          <a:endParaRPr lang="en-US"/>
        </a:p>
      </dgm:t>
    </dgm:pt>
    <dgm:pt modelId="{EA16747F-09B3-4BA0-93DE-3DA92DE5D7D2}">
      <dgm:prSet phldrT="[Text]"/>
      <dgm:spPr/>
      <dgm:t>
        <a:bodyPr/>
        <a:lstStyle/>
        <a:p>
          <a:r>
            <a:rPr lang="en-US" b="1" dirty="0" err="1" smtClean="0"/>
            <a:t>Facebook</a:t>
          </a:r>
          <a:r>
            <a:rPr lang="en-US" b="1" dirty="0" smtClean="0"/>
            <a:t> Tab</a:t>
          </a:r>
        </a:p>
      </dgm:t>
    </dgm:pt>
    <dgm:pt modelId="{CA798440-D512-47CE-930E-C1415B61D723}" type="parTrans" cxnId="{ADF32D27-DAE2-408C-80A2-B77581F1229A}">
      <dgm:prSet/>
      <dgm:spPr/>
      <dgm:t>
        <a:bodyPr/>
        <a:lstStyle/>
        <a:p>
          <a:endParaRPr lang="en-US"/>
        </a:p>
      </dgm:t>
    </dgm:pt>
    <dgm:pt modelId="{0B4615D7-6ED1-4AA2-A2AD-95F70D40F4B1}" type="sibTrans" cxnId="{ADF32D27-DAE2-408C-80A2-B77581F1229A}">
      <dgm:prSet/>
      <dgm:spPr/>
      <dgm:t>
        <a:bodyPr/>
        <a:lstStyle/>
        <a:p>
          <a:endParaRPr lang="en-US"/>
        </a:p>
      </dgm:t>
    </dgm:pt>
    <dgm:pt modelId="{AB62014B-44CF-417B-A0C5-51FE577BC79D}" type="pres">
      <dgm:prSet presAssocID="{425CFE39-5303-4B34-9EA4-86F37332FC89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3B0711-5EEA-4D9E-86FC-FCF75EDB43D4}" type="pres">
      <dgm:prSet presAssocID="{425CFE39-5303-4B34-9EA4-86F37332FC89}" presName="ellipse" presStyleLbl="trBgShp" presStyleIdx="0" presStyleCnt="1"/>
      <dgm:spPr/>
    </dgm:pt>
    <dgm:pt modelId="{BE372311-4C2F-455B-BDE4-E64950EA815A}" type="pres">
      <dgm:prSet presAssocID="{425CFE39-5303-4B34-9EA4-86F37332FC89}" presName="arrow1" presStyleLbl="fgShp" presStyleIdx="0" presStyleCnt="1" custLinFactNeighborX="-24074"/>
      <dgm:spPr>
        <a:solidFill>
          <a:srgbClr val="4472F4"/>
        </a:solidFill>
      </dgm:spPr>
    </dgm:pt>
    <dgm:pt modelId="{49E1E1E6-F1D3-4A28-B871-025D8082B5DE}" type="pres">
      <dgm:prSet presAssocID="{425CFE39-5303-4B34-9EA4-86F37332FC89}" presName="rectangle" presStyleLbl="revTx" presStyleIdx="0" presStyleCnt="1" custLinFactNeighborY="-270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425804-1731-4DDD-857B-C22337D6C43F}" type="pres">
      <dgm:prSet presAssocID="{F9596D61-0AC4-444B-B40E-F3DDDA03564D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00810F-952B-4F80-81A9-7F31D20855A6}" type="pres">
      <dgm:prSet presAssocID="{0ABD7848-F27E-4C23-9AC2-010C28B75950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BECCA0-FB34-4D0E-B014-0B7D56614CFA}" type="pres">
      <dgm:prSet presAssocID="{EA16747F-09B3-4BA0-93DE-3DA92DE5D7D2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4F8180-6C62-4EF4-ACEC-99C67420EA63}" type="pres">
      <dgm:prSet presAssocID="{425CFE39-5303-4B34-9EA4-86F37332FC89}" presName="funnel" presStyleLbl="trAlignAcc1" presStyleIdx="0" presStyleCnt="1" custLinFactNeighborX="-3680" custLinFactNeighborY="1272"/>
      <dgm:spPr>
        <a:ln>
          <a:solidFill>
            <a:srgbClr val="0070C0"/>
          </a:solidFill>
        </a:ln>
      </dgm:spPr>
      <dgm:t>
        <a:bodyPr/>
        <a:lstStyle/>
        <a:p>
          <a:endParaRPr lang="en-US"/>
        </a:p>
      </dgm:t>
    </dgm:pt>
  </dgm:ptLst>
  <dgm:cxnLst>
    <dgm:cxn modelId="{F61E70E3-6FC9-4CE1-9BEF-FCB431BCCEEC}" type="presOf" srcId="{425CFE39-5303-4B34-9EA4-86F37332FC89}" destId="{AB62014B-44CF-417B-A0C5-51FE577BC79D}" srcOrd="0" destOrd="0" presId="urn:microsoft.com/office/officeart/2005/8/layout/funnel1"/>
    <dgm:cxn modelId="{6FA961FD-DE9B-4AFF-8E6D-CAB08DF7D092}" srcId="{425CFE39-5303-4B34-9EA4-86F37332FC89}" destId="{F9596D61-0AC4-444B-B40E-F3DDDA03564D}" srcOrd="1" destOrd="0" parTransId="{CC4E1A96-1E96-4C60-ABE5-D64EC01772D4}" sibTransId="{2FB7428B-2ACC-4A2B-A167-50EF094A4674}"/>
    <dgm:cxn modelId="{FA9EBF5C-901E-408D-9AA2-ED05994AB745}" type="presOf" srcId="{0ABD7848-F27E-4C23-9AC2-010C28B75950}" destId="{1F425804-1731-4DDD-857B-C22337D6C43F}" srcOrd="0" destOrd="0" presId="urn:microsoft.com/office/officeart/2005/8/layout/funnel1"/>
    <dgm:cxn modelId="{AE7C0D28-9615-4E08-B795-D9469E89E2D2}" type="presOf" srcId="{69A88176-9AFB-4174-9F74-4F448E8D4C77}" destId="{E4BECCA0-FB34-4D0E-B014-0B7D56614CFA}" srcOrd="0" destOrd="0" presId="urn:microsoft.com/office/officeart/2005/8/layout/funnel1"/>
    <dgm:cxn modelId="{8CD7FEB5-92D5-4077-90BF-97DE3968D396}" srcId="{425CFE39-5303-4B34-9EA4-86F37332FC89}" destId="{0ABD7848-F27E-4C23-9AC2-010C28B75950}" srcOrd="2" destOrd="0" parTransId="{E832536E-ADCE-41FB-98E0-B3AFEF9EA603}" sibTransId="{6F911006-F026-4C66-9E3B-0D1B6BDEB2D2}"/>
    <dgm:cxn modelId="{46579B18-E95B-463A-82E8-809CA88A0152}" type="presOf" srcId="{F9596D61-0AC4-444B-B40E-F3DDDA03564D}" destId="{CB00810F-952B-4F80-81A9-7F31D20855A6}" srcOrd="0" destOrd="0" presId="urn:microsoft.com/office/officeart/2005/8/layout/funnel1"/>
    <dgm:cxn modelId="{ADF32D27-DAE2-408C-80A2-B77581F1229A}" srcId="{425CFE39-5303-4B34-9EA4-86F37332FC89}" destId="{EA16747F-09B3-4BA0-93DE-3DA92DE5D7D2}" srcOrd="3" destOrd="0" parTransId="{CA798440-D512-47CE-930E-C1415B61D723}" sibTransId="{0B4615D7-6ED1-4AA2-A2AD-95F70D40F4B1}"/>
    <dgm:cxn modelId="{C0EBD806-0812-4F11-8B74-42A67A3CAADB}" type="presOf" srcId="{EA16747F-09B3-4BA0-93DE-3DA92DE5D7D2}" destId="{49E1E1E6-F1D3-4A28-B871-025D8082B5DE}" srcOrd="0" destOrd="0" presId="urn:microsoft.com/office/officeart/2005/8/layout/funnel1"/>
    <dgm:cxn modelId="{51FB5916-7A73-4B62-BF63-803EEBE1276C}" srcId="{425CFE39-5303-4B34-9EA4-86F37332FC89}" destId="{69A88176-9AFB-4174-9F74-4F448E8D4C77}" srcOrd="0" destOrd="0" parTransId="{47021044-C76A-43F6-98B6-4288F3A0C3D2}" sibTransId="{AC732BA5-30BD-4AEB-B3EC-C32C654A547F}"/>
    <dgm:cxn modelId="{06104DA3-5CAB-4234-B0C2-8BD66FDA634E}" type="presParOf" srcId="{AB62014B-44CF-417B-A0C5-51FE577BC79D}" destId="{E83B0711-5EEA-4D9E-86FC-FCF75EDB43D4}" srcOrd="0" destOrd="0" presId="urn:microsoft.com/office/officeart/2005/8/layout/funnel1"/>
    <dgm:cxn modelId="{84B2F7F7-AF9E-49EE-8E61-6354933149C5}" type="presParOf" srcId="{AB62014B-44CF-417B-A0C5-51FE577BC79D}" destId="{BE372311-4C2F-455B-BDE4-E64950EA815A}" srcOrd="1" destOrd="0" presId="urn:microsoft.com/office/officeart/2005/8/layout/funnel1"/>
    <dgm:cxn modelId="{D9B7E85E-CCD8-47FC-A49E-3A417E2EF7B6}" type="presParOf" srcId="{AB62014B-44CF-417B-A0C5-51FE577BC79D}" destId="{49E1E1E6-F1D3-4A28-B871-025D8082B5DE}" srcOrd="2" destOrd="0" presId="urn:microsoft.com/office/officeart/2005/8/layout/funnel1"/>
    <dgm:cxn modelId="{5B60ECE4-ACBE-400D-95C2-8522A2EE6FBA}" type="presParOf" srcId="{AB62014B-44CF-417B-A0C5-51FE577BC79D}" destId="{1F425804-1731-4DDD-857B-C22337D6C43F}" srcOrd="3" destOrd="0" presId="urn:microsoft.com/office/officeart/2005/8/layout/funnel1"/>
    <dgm:cxn modelId="{9AD012F7-06A1-465E-9CEA-3637B092EC66}" type="presParOf" srcId="{AB62014B-44CF-417B-A0C5-51FE577BC79D}" destId="{CB00810F-952B-4F80-81A9-7F31D20855A6}" srcOrd="4" destOrd="0" presId="urn:microsoft.com/office/officeart/2005/8/layout/funnel1"/>
    <dgm:cxn modelId="{3F5F19DA-FD47-4058-AB47-0783A2B644C3}" type="presParOf" srcId="{AB62014B-44CF-417B-A0C5-51FE577BC79D}" destId="{E4BECCA0-FB34-4D0E-B014-0B7D56614CFA}" srcOrd="5" destOrd="0" presId="urn:microsoft.com/office/officeart/2005/8/layout/funnel1"/>
    <dgm:cxn modelId="{7FAC82C0-4B95-408A-8EEE-1391894B2B50}" type="presParOf" srcId="{AB62014B-44CF-417B-A0C5-51FE577BC79D}" destId="{F44F8180-6C62-4EF4-ACEC-99C67420EA63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5CC1B7-7CC9-4EEA-A74D-1980973B403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2D52D650-1872-4E8C-9B67-5803052180D1}">
      <dgm:prSet phldrT="[Text]"/>
      <dgm:spPr>
        <a:solidFill>
          <a:srgbClr val="4472F4"/>
        </a:solidFill>
      </dgm:spPr>
      <dgm:t>
        <a:bodyPr/>
        <a:lstStyle/>
        <a:p>
          <a:r>
            <a:rPr lang="en-US" dirty="0" smtClean="0"/>
            <a:t>Website Landing Page</a:t>
          </a:r>
          <a:endParaRPr lang="en-US" dirty="0"/>
        </a:p>
      </dgm:t>
    </dgm:pt>
    <dgm:pt modelId="{F62187B4-BE5D-42B1-B857-18FABD60100D}" type="parTrans" cxnId="{316E98AC-63F8-4B86-A47B-D27D73A17C63}">
      <dgm:prSet/>
      <dgm:spPr/>
      <dgm:t>
        <a:bodyPr/>
        <a:lstStyle/>
        <a:p>
          <a:endParaRPr lang="en-US"/>
        </a:p>
      </dgm:t>
    </dgm:pt>
    <dgm:pt modelId="{503A720C-13C8-46B0-AF54-6A3B55F07C6D}" type="sibTrans" cxnId="{316E98AC-63F8-4B86-A47B-D27D73A17C63}">
      <dgm:prSet/>
      <dgm:spPr/>
      <dgm:t>
        <a:bodyPr/>
        <a:lstStyle/>
        <a:p>
          <a:endParaRPr lang="en-US"/>
        </a:p>
      </dgm:t>
    </dgm:pt>
    <dgm:pt modelId="{04003E0F-B941-468C-97EC-9E47AA6FDCE2}">
      <dgm:prSet phldrT="[Text]"/>
      <dgm:spPr>
        <a:solidFill>
          <a:srgbClr val="4472F4"/>
        </a:solidFill>
      </dgm:spPr>
      <dgm:t>
        <a:bodyPr/>
        <a:lstStyle/>
        <a:p>
          <a:r>
            <a:rPr lang="en-US" dirty="0" smtClean="0"/>
            <a:t>Purchase</a:t>
          </a:r>
        </a:p>
        <a:p>
          <a:r>
            <a:rPr lang="en-US" dirty="0" smtClean="0"/>
            <a:t>or</a:t>
          </a:r>
        </a:p>
        <a:p>
          <a:r>
            <a:rPr lang="en-US" dirty="0" smtClean="0"/>
            <a:t>Dealer Locator</a:t>
          </a:r>
          <a:endParaRPr lang="en-US" dirty="0"/>
        </a:p>
      </dgm:t>
    </dgm:pt>
    <dgm:pt modelId="{8A3ADB15-1073-4778-9168-7EF138825D5B}" type="parTrans" cxnId="{E5209E16-36C7-46B8-AF88-908704EE5D3B}">
      <dgm:prSet/>
      <dgm:spPr/>
      <dgm:t>
        <a:bodyPr/>
        <a:lstStyle/>
        <a:p>
          <a:endParaRPr lang="en-US"/>
        </a:p>
      </dgm:t>
    </dgm:pt>
    <dgm:pt modelId="{4519E2D1-737A-4139-BBE3-B85E5734362F}" type="sibTrans" cxnId="{E5209E16-36C7-46B8-AF88-908704EE5D3B}">
      <dgm:prSet/>
      <dgm:spPr/>
      <dgm:t>
        <a:bodyPr/>
        <a:lstStyle/>
        <a:p>
          <a:endParaRPr lang="en-US"/>
        </a:p>
      </dgm:t>
    </dgm:pt>
    <dgm:pt modelId="{F5599715-AED6-4A4C-9D17-1658FD2F92EC}">
      <dgm:prSet phldrT="[Text]"/>
      <dgm:spPr>
        <a:solidFill>
          <a:srgbClr val="4472F4"/>
        </a:solidFill>
      </dgm:spPr>
      <dgm:t>
        <a:bodyPr/>
        <a:lstStyle/>
        <a:p>
          <a:r>
            <a:rPr lang="en-US" dirty="0" smtClean="0"/>
            <a:t>Shop</a:t>
          </a:r>
          <a:endParaRPr lang="en-US" dirty="0"/>
        </a:p>
      </dgm:t>
    </dgm:pt>
    <dgm:pt modelId="{94BAB509-29CC-452B-B5C1-14D3AA52A29F}" type="sibTrans" cxnId="{4DCEAB9E-02AA-4553-AB05-818507847EA4}">
      <dgm:prSet/>
      <dgm:spPr/>
      <dgm:t>
        <a:bodyPr/>
        <a:lstStyle/>
        <a:p>
          <a:endParaRPr lang="en-US"/>
        </a:p>
      </dgm:t>
    </dgm:pt>
    <dgm:pt modelId="{ED9C0319-92A3-4868-A39D-03CA356B10D9}" type="parTrans" cxnId="{4DCEAB9E-02AA-4553-AB05-818507847EA4}">
      <dgm:prSet/>
      <dgm:spPr/>
      <dgm:t>
        <a:bodyPr/>
        <a:lstStyle/>
        <a:p>
          <a:endParaRPr lang="en-US"/>
        </a:p>
      </dgm:t>
    </dgm:pt>
    <dgm:pt modelId="{A1BED8A2-538E-4469-8F47-8A5579CC6530}" type="pres">
      <dgm:prSet presAssocID="{705CC1B7-7CC9-4EEA-A74D-1980973B4032}" presName="CompostProcess" presStyleCnt="0">
        <dgm:presLayoutVars>
          <dgm:dir/>
          <dgm:resizeHandles val="exact"/>
        </dgm:presLayoutVars>
      </dgm:prSet>
      <dgm:spPr/>
    </dgm:pt>
    <dgm:pt modelId="{D9625253-64EC-4DC5-8A34-2A08BD749FA8}" type="pres">
      <dgm:prSet presAssocID="{705CC1B7-7CC9-4EEA-A74D-1980973B4032}" presName="arrow" presStyleLbl="bgShp" presStyleIdx="0" presStyleCnt="1"/>
      <dgm:spPr>
        <a:solidFill>
          <a:srgbClr val="4472F4"/>
        </a:solidFill>
      </dgm:spPr>
      <dgm:t>
        <a:bodyPr/>
        <a:lstStyle/>
        <a:p>
          <a:endParaRPr lang="en-US"/>
        </a:p>
      </dgm:t>
    </dgm:pt>
    <dgm:pt modelId="{AF6DF225-B2D7-4827-9762-FEBCDBAA8612}" type="pres">
      <dgm:prSet presAssocID="{705CC1B7-7CC9-4EEA-A74D-1980973B4032}" presName="linearProcess" presStyleCnt="0"/>
      <dgm:spPr/>
    </dgm:pt>
    <dgm:pt modelId="{7F2C83CD-14C8-4E2D-88E1-BEAC87F7239A}" type="pres">
      <dgm:prSet presAssocID="{2D52D650-1872-4E8C-9B67-5803052180D1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3AFB59-6068-47C4-A480-C0D1E09D7806}" type="pres">
      <dgm:prSet presAssocID="{503A720C-13C8-46B0-AF54-6A3B55F07C6D}" presName="sibTrans" presStyleCnt="0"/>
      <dgm:spPr/>
    </dgm:pt>
    <dgm:pt modelId="{B9F42820-313C-4A71-91EF-9BF348917577}" type="pres">
      <dgm:prSet presAssocID="{F5599715-AED6-4A4C-9D17-1658FD2F92EC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F9D570-5262-46A8-AD93-6595DD50788B}" type="pres">
      <dgm:prSet presAssocID="{94BAB509-29CC-452B-B5C1-14D3AA52A29F}" presName="sibTrans" presStyleCnt="0"/>
      <dgm:spPr/>
    </dgm:pt>
    <dgm:pt modelId="{5A918270-DF8A-415A-8ADC-953E09BFAB3E}" type="pres">
      <dgm:prSet presAssocID="{04003E0F-B941-468C-97EC-9E47AA6FDCE2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CEAB9E-02AA-4553-AB05-818507847EA4}" srcId="{705CC1B7-7CC9-4EEA-A74D-1980973B4032}" destId="{F5599715-AED6-4A4C-9D17-1658FD2F92EC}" srcOrd="1" destOrd="0" parTransId="{ED9C0319-92A3-4868-A39D-03CA356B10D9}" sibTransId="{94BAB509-29CC-452B-B5C1-14D3AA52A29F}"/>
    <dgm:cxn modelId="{8647F0D5-8BF3-4684-8BCF-FC8F85E4FA4C}" type="presOf" srcId="{705CC1B7-7CC9-4EEA-A74D-1980973B4032}" destId="{A1BED8A2-538E-4469-8F47-8A5579CC6530}" srcOrd="0" destOrd="0" presId="urn:microsoft.com/office/officeart/2005/8/layout/hProcess9"/>
    <dgm:cxn modelId="{F8B7AA40-9B37-468E-984F-E720FF296282}" type="presOf" srcId="{F5599715-AED6-4A4C-9D17-1658FD2F92EC}" destId="{B9F42820-313C-4A71-91EF-9BF348917577}" srcOrd="0" destOrd="0" presId="urn:microsoft.com/office/officeart/2005/8/layout/hProcess9"/>
    <dgm:cxn modelId="{1E10F8B5-0365-42EE-A244-8391937B3DBD}" type="presOf" srcId="{2D52D650-1872-4E8C-9B67-5803052180D1}" destId="{7F2C83CD-14C8-4E2D-88E1-BEAC87F7239A}" srcOrd="0" destOrd="0" presId="urn:microsoft.com/office/officeart/2005/8/layout/hProcess9"/>
    <dgm:cxn modelId="{1B994ECF-36BD-446F-9DF3-C6FC8EAFA83F}" type="presOf" srcId="{04003E0F-B941-468C-97EC-9E47AA6FDCE2}" destId="{5A918270-DF8A-415A-8ADC-953E09BFAB3E}" srcOrd="0" destOrd="0" presId="urn:microsoft.com/office/officeart/2005/8/layout/hProcess9"/>
    <dgm:cxn modelId="{316E98AC-63F8-4B86-A47B-D27D73A17C63}" srcId="{705CC1B7-7CC9-4EEA-A74D-1980973B4032}" destId="{2D52D650-1872-4E8C-9B67-5803052180D1}" srcOrd="0" destOrd="0" parTransId="{F62187B4-BE5D-42B1-B857-18FABD60100D}" sibTransId="{503A720C-13C8-46B0-AF54-6A3B55F07C6D}"/>
    <dgm:cxn modelId="{E5209E16-36C7-46B8-AF88-908704EE5D3B}" srcId="{705CC1B7-7CC9-4EEA-A74D-1980973B4032}" destId="{04003E0F-B941-468C-97EC-9E47AA6FDCE2}" srcOrd="2" destOrd="0" parTransId="{8A3ADB15-1073-4778-9168-7EF138825D5B}" sibTransId="{4519E2D1-737A-4139-BBE3-B85E5734362F}"/>
    <dgm:cxn modelId="{C9A5F6E8-09A9-40EA-B03C-F7B34E3254C1}" type="presParOf" srcId="{A1BED8A2-538E-4469-8F47-8A5579CC6530}" destId="{D9625253-64EC-4DC5-8A34-2A08BD749FA8}" srcOrd="0" destOrd="0" presId="urn:microsoft.com/office/officeart/2005/8/layout/hProcess9"/>
    <dgm:cxn modelId="{D7199C25-B4B2-4BCE-8358-9CBBCAB3ACAD}" type="presParOf" srcId="{A1BED8A2-538E-4469-8F47-8A5579CC6530}" destId="{AF6DF225-B2D7-4827-9762-FEBCDBAA8612}" srcOrd="1" destOrd="0" presId="urn:microsoft.com/office/officeart/2005/8/layout/hProcess9"/>
    <dgm:cxn modelId="{B87D720B-AA66-4A3C-A478-08B6F155003D}" type="presParOf" srcId="{AF6DF225-B2D7-4827-9762-FEBCDBAA8612}" destId="{7F2C83CD-14C8-4E2D-88E1-BEAC87F7239A}" srcOrd="0" destOrd="0" presId="urn:microsoft.com/office/officeart/2005/8/layout/hProcess9"/>
    <dgm:cxn modelId="{CFEC4689-8237-4D3A-9004-F858D2585B3D}" type="presParOf" srcId="{AF6DF225-B2D7-4827-9762-FEBCDBAA8612}" destId="{623AFB59-6068-47C4-A480-C0D1E09D7806}" srcOrd="1" destOrd="0" presId="urn:microsoft.com/office/officeart/2005/8/layout/hProcess9"/>
    <dgm:cxn modelId="{4744430E-EF5D-4763-9A75-4AB27A5326ED}" type="presParOf" srcId="{AF6DF225-B2D7-4827-9762-FEBCDBAA8612}" destId="{B9F42820-313C-4A71-91EF-9BF348917577}" srcOrd="2" destOrd="0" presId="urn:microsoft.com/office/officeart/2005/8/layout/hProcess9"/>
    <dgm:cxn modelId="{7B2E5386-285B-4E6F-835F-FCCBDFEE3E87}" type="presParOf" srcId="{AF6DF225-B2D7-4827-9762-FEBCDBAA8612}" destId="{16F9D570-5262-46A8-AD93-6595DD50788B}" srcOrd="3" destOrd="0" presId="urn:microsoft.com/office/officeart/2005/8/layout/hProcess9"/>
    <dgm:cxn modelId="{BB86D1B0-7E9A-4B07-8BE3-0907D7E05B7B}" type="presParOf" srcId="{AF6DF225-B2D7-4827-9762-FEBCDBAA8612}" destId="{5A918270-DF8A-415A-8ADC-953E09BFAB3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83B0711-5EEA-4D9E-86FC-FCF75EDB43D4}">
      <dsp:nvSpPr>
        <dsp:cNvPr id="0" name=""/>
        <dsp:cNvSpPr/>
      </dsp:nvSpPr>
      <dsp:spPr>
        <a:xfrm>
          <a:off x="726262" y="202311"/>
          <a:ext cx="2654046" cy="921715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372311-4C2F-455B-BDE4-E64950EA815A}">
      <dsp:nvSpPr>
        <dsp:cNvPr id="0" name=""/>
        <dsp:cNvSpPr/>
      </dsp:nvSpPr>
      <dsp:spPr>
        <a:xfrm>
          <a:off x="1676400" y="2459278"/>
          <a:ext cx="514350" cy="329184"/>
        </a:xfrm>
        <a:prstGeom prst="downArrow">
          <a:avLst/>
        </a:prstGeom>
        <a:solidFill>
          <a:srgbClr val="4472F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1E1E6-F1D3-4A28-B871-025D8082B5DE}">
      <dsp:nvSpPr>
        <dsp:cNvPr id="0" name=""/>
        <dsp:cNvSpPr/>
      </dsp:nvSpPr>
      <dsp:spPr>
        <a:xfrm>
          <a:off x="822959" y="2555748"/>
          <a:ext cx="2468880" cy="617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err="1" smtClean="0"/>
            <a:t>Facebook</a:t>
          </a:r>
          <a:r>
            <a:rPr lang="en-US" sz="2100" b="1" kern="1200" dirty="0" smtClean="0"/>
            <a:t> Tab</a:t>
          </a:r>
        </a:p>
      </dsp:txBody>
      <dsp:txXfrm>
        <a:off x="822959" y="2555748"/>
        <a:ext cx="2468880" cy="617220"/>
      </dsp:txXfrm>
    </dsp:sp>
    <dsp:sp modelId="{1F425804-1731-4DDD-857B-C22337D6C43F}">
      <dsp:nvSpPr>
        <dsp:cNvPr id="0" name=""/>
        <dsp:cNvSpPr/>
      </dsp:nvSpPr>
      <dsp:spPr>
        <a:xfrm>
          <a:off x="1691182" y="1195212"/>
          <a:ext cx="925830" cy="925830"/>
        </a:xfrm>
        <a:prstGeom prst="ellipse">
          <a:avLst/>
        </a:prstGeom>
        <a:solidFill>
          <a:srgbClr val="4472F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err="1" smtClean="0"/>
            <a:t>Facebook</a:t>
          </a:r>
          <a:r>
            <a:rPr lang="en-US" sz="900" kern="1200" dirty="0" smtClean="0"/>
            <a:t> Ads</a:t>
          </a:r>
          <a:endParaRPr lang="en-US" sz="900" kern="1200" dirty="0"/>
        </a:p>
      </dsp:txBody>
      <dsp:txXfrm>
        <a:off x="1691182" y="1195212"/>
        <a:ext cx="925830" cy="925830"/>
      </dsp:txXfrm>
    </dsp:sp>
    <dsp:sp modelId="{CB00810F-952B-4F80-81A9-7F31D20855A6}">
      <dsp:nvSpPr>
        <dsp:cNvPr id="0" name=""/>
        <dsp:cNvSpPr/>
      </dsp:nvSpPr>
      <dsp:spPr>
        <a:xfrm>
          <a:off x="1028699" y="500634"/>
          <a:ext cx="925830" cy="925830"/>
        </a:xfrm>
        <a:prstGeom prst="ellipse">
          <a:avLst/>
        </a:prstGeom>
        <a:solidFill>
          <a:srgbClr val="4472F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Email Blast</a:t>
          </a:r>
          <a:endParaRPr lang="en-US" sz="900" kern="1200" dirty="0"/>
        </a:p>
      </dsp:txBody>
      <dsp:txXfrm>
        <a:off x="1028699" y="500634"/>
        <a:ext cx="925830" cy="925830"/>
      </dsp:txXfrm>
    </dsp:sp>
    <dsp:sp modelId="{E4BECCA0-FB34-4D0E-B014-0B7D56614CFA}">
      <dsp:nvSpPr>
        <dsp:cNvPr id="0" name=""/>
        <dsp:cNvSpPr/>
      </dsp:nvSpPr>
      <dsp:spPr>
        <a:xfrm>
          <a:off x="1975104" y="276788"/>
          <a:ext cx="925830" cy="925830"/>
        </a:xfrm>
        <a:prstGeom prst="ellipse">
          <a:avLst/>
        </a:prstGeom>
        <a:solidFill>
          <a:srgbClr val="4472F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Banner ads</a:t>
          </a:r>
          <a:endParaRPr lang="en-US" sz="900" kern="1200" dirty="0"/>
        </a:p>
      </dsp:txBody>
      <dsp:txXfrm>
        <a:off x="1975104" y="276788"/>
        <a:ext cx="925830" cy="925830"/>
      </dsp:txXfrm>
    </dsp:sp>
    <dsp:sp modelId="{F44F8180-6C62-4EF4-ACEC-99C67420EA63}">
      <dsp:nvSpPr>
        <dsp:cNvPr id="0" name=""/>
        <dsp:cNvSpPr/>
      </dsp:nvSpPr>
      <dsp:spPr>
        <a:xfrm>
          <a:off x="511222" y="118464"/>
          <a:ext cx="2880360" cy="2304288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0070C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9625253-64EC-4DC5-8A34-2A08BD749FA8}">
      <dsp:nvSpPr>
        <dsp:cNvPr id="0" name=""/>
        <dsp:cNvSpPr/>
      </dsp:nvSpPr>
      <dsp:spPr>
        <a:xfrm>
          <a:off x="297179" y="0"/>
          <a:ext cx="3368040" cy="2838450"/>
        </a:xfrm>
        <a:prstGeom prst="rightArrow">
          <a:avLst/>
        </a:prstGeom>
        <a:solidFill>
          <a:srgbClr val="4472F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2C83CD-14C8-4E2D-88E1-BEAC87F7239A}">
      <dsp:nvSpPr>
        <dsp:cNvPr id="0" name=""/>
        <dsp:cNvSpPr/>
      </dsp:nvSpPr>
      <dsp:spPr>
        <a:xfrm>
          <a:off x="134272" y="851535"/>
          <a:ext cx="1188720" cy="1135380"/>
        </a:xfrm>
        <a:prstGeom prst="roundRect">
          <a:avLst/>
        </a:prstGeom>
        <a:solidFill>
          <a:srgbClr val="4472F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Website Landing Page</a:t>
          </a:r>
          <a:endParaRPr lang="en-US" sz="1300" kern="1200" dirty="0"/>
        </a:p>
      </dsp:txBody>
      <dsp:txXfrm>
        <a:off x="134272" y="851535"/>
        <a:ext cx="1188720" cy="1135380"/>
      </dsp:txXfrm>
    </dsp:sp>
    <dsp:sp modelId="{B9F42820-313C-4A71-91EF-9BF348917577}">
      <dsp:nvSpPr>
        <dsp:cNvPr id="0" name=""/>
        <dsp:cNvSpPr/>
      </dsp:nvSpPr>
      <dsp:spPr>
        <a:xfrm>
          <a:off x="1386839" y="851535"/>
          <a:ext cx="1188720" cy="1135380"/>
        </a:xfrm>
        <a:prstGeom prst="roundRect">
          <a:avLst/>
        </a:prstGeom>
        <a:solidFill>
          <a:srgbClr val="4472F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Shop</a:t>
          </a:r>
          <a:endParaRPr lang="en-US" sz="1300" kern="1200" dirty="0"/>
        </a:p>
      </dsp:txBody>
      <dsp:txXfrm>
        <a:off x="1386839" y="851535"/>
        <a:ext cx="1188720" cy="1135380"/>
      </dsp:txXfrm>
    </dsp:sp>
    <dsp:sp modelId="{5A918270-DF8A-415A-8ADC-953E09BFAB3E}">
      <dsp:nvSpPr>
        <dsp:cNvPr id="0" name=""/>
        <dsp:cNvSpPr/>
      </dsp:nvSpPr>
      <dsp:spPr>
        <a:xfrm>
          <a:off x="2639407" y="851535"/>
          <a:ext cx="1188720" cy="1135380"/>
        </a:xfrm>
        <a:prstGeom prst="roundRect">
          <a:avLst/>
        </a:prstGeom>
        <a:solidFill>
          <a:srgbClr val="4472F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Purchase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or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Dealer Locator</a:t>
          </a:r>
          <a:endParaRPr lang="en-US" sz="1300" kern="1200" dirty="0"/>
        </a:p>
      </dsp:txBody>
      <dsp:txXfrm>
        <a:off x="2639407" y="851535"/>
        <a:ext cx="1188720" cy="11353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Lucida Grande" pitchFamily="-110" charset="0"/>
                <a:ea typeface="Geneva" pitchFamily="-110" charset="0"/>
                <a:cs typeface="Geneva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Lucida Grande" pitchFamily="-110" charset="0"/>
                <a:ea typeface="Geneva" pitchFamily="-110" charset="0"/>
                <a:cs typeface="Geneva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Lucida Grande" pitchFamily="-110" charset="0"/>
                <a:ea typeface="Geneva" pitchFamily="-110" charset="0"/>
                <a:cs typeface="Geneva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4F13DB5-E0FD-4D78-9A72-3BBD88FD1EC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Lucida Grande" pitchFamily="-110" charset="0"/>
        <a:ea typeface="Geneva" pitchFamily="-110" charset="0"/>
        <a:cs typeface="Geneva" pitchFamily="-110" charset="0"/>
      </a:defRPr>
    </a:lvl1pPr>
    <a:lvl2pPr marL="28575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Lucida Grande" pitchFamily="-110" charset="0"/>
        <a:ea typeface="Geneva" pitchFamily="-110" charset="0"/>
        <a:cs typeface="Geneva" pitchFamily="-110" charset="0"/>
      </a:defRPr>
    </a:lvl2pPr>
    <a:lvl3pPr marL="5715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Lucida Grande" pitchFamily="-110" charset="0"/>
        <a:ea typeface="Geneva" pitchFamily="-110" charset="0"/>
        <a:cs typeface="Geneva" pitchFamily="-110" charset="0"/>
      </a:defRPr>
    </a:lvl3pPr>
    <a:lvl4pPr marL="85725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Lucida Grande" pitchFamily="-110" charset="0"/>
        <a:ea typeface="Geneva" pitchFamily="-110" charset="0"/>
        <a:cs typeface="Geneva" pitchFamily="-110" charset="0"/>
      </a:defRPr>
    </a:lvl4pPr>
    <a:lvl5pPr marL="11430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Lucida Grande" pitchFamily="-110" charset="0"/>
        <a:ea typeface="Geneva" pitchFamily="-110" charset="0"/>
        <a:cs typeface="Geneva" pitchFamily="-110" charset="0"/>
      </a:defRPr>
    </a:lvl5pPr>
    <a:lvl6pPr marL="1428750" algn="l" defTabSz="28575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714500" algn="l" defTabSz="28575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000250" algn="l" defTabSz="28575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286000" algn="l" defTabSz="28575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F4AD0A-F77F-4DC0-B325-54426E5E316B}" type="slidenum">
              <a:rPr lang="en-US"/>
              <a:pPr/>
              <a:t>1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10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11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Lucida Grande" pitchFamily="-65" charset="0"/>
                <a:ea typeface="Geneva" pitchFamily="-65" charset="0"/>
                <a:cs typeface="Geneva" pitchFamily="-65" charset="0"/>
              </a:rPr>
              <a:t>From the Chocolate for Breakfast page</a:t>
            </a:r>
            <a:endParaRPr lang="en-US" baseline="0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12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13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14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15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16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17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18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aseline="0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19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2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20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21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22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23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aseline="0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24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25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26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27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28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29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3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30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31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32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33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34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Lucida Grande" pitchFamily="-65" charset="0"/>
                <a:ea typeface="Geneva" pitchFamily="-65" charset="0"/>
                <a:cs typeface="Geneva" pitchFamily="-65" charset="0"/>
              </a:rPr>
              <a:t>May need to claim your</a:t>
            </a:r>
            <a:r>
              <a:rPr lang="en-US" baseline="0" dirty="0" smtClean="0">
                <a:latin typeface="Lucida Grande" pitchFamily="-65" charset="0"/>
                <a:ea typeface="Geneva" pitchFamily="-65" charset="0"/>
                <a:cs typeface="Geneva" pitchFamily="-65" charset="0"/>
              </a:rPr>
              <a:t> business through your phone – </a:t>
            </a:r>
            <a:r>
              <a:rPr lang="en-US" baseline="0" dirty="0" err="1" smtClean="0">
                <a:latin typeface="Lucida Grande" pitchFamily="-65" charset="0"/>
                <a:ea typeface="Geneva" pitchFamily="-65" charset="0"/>
                <a:cs typeface="Geneva" pitchFamily="-65" charset="0"/>
              </a:rPr>
              <a:t>Facebook</a:t>
            </a:r>
            <a:r>
              <a:rPr lang="en-US" baseline="0" dirty="0" smtClean="0">
                <a:latin typeface="Lucida Grande" pitchFamily="-65" charset="0"/>
                <a:ea typeface="Geneva" pitchFamily="-65" charset="0"/>
                <a:cs typeface="Geneva" pitchFamily="-65" charset="0"/>
              </a:rPr>
              <a:t> places</a:t>
            </a:r>
          </a:p>
          <a:p>
            <a:pPr eaLnBrk="1" hangingPunct="1"/>
            <a:r>
              <a:rPr lang="en-US" dirty="0" smtClean="0">
                <a:latin typeface="Lucida Grande" pitchFamily="-65" charset="0"/>
                <a:ea typeface="Geneva" pitchFamily="-65" charset="0"/>
                <a:cs typeface="Geneva" pitchFamily="-65" charset="0"/>
              </a:rPr>
              <a:t>http://ads.ak.facebook.com/ads/FacebookAds/Places_advertisers.pdf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35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36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Lucida Grande" pitchFamily="-65" charset="0"/>
                <a:ea typeface="Geneva" pitchFamily="-65" charset="0"/>
                <a:cs typeface="Geneva" pitchFamily="-65" charset="0"/>
              </a:rPr>
              <a:t>From the Chocolate for Breakfast </a:t>
            </a:r>
            <a:r>
              <a:rPr lang="en-US" dirty="0" smtClean="0">
                <a:latin typeface="Lucida Grande" pitchFamily="-65" charset="0"/>
                <a:ea typeface="Geneva" pitchFamily="-65" charset="0"/>
                <a:cs typeface="Geneva" pitchFamily="-65" charset="0"/>
              </a:rPr>
              <a:t>page</a:t>
            </a:r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37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38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Lucida Grande" pitchFamily="-65" charset="0"/>
                <a:ea typeface="Geneva" pitchFamily="-65" charset="0"/>
                <a:cs typeface="Geneva" pitchFamily="-65" charset="0"/>
              </a:rPr>
              <a:t>From the Chocolate for Breakfast page</a:t>
            </a:r>
            <a:endParaRPr lang="en-US" baseline="0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39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4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40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41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42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5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6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7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8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FF442-6EF2-4CDE-AD67-A711D5F39D87}" type="slidenum">
              <a:rPr lang="en-US"/>
              <a:pPr/>
              <a:t>9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Lucida Grande" pitchFamily="-65" charset="0"/>
              <a:ea typeface="Geneva" pitchFamily="-65" charset="0"/>
              <a:cs typeface="Geneva" pitchFamily="-65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203" y="2143125"/>
            <a:ext cx="6401594" cy="1313656"/>
          </a:xfrm>
        </p:spPr>
        <p:txBody>
          <a:bodyPr/>
          <a:lstStyle>
            <a:lvl1pPr marL="0" indent="0" algn="ctr">
              <a:buNone/>
              <a:defRPr/>
            </a:lvl1pPr>
            <a:lvl2pPr marL="285750" indent="0" algn="ctr">
              <a:buNone/>
              <a:defRPr/>
            </a:lvl2pPr>
            <a:lvl3pPr marL="571500" indent="0" algn="ctr">
              <a:buNone/>
              <a:defRPr/>
            </a:lvl3pPr>
            <a:lvl4pPr marL="857250" indent="0" algn="ctr">
              <a:buNone/>
              <a:defRPr/>
            </a:lvl4pPr>
            <a:lvl5pPr marL="1143000" indent="0" algn="ctr">
              <a:buNone/>
              <a:defRPr/>
            </a:lvl5pPr>
            <a:lvl6pPr marL="1428750" indent="0" algn="ctr">
              <a:buNone/>
              <a:defRPr/>
            </a:lvl6pPr>
            <a:lvl7pPr marL="1714500" indent="0" algn="ctr">
              <a:buNone/>
              <a:defRPr/>
            </a:lvl7pPr>
            <a:lvl8pPr marL="2000250" indent="0" algn="ctr">
              <a:buNone/>
              <a:defRPr/>
            </a:lvl8pPr>
            <a:lvl9pPr marL="22860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857250"/>
          </a:xfrm>
          <a:prstGeom prst="rect">
            <a:avLst/>
          </a:prstGeom>
        </p:spPr>
        <p:txBody>
          <a:bodyPr vert="horz" lIns="57150" tIns="28575" rIns="57150" bIns="28575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75" y="1524000"/>
            <a:ext cx="8239125" cy="309562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857250"/>
          </a:xfrm>
          <a:prstGeom prst="rect">
            <a:avLst/>
          </a:prstGeom>
        </p:spPr>
        <p:txBody>
          <a:bodyPr vert="horz" lIns="57150" tIns="28575" rIns="57150" bIns="28575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4977"/>
            <a:ext cx="7772797" cy="1021953"/>
          </a:xfrm>
          <a:prstGeom prst="rect">
            <a:avLst/>
          </a:prstGeom>
        </p:spPr>
        <p:txBody>
          <a:bodyPr vert="horz" lIns="57150" tIns="28575" rIns="57150" bIns="28575" anchor="t"/>
          <a:lstStyle>
            <a:lvl1pPr algn="l">
              <a:defRPr sz="2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836"/>
            <a:ext cx="7772797" cy="1125141"/>
          </a:xfrm>
        </p:spPr>
        <p:txBody>
          <a:bodyPr anchor="b"/>
          <a:lstStyle>
            <a:lvl1pPr marL="0" indent="0">
              <a:buNone/>
              <a:defRPr sz="1300"/>
            </a:lvl1pPr>
            <a:lvl2pPr marL="285750" indent="0">
              <a:buNone/>
              <a:defRPr sz="1100"/>
            </a:lvl2pPr>
            <a:lvl3pPr marL="571500" indent="0">
              <a:buNone/>
              <a:defRPr sz="1000"/>
            </a:lvl3pPr>
            <a:lvl4pPr marL="857250" indent="0">
              <a:buNone/>
              <a:defRPr sz="900"/>
            </a:lvl4pPr>
            <a:lvl5pPr marL="1143000" indent="0">
              <a:buNone/>
              <a:defRPr sz="900"/>
            </a:lvl5pPr>
            <a:lvl6pPr marL="1428750" indent="0">
              <a:buNone/>
              <a:defRPr sz="900"/>
            </a:lvl6pPr>
            <a:lvl7pPr marL="1714500" indent="0">
              <a:buNone/>
              <a:defRPr sz="900"/>
            </a:lvl7pPr>
            <a:lvl8pPr marL="2000250" indent="0">
              <a:buNone/>
              <a:defRPr sz="900"/>
            </a:lvl8pPr>
            <a:lvl9pPr marL="22860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3875" y="1524000"/>
            <a:ext cx="4071938" cy="309562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1062" y="1524000"/>
            <a:ext cx="4071938" cy="309562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857250"/>
          </a:xfrm>
          <a:prstGeom prst="rect">
            <a:avLst/>
          </a:prstGeom>
        </p:spPr>
        <p:txBody>
          <a:bodyPr vert="horz" lIns="57150" tIns="28575" rIns="57150" bIns="28575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857250"/>
          </a:xfrm>
          <a:prstGeom prst="rect">
            <a:avLst/>
          </a:prstGeom>
        </p:spPr>
        <p:txBody>
          <a:bodyPr vert="horz" lIns="57150" tIns="28575" rIns="57150" bIns="28575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99" y="1556742"/>
            <a:ext cx="4040188" cy="480219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300" b="1"/>
            </a:lvl2pPr>
            <a:lvl3pPr marL="571500" indent="0">
              <a:buNone/>
              <a:defRPr sz="1100" b="1"/>
            </a:lvl3pPr>
            <a:lvl4pPr marL="857250" indent="0">
              <a:buNone/>
              <a:defRPr sz="1000" b="1"/>
            </a:lvl4pPr>
            <a:lvl5pPr marL="1143000" indent="0">
              <a:buNone/>
              <a:defRPr sz="1000" b="1"/>
            </a:lvl5pPr>
            <a:lvl6pPr marL="1428750" indent="0">
              <a:buNone/>
              <a:defRPr sz="1000" b="1"/>
            </a:lvl6pPr>
            <a:lvl7pPr marL="1714500" indent="0">
              <a:buNone/>
              <a:defRPr sz="1000" b="1"/>
            </a:lvl7pPr>
            <a:lvl8pPr marL="2000250" indent="0">
              <a:buNone/>
              <a:defRPr sz="1000" b="1"/>
            </a:lvl8pPr>
            <a:lvl9pPr marL="2286000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399" y="2036961"/>
            <a:ext cx="4040188" cy="2963664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22" y="1556742"/>
            <a:ext cx="4041180" cy="480219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300" b="1"/>
            </a:lvl2pPr>
            <a:lvl3pPr marL="571500" indent="0">
              <a:buNone/>
              <a:defRPr sz="1100" b="1"/>
            </a:lvl3pPr>
            <a:lvl4pPr marL="857250" indent="0">
              <a:buNone/>
              <a:defRPr sz="1000" b="1"/>
            </a:lvl4pPr>
            <a:lvl5pPr marL="1143000" indent="0">
              <a:buNone/>
              <a:defRPr sz="1000" b="1"/>
            </a:lvl5pPr>
            <a:lvl6pPr marL="1428750" indent="0">
              <a:buNone/>
              <a:defRPr sz="1000" b="1"/>
            </a:lvl6pPr>
            <a:lvl7pPr marL="1714500" indent="0">
              <a:buNone/>
              <a:defRPr sz="1000" b="1"/>
            </a:lvl7pPr>
            <a:lvl8pPr marL="2000250" indent="0">
              <a:buNone/>
              <a:defRPr sz="1000" b="1"/>
            </a:lvl8pPr>
            <a:lvl9pPr marL="2286000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22" y="2036961"/>
            <a:ext cx="4041180" cy="2963664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399" y="857250"/>
            <a:ext cx="8229203" cy="857250"/>
          </a:xfrm>
          <a:prstGeom prst="rect">
            <a:avLst/>
          </a:prstGeom>
        </p:spPr>
        <p:txBody>
          <a:bodyPr vert="horz" lIns="57150" tIns="28575" rIns="57150" bIns="28575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99" y="809625"/>
            <a:ext cx="3008313" cy="266899"/>
          </a:xfrm>
          <a:prstGeom prst="rect">
            <a:avLst/>
          </a:prstGeom>
        </p:spPr>
        <p:txBody>
          <a:bodyPr vert="horz" lIns="57150" tIns="28575" rIns="57150" bIns="28575"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809624"/>
            <a:ext cx="5111750" cy="3667126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99" y="1076524"/>
            <a:ext cx="3008313" cy="3518297"/>
          </a:xfrm>
        </p:spPr>
        <p:txBody>
          <a:bodyPr/>
          <a:lstStyle>
            <a:lvl1pPr marL="0" indent="0">
              <a:buNone/>
              <a:defRPr sz="900"/>
            </a:lvl1pPr>
            <a:lvl2pPr marL="285750" indent="0">
              <a:buNone/>
              <a:defRPr sz="800"/>
            </a:lvl2pPr>
            <a:lvl3pPr marL="571500" indent="0">
              <a:buNone/>
              <a:defRPr sz="600"/>
            </a:lvl3pPr>
            <a:lvl4pPr marL="857250" indent="0">
              <a:buNone/>
              <a:defRPr sz="600"/>
            </a:lvl4pPr>
            <a:lvl5pPr marL="1143000" indent="0">
              <a:buNone/>
              <a:defRPr sz="600"/>
            </a:lvl5pPr>
            <a:lvl6pPr marL="1428750" indent="0">
              <a:buNone/>
              <a:defRPr sz="600"/>
            </a:lvl6pPr>
            <a:lvl7pPr marL="1714500" indent="0">
              <a:buNone/>
              <a:defRPr sz="600"/>
            </a:lvl7pPr>
            <a:lvl8pPr marL="2000250" indent="0">
              <a:buNone/>
              <a:defRPr sz="600"/>
            </a:lvl8pPr>
            <a:lvl9pPr marL="228600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4000500"/>
            <a:ext cx="5486797" cy="424656"/>
          </a:xfrm>
          <a:prstGeom prst="rect">
            <a:avLst/>
          </a:prstGeom>
        </p:spPr>
        <p:txBody>
          <a:bodyPr vert="horz" lIns="57150" tIns="28575" rIns="57150" bIns="28575"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14500" y="904875"/>
            <a:ext cx="5486797" cy="3086695"/>
          </a:xfrm>
        </p:spPr>
        <p:txBody>
          <a:bodyPr/>
          <a:lstStyle>
            <a:lvl1pPr marL="0" indent="0">
              <a:buNone/>
              <a:defRPr sz="2000"/>
            </a:lvl1pPr>
            <a:lvl2pPr marL="285750" indent="0">
              <a:buNone/>
              <a:defRPr sz="1800"/>
            </a:lvl2pPr>
            <a:lvl3pPr marL="571500" indent="0">
              <a:buNone/>
              <a:defRPr sz="1500"/>
            </a:lvl3pPr>
            <a:lvl4pPr marL="857250" indent="0">
              <a:buNone/>
              <a:defRPr sz="1300"/>
            </a:lvl4pPr>
            <a:lvl5pPr marL="1143000" indent="0">
              <a:buNone/>
              <a:defRPr sz="1300"/>
            </a:lvl5pPr>
            <a:lvl6pPr marL="1428750" indent="0">
              <a:buNone/>
              <a:defRPr sz="1300"/>
            </a:lvl6pPr>
            <a:lvl7pPr marL="1714500" indent="0">
              <a:buNone/>
              <a:defRPr sz="1300"/>
            </a:lvl7pPr>
            <a:lvl8pPr marL="2000250" indent="0">
              <a:buNone/>
              <a:defRPr sz="1300"/>
            </a:lvl8pPr>
            <a:lvl9pPr marL="2286000" indent="0">
              <a:buNone/>
              <a:defRPr sz="13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4500" y="4539258"/>
            <a:ext cx="5486797" cy="604242"/>
          </a:xfrm>
        </p:spPr>
        <p:txBody>
          <a:bodyPr/>
          <a:lstStyle>
            <a:lvl1pPr marL="0" indent="0">
              <a:buNone/>
              <a:defRPr sz="900"/>
            </a:lvl1pPr>
            <a:lvl2pPr marL="285750" indent="0">
              <a:buNone/>
              <a:defRPr sz="800"/>
            </a:lvl2pPr>
            <a:lvl3pPr marL="571500" indent="0">
              <a:buNone/>
              <a:defRPr sz="600"/>
            </a:lvl3pPr>
            <a:lvl4pPr marL="857250" indent="0">
              <a:buNone/>
              <a:defRPr sz="600"/>
            </a:lvl4pPr>
            <a:lvl5pPr marL="1143000" indent="0">
              <a:buNone/>
              <a:defRPr sz="600"/>
            </a:lvl5pPr>
            <a:lvl6pPr marL="1428750" indent="0">
              <a:buNone/>
              <a:defRPr sz="600"/>
            </a:lvl6pPr>
            <a:lvl7pPr marL="1714500" indent="0">
              <a:buNone/>
              <a:defRPr sz="600"/>
            </a:lvl7pPr>
            <a:lvl8pPr marL="2000250" indent="0">
              <a:buNone/>
              <a:defRPr sz="600"/>
            </a:lvl8pPr>
            <a:lvl9pPr marL="2286000" indent="0">
              <a:buNone/>
              <a:defRPr sz="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NS13IdeaCentertopbar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3875" y="1143000"/>
            <a:ext cx="82391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3875" y="4476750"/>
            <a:ext cx="70008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>
            <a:lvl1pPr algn="ctr">
              <a:defRPr sz="1300">
                <a:latin typeface="Lucida Grande" pitchFamily="-112" charset="0"/>
                <a:ea typeface="Geneva" pitchFamily="-112" charset="0"/>
                <a:cs typeface="Genev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72700" y="285750"/>
            <a:ext cx="5113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0" dirty="0" smtClean="0">
                <a:solidFill>
                  <a:schemeClr val="bg1"/>
                </a:solidFill>
              </a:rPr>
              <a:t>Best </a:t>
            </a:r>
            <a:r>
              <a:rPr lang="en-US" sz="2400" baseline="0" dirty="0" err="1" smtClean="0">
                <a:solidFill>
                  <a:schemeClr val="bg1"/>
                </a:solidFill>
              </a:rPr>
              <a:t>Facebook</a:t>
            </a:r>
            <a:r>
              <a:rPr lang="en-US" sz="2400" baseline="0" dirty="0" smtClean="0">
                <a:solidFill>
                  <a:schemeClr val="bg1"/>
                </a:solidFill>
              </a:rPr>
              <a:t> Marketing Examples</a:t>
            </a:r>
            <a:endParaRPr lang="en-US" sz="2400" baseline="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3" r:id="rId9"/>
    <p:sldLayoutId id="2147483682" r:id="rId10"/>
  </p:sldLayoutIdLst>
  <p:txStyles>
    <p:titleStyle>
      <a:lvl1pPr algn="ctr" defTabSz="81597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1597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Lucida Grande" pitchFamily="-110" charset="0"/>
          <a:ea typeface="Geneva" pitchFamily="-110" charset="0"/>
          <a:cs typeface="Geneva" pitchFamily="-110" charset="0"/>
        </a:defRPr>
      </a:lvl2pPr>
      <a:lvl3pPr algn="ctr" defTabSz="81597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Lucida Grande" pitchFamily="-110" charset="0"/>
          <a:ea typeface="Geneva" pitchFamily="-110" charset="0"/>
          <a:cs typeface="Geneva" pitchFamily="-110" charset="0"/>
        </a:defRPr>
      </a:lvl3pPr>
      <a:lvl4pPr algn="ctr" defTabSz="81597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Lucida Grande" pitchFamily="-110" charset="0"/>
          <a:ea typeface="Geneva" pitchFamily="-110" charset="0"/>
          <a:cs typeface="Geneva" pitchFamily="-110" charset="0"/>
        </a:defRPr>
      </a:lvl4pPr>
      <a:lvl5pPr algn="ctr" defTabSz="81597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Lucida Grande" pitchFamily="-110" charset="0"/>
          <a:ea typeface="Geneva" pitchFamily="-110" charset="0"/>
          <a:cs typeface="Geneva" pitchFamily="-110" charset="0"/>
        </a:defRPr>
      </a:lvl5pPr>
      <a:lvl6pPr marL="285750" algn="ctr" defTabSz="816571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Lucida Grande" pitchFamily="-110" charset="0"/>
          <a:ea typeface="Geneva" pitchFamily="-110" charset="0"/>
          <a:cs typeface="Geneva" pitchFamily="-110" charset="0"/>
        </a:defRPr>
      </a:lvl6pPr>
      <a:lvl7pPr marL="571500" algn="ctr" defTabSz="816571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Lucida Grande" pitchFamily="-110" charset="0"/>
          <a:ea typeface="Geneva" pitchFamily="-110" charset="0"/>
          <a:cs typeface="Geneva" pitchFamily="-110" charset="0"/>
        </a:defRPr>
      </a:lvl7pPr>
      <a:lvl8pPr marL="857250" algn="ctr" defTabSz="816571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Lucida Grande" pitchFamily="-110" charset="0"/>
          <a:ea typeface="Geneva" pitchFamily="-110" charset="0"/>
          <a:cs typeface="Geneva" pitchFamily="-110" charset="0"/>
        </a:defRPr>
      </a:lvl8pPr>
      <a:lvl9pPr marL="1143000" algn="ctr" defTabSz="816571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Lucida Grande" pitchFamily="-110" charset="0"/>
          <a:ea typeface="Geneva" pitchFamily="-110" charset="0"/>
          <a:cs typeface="Geneva" pitchFamily="-110" charset="0"/>
        </a:defRPr>
      </a:lvl9pPr>
    </p:titleStyle>
    <p:bodyStyle>
      <a:lvl1pPr marL="306388" indent="-306388" algn="l" defTabSz="815975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63575" indent="-255588" algn="l" defTabSz="815975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+mn-ea"/>
          <a:cs typeface="+mn-cs"/>
        </a:defRPr>
      </a:lvl2pPr>
      <a:lvl3pPr marL="1020763" indent="-203200" algn="l" defTabSz="815975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3pPr>
      <a:lvl4pPr marL="1428750" indent="-203200" algn="l" defTabSz="815975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35150" indent="-203200" algn="l" defTabSz="815975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122289" indent="-203399" algn="l" defTabSz="816571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408039" indent="-203399" algn="l" defTabSz="816571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2693789" indent="-203399" algn="l" defTabSz="816571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2979539" indent="-203399" algn="l" defTabSz="816571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57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algn="l" defTabSz="2857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algn="l" defTabSz="2857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algn="l" defTabSz="2857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algn="l" defTabSz="2857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28750" algn="l" defTabSz="2857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14500" algn="l" defTabSz="2857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00250" algn="l" defTabSz="2857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algn="l" defTabSz="28575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9.png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Relationship Id="rId1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095375"/>
          </a:xfrm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  <a:latin typeface="Century Gothic" pitchFamily="-65" charset="0"/>
              </a:rPr>
              <a:t>Course Title</a:t>
            </a:r>
          </a:p>
        </p:txBody>
      </p:sp>
      <p:pic>
        <p:nvPicPr>
          <p:cNvPr id="14339" name="Picture 4" descr="NS13IdeaCentermai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Vertical Text Placeholder 148"/>
          <p:cNvSpPr>
            <a:spLocks noGrp="1"/>
          </p:cNvSpPr>
          <p:nvPr>
            <p:ph type="body" orient="vert" idx="4294967295"/>
          </p:nvPr>
        </p:nvSpPr>
        <p:spPr>
          <a:xfrm>
            <a:off x="4343400" y="971550"/>
            <a:ext cx="4800600" cy="3657600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Put your engagement message in your images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Fans see your content in their newsfeed, not on your page so make images count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Make engagement easy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This post: 218 comments and 199 Likes</a:t>
            </a:r>
          </a:p>
          <a:p>
            <a:pPr marL="0">
              <a:spcBef>
                <a:spcPts val="0"/>
              </a:spcBef>
            </a:pPr>
            <a:endParaRPr lang="en-US" sz="28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482" name="Picture 2" descr="C:\Users\Michael Newman\Documents\Mike Newman\Consulting\Newsletters\images\Oct 2012 FB best practices\jewelry-call-to-action-in-phot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018417"/>
            <a:ext cx="3894137" cy="39155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Vertical Text Placeholder 148"/>
          <p:cNvSpPr>
            <a:spLocks noGrp="1"/>
          </p:cNvSpPr>
          <p:nvPr>
            <p:ph type="body" orient="vert" idx="4294967295"/>
          </p:nvPr>
        </p:nvSpPr>
        <p:spPr>
          <a:xfrm>
            <a:off x="4343400" y="971550"/>
            <a:ext cx="4800600" cy="4171950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Mix quirky and fun with your business messages (Chocolate for Breakfast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This post received almost 200 Likes and almost 100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shares</a:t>
            </a:r>
            <a:endParaRPr lang="en-US" sz="2800" dirty="0" smtClean="0">
              <a:latin typeface="Calibri" pitchFamily="34" charset="0"/>
              <a:cs typeface="Calibri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Take a risk – trying to cater to everyone all the time is boring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Fans will share fun stuff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Page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has 14,000 Likes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047750"/>
            <a:ext cx="4023551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Vertical Text Placeholder 148"/>
          <p:cNvSpPr>
            <a:spLocks noGrp="1"/>
          </p:cNvSpPr>
          <p:nvPr>
            <p:ph type="body" orient="vert" idx="4294967295"/>
          </p:nvPr>
        </p:nvSpPr>
        <p:spPr>
          <a:xfrm>
            <a:off x="3657600" y="971550"/>
            <a:ext cx="5486400" cy="3657600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Pool service supply company posts images of striking pools and asks for engagement (Pool Supply World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“Click Like if you want to live here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.”</a:t>
            </a:r>
            <a:endParaRPr lang="en-US" sz="2800" dirty="0" smtClean="0">
              <a:latin typeface="Calibri" pitchFamily="34" charset="0"/>
              <a:cs typeface="Calibri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Their </a:t>
            </a:r>
            <a:r>
              <a:rPr lang="en-US" sz="2800" dirty="0" err="1" smtClean="0">
                <a:latin typeface="Calibri" pitchFamily="34" charset="0"/>
                <a:cs typeface="Calibri" pitchFamily="34" charset="0"/>
              </a:rPr>
              <a:t>Facebook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reach is very high due to striking pool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images</a:t>
            </a:r>
            <a:endParaRPr lang="en-US" sz="2800" dirty="0" smtClean="0">
              <a:latin typeface="Calibri" pitchFamily="34" charset="0"/>
              <a:cs typeface="Calibri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Almost 70,000 fans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This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post: 621 Likes and 84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shares</a:t>
            </a:r>
            <a:endParaRPr lang="en-US" sz="28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4818" name="Picture 2" descr="C:\Users\Michael Newman\Documents\Mike Newman\Consulting\Newsletters\images\Oct 2012 FB best practices\pool_onthe_roof_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" y="915775"/>
            <a:ext cx="3409950" cy="40778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Vertical Text Placeholder 148"/>
          <p:cNvSpPr>
            <a:spLocks noGrp="1"/>
          </p:cNvSpPr>
          <p:nvPr>
            <p:ph type="body" orient="vert" idx="4294967295"/>
          </p:nvPr>
        </p:nvSpPr>
        <p:spPr>
          <a:xfrm>
            <a:off x="5029200" y="895350"/>
            <a:ext cx="4114800" cy="3962400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Peter </a:t>
            </a:r>
            <a:r>
              <a:rPr lang="en-US" sz="2800" dirty="0" err="1" smtClean="0">
                <a:latin typeface="Calibri" pitchFamily="34" charset="0"/>
                <a:cs typeface="Calibri" pitchFamily="34" charset="0"/>
              </a:rPr>
              <a:t>Vassill’s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The Definitive Recording Guide: For Drummers by Drummers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41,000 Likes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144,248 People Talking About This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Posts great images daily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Speaks like a drummer</a:t>
            </a:r>
          </a:p>
          <a:p>
            <a:pPr marL="0">
              <a:spcBef>
                <a:spcPts val="0"/>
              </a:spcBef>
            </a:pPr>
            <a:endParaRPr lang="en-US" sz="28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9" name="Picture 5" descr="C:\Users\Michael Newman\Documents\Mike Newman\Consulting\NAMM 2013\2013 winter preso\images\Peter Vassil\log-ki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399" y="1276350"/>
            <a:ext cx="4826505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Vertical Text Placeholder 148"/>
          <p:cNvSpPr>
            <a:spLocks noGrp="1"/>
          </p:cNvSpPr>
          <p:nvPr>
            <p:ph type="body" orient="vert" idx="4294967295"/>
          </p:nvPr>
        </p:nvSpPr>
        <p:spPr>
          <a:xfrm>
            <a:off x="4724400" y="1809750"/>
            <a:ext cx="4419600" cy="2667000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Continue to drive people to engaging posts using the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permalink even when the post “falls off” the page</a:t>
            </a:r>
            <a:endParaRPr lang="en-US" sz="28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1193" y="1047750"/>
            <a:ext cx="4052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Using the post’s permalink</a:t>
            </a:r>
          </a:p>
        </p:txBody>
      </p:sp>
      <p:pic>
        <p:nvPicPr>
          <p:cNvPr id="5" name="Picture 4" descr="permalink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85950"/>
            <a:ext cx="4324350" cy="2466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malink_with-callout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23950"/>
            <a:ext cx="6105525" cy="3467100"/>
          </a:xfrm>
          <a:prstGeom prst="rect">
            <a:avLst/>
          </a:prstGeom>
        </p:spPr>
      </p:pic>
      <p:sp>
        <p:nvSpPr>
          <p:cNvPr id="5" name="Vertical Text Placeholder 148"/>
          <p:cNvSpPr txBox="1">
            <a:spLocks/>
          </p:cNvSpPr>
          <p:nvPr/>
        </p:nvSpPr>
        <p:spPr bwMode="auto">
          <a:xfrm>
            <a:off x="6400800" y="1123950"/>
            <a:ext cx="2743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indent="-306388" defTabSz="815975">
              <a:spcBef>
                <a:spcPts val="0"/>
              </a:spcBef>
              <a:buFontTx/>
              <a:buChar char="•"/>
            </a:pPr>
            <a:r>
              <a:rPr lang="en-US" sz="2800" kern="0" dirty="0" smtClean="0">
                <a:latin typeface="Calibri" pitchFamily="34" charset="0"/>
                <a:cs typeface="Calibri" pitchFamily="34" charset="0"/>
              </a:rPr>
              <a:t>Permalink provides Page Like </a:t>
            </a:r>
            <a:r>
              <a:rPr lang="en-US" sz="2800" kern="0" dirty="0" smtClean="0">
                <a:latin typeface="Calibri" pitchFamily="34" charset="0"/>
                <a:cs typeface="Calibri" pitchFamily="34" charset="0"/>
              </a:rPr>
              <a:t>and Post </a:t>
            </a:r>
            <a:r>
              <a:rPr lang="en-US" sz="2800" kern="0" dirty="0" smtClean="0">
                <a:latin typeface="Calibri" pitchFamily="34" charset="0"/>
                <a:cs typeface="Calibri" pitchFamily="34" charset="0"/>
              </a:rPr>
              <a:t>Like, Comment and </a:t>
            </a:r>
            <a:r>
              <a:rPr lang="en-US" sz="2800" kern="0" dirty="0" smtClean="0">
                <a:latin typeface="Calibri" pitchFamily="34" charset="0"/>
                <a:cs typeface="Calibri" pitchFamily="34" charset="0"/>
              </a:rPr>
              <a:t>Share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Copy the URL from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the browser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Vertical Text Placeholder 148"/>
          <p:cNvSpPr>
            <a:spLocks noGrp="1"/>
          </p:cNvSpPr>
          <p:nvPr>
            <p:ph type="body" orient="vert" idx="4294967295"/>
          </p:nvPr>
        </p:nvSpPr>
        <p:spPr>
          <a:xfrm>
            <a:off x="4419600" y="1504950"/>
            <a:ext cx="4572000" cy="2819400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Schedule your posts for best visibility times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Use </a:t>
            </a:r>
            <a:r>
              <a:rPr lang="en-US" sz="2800" dirty="0" err="1" smtClean="0">
                <a:latin typeface="Calibri" pitchFamily="34" charset="0"/>
                <a:cs typeface="Calibri" pitchFamily="34" charset="0"/>
              </a:rPr>
              <a:t>Edgerank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Checker to determine best post times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Click on the clock in the bottom left hand corner to schedule</a:t>
            </a:r>
          </a:p>
          <a:p>
            <a:pPr marL="0">
              <a:spcBef>
                <a:spcPts val="0"/>
              </a:spcBef>
            </a:pPr>
            <a:endParaRPr lang="en-US" sz="2800" dirty="0" smtClean="0">
              <a:latin typeface="Calibri" pitchFamily="34" charset="0"/>
              <a:cs typeface="Calibri" pitchFamily="34" charset="0"/>
            </a:endParaRPr>
          </a:p>
          <a:p>
            <a:pPr marL="0">
              <a:spcBef>
                <a:spcPts val="0"/>
              </a:spcBef>
            </a:pPr>
            <a:endParaRPr lang="en-US" sz="28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895350"/>
            <a:ext cx="89154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itchFamily="34" charset="0"/>
                <a:cs typeface="Calibri" pitchFamily="34" charset="0"/>
              </a:rPr>
              <a:t>Schedule your posts</a:t>
            </a:r>
          </a:p>
          <a:p>
            <a:endParaRPr lang="en-US" dirty="0"/>
          </a:p>
        </p:txBody>
      </p:sp>
      <p:pic>
        <p:nvPicPr>
          <p:cNvPr id="6" name="Picture 5" descr="scheduled_pos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790700"/>
            <a:ext cx="3943350" cy="2305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Vertical Text Placeholder 148"/>
          <p:cNvSpPr>
            <a:spLocks noGrp="1"/>
          </p:cNvSpPr>
          <p:nvPr>
            <p:ph type="body" orient="vert" idx="4294967295"/>
          </p:nvPr>
        </p:nvSpPr>
        <p:spPr>
          <a:xfrm>
            <a:off x="228600" y="2876550"/>
            <a:ext cx="8763000" cy="2133600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Allows fans and friends of fans to see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the event</a:t>
            </a:r>
            <a:endParaRPr lang="en-US" sz="2800" dirty="0" smtClean="0">
              <a:latin typeface="Calibri" pitchFamily="34" charset="0"/>
              <a:cs typeface="Calibri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Fans can follow the conversation about the event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Provides a dedicated page and link you can message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Tab is created when you create your first event so fans can review all your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events in one place</a:t>
            </a:r>
            <a:endParaRPr lang="en-US" sz="28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733550"/>
            <a:ext cx="53467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61696" y="971550"/>
            <a:ext cx="7186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Use the Event option in posts for in-store events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tical Text Placeholder 148"/>
          <p:cNvSpPr txBox="1">
            <a:spLocks/>
          </p:cNvSpPr>
          <p:nvPr/>
        </p:nvSpPr>
        <p:spPr bwMode="auto">
          <a:xfrm>
            <a:off x="5867400" y="1200150"/>
            <a:ext cx="3276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Event: Music Villa Black Friday store sale</a:t>
            </a:r>
          </a:p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Fans engage with the event and friends see this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9" y="895350"/>
            <a:ext cx="535301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tical Text Placeholder 148"/>
          <p:cNvSpPr txBox="1">
            <a:spLocks/>
          </p:cNvSpPr>
          <p:nvPr/>
        </p:nvSpPr>
        <p:spPr bwMode="auto">
          <a:xfrm>
            <a:off x="4648200" y="1123950"/>
            <a:ext cx="4419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noProof="0" dirty="0" smtClean="0">
                <a:latin typeface="Calibri" pitchFamily="34" charset="0"/>
                <a:ea typeface="+mn-ea"/>
                <a:cs typeface="Calibri" pitchFamily="34" charset="0"/>
              </a:rPr>
              <a:t>No video to demo?</a:t>
            </a:r>
          </a:p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noProof="0" dirty="0" smtClean="0">
                <a:latin typeface="Calibri" pitchFamily="34" charset="0"/>
                <a:ea typeface="+mn-ea"/>
                <a:cs typeface="Calibri" pitchFamily="34" charset="0"/>
              </a:rPr>
              <a:t>Use </a:t>
            </a:r>
            <a:r>
              <a:rPr lang="en-US" sz="2800" kern="0" noProof="0" dirty="0" err="1" smtClean="0">
                <a:latin typeface="Calibri" pitchFamily="34" charset="0"/>
                <a:ea typeface="+mn-ea"/>
                <a:cs typeface="Calibri" pitchFamily="34" charset="0"/>
              </a:rPr>
              <a:t>Soundcloud</a:t>
            </a:r>
            <a:r>
              <a:rPr lang="en-US" sz="2800" kern="0" noProof="0" dirty="0" smtClean="0">
                <a:latin typeface="Calibri" pitchFamily="34" charset="0"/>
                <a:ea typeface="+mn-ea"/>
                <a:cs typeface="Calibri" pitchFamily="34" charset="0"/>
              </a:rPr>
              <a:t> to embed audio into fans newsfeed for a guitar amp, </a:t>
            </a:r>
            <a:r>
              <a:rPr lang="en-US" sz="2800" kern="0" noProof="0" dirty="0" smtClean="0">
                <a:latin typeface="Calibri" pitchFamily="34" charset="0"/>
                <a:ea typeface="+mn-ea"/>
                <a:cs typeface="Calibri" pitchFamily="34" charset="0"/>
              </a:rPr>
              <a:t>pedal</a:t>
            </a: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demo</a:t>
            </a:r>
            <a:endParaRPr lang="en-US" sz="2800" kern="0" noProof="0" dirty="0" smtClean="0"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noProof="0" dirty="0" smtClean="0">
                <a:latin typeface="Calibri" pitchFamily="34" charset="0"/>
                <a:ea typeface="+mn-ea"/>
                <a:cs typeface="Calibri" pitchFamily="34" charset="0"/>
              </a:rPr>
              <a:t>They can hear your audio directly in their newsfeed on their personal page</a:t>
            </a:r>
          </a:p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Include site product link too</a:t>
            </a:r>
            <a:endParaRPr lang="en-US" sz="2800" kern="0" noProof="0" dirty="0" smtClean="0"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733550"/>
            <a:ext cx="387667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3400" y="1047750"/>
            <a:ext cx="3322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Use Audio Samples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Vertical Text Placeholder 148"/>
          <p:cNvSpPr>
            <a:spLocks noGrp="1"/>
          </p:cNvSpPr>
          <p:nvPr>
            <p:ph type="body" orient="vert" idx="4294967295"/>
          </p:nvPr>
        </p:nvSpPr>
        <p:spPr>
          <a:xfrm>
            <a:off x="457200" y="895350"/>
            <a:ext cx="8077200" cy="1447800"/>
          </a:xfrm>
        </p:spPr>
        <p:txBody>
          <a:bodyPr/>
          <a:lstStyle/>
          <a:p>
            <a:pPr algn="ctr">
              <a:buNone/>
            </a:pPr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Best </a:t>
            </a:r>
            <a:r>
              <a:rPr lang="en-US" sz="4400" b="1" dirty="0" err="1" smtClean="0">
                <a:latin typeface="Calibri" pitchFamily="34" charset="0"/>
                <a:cs typeface="Calibri" pitchFamily="34" charset="0"/>
              </a:rPr>
              <a:t>Facebook</a:t>
            </a:r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 Marketing Examples You Can Use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409950"/>
            <a:ext cx="8839200" cy="154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48462" y="2266950"/>
            <a:ext cx="57390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Michael Newman</a:t>
            </a:r>
          </a:p>
          <a:p>
            <a:pPr algn="ctr"/>
            <a:r>
              <a:rPr lang="en-US" sz="3200" b="1" dirty="0" smtClean="0"/>
              <a:t>Michael Newman Consulting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Vertical Text Placeholder 148"/>
          <p:cNvSpPr>
            <a:spLocks noGrp="1"/>
          </p:cNvSpPr>
          <p:nvPr>
            <p:ph type="body" orient="vert" idx="4294967295"/>
          </p:nvPr>
        </p:nvSpPr>
        <p:spPr>
          <a:xfrm>
            <a:off x="4267200" y="1504950"/>
            <a:ext cx="4572000" cy="2819400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Typically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a small percentage of your fans see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your posts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Use the promoted post option to reach more fans and friends of fans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Helps get your content “above the noise” in the crowded newsfeed space</a:t>
            </a:r>
          </a:p>
          <a:p>
            <a:pPr marL="0">
              <a:spcBef>
                <a:spcPts val="0"/>
              </a:spcBef>
            </a:pPr>
            <a:endParaRPr lang="en-US" sz="2800" dirty="0" smtClean="0">
              <a:latin typeface="Calibri" pitchFamily="34" charset="0"/>
              <a:cs typeface="Calibri" pitchFamily="34" charset="0"/>
            </a:endParaRPr>
          </a:p>
          <a:p>
            <a:pPr marL="0">
              <a:spcBef>
                <a:spcPts val="0"/>
              </a:spcBef>
            </a:pPr>
            <a:endParaRPr lang="en-US" sz="28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895350"/>
            <a:ext cx="89154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itchFamily="34" charset="0"/>
                <a:cs typeface="Calibri" pitchFamily="34" charset="0"/>
              </a:rPr>
              <a:t>Promote Your Post</a:t>
            </a:r>
          </a:p>
          <a:p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581150"/>
            <a:ext cx="32480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Vertical Text Placeholder 148"/>
          <p:cNvSpPr>
            <a:spLocks noGrp="1"/>
          </p:cNvSpPr>
          <p:nvPr>
            <p:ph type="body" orient="vert" idx="4294967295"/>
          </p:nvPr>
        </p:nvSpPr>
        <p:spPr>
          <a:xfrm>
            <a:off x="4572000" y="1657350"/>
            <a:ext cx="4572000" cy="3200400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Shows up in fans’ newsfeed – differentiated from ads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Set quantity, time period, terms and even bar code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Set time for post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Requires Promoted Post option</a:t>
            </a:r>
          </a:p>
          <a:p>
            <a:pPr marL="0">
              <a:spcBef>
                <a:spcPts val="0"/>
              </a:spcBef>
            </a:pPr>
            <a:endParaRPr lang="en-US" sz="28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81150"/>
            <a:ext cx="42957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66800" y="895350"/>
            <a:ext cx="7085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Calibri" pitchFamily="34" charset="0"/>
                <a:cs typeface="Calibri" pitchFamily="34" charset="0"/>
              </a:rPr>
              <a:t>Create an offer: choose in store, online, or both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Vertical Text Placeholder 148"/>
          <p:cNvSpPr>
            <a:spLocks noGrp="1"/>
          </p:cNvSpPr>
          <p:nvPr>
            <p:ph type="body" orient="vert" idx="4294967295"/>
          </p:nvPr>
        </p:nvSpPr>
        <p:spPr>
          <a:xfrm>
            <a:off x="4724400" y="1295400"/>
            <a:ext cx="4343400" cy="3333750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Use a great image!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Create exclusives on </a:t>
            </a:r>
            <a:r>
              <a:rPr lang="en-US" sz="2800" dirty="0" err="1" smtClean="0">
                <a:latin typeface="Calibri" pitchFamily="34" charset="0"/>
                <a:cs typeface="Calibri" pitchFamily="34" charset="0"/>
              </a:rPr>
              <a:t>Facebook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– customers will Like your page to receive more offers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Track the results with the in store bar code offers</a:t>
            </a:r>
          </a:p>
          <a:p>
            <a:pPr marL="0">
              <a:spcBef>
                <a:spcPts val="0"/>
              </a:spcBef>
            </a:pPr>
            <a:endParaRPr lang="en-US" sz="2800" dirty="0" smtClean="0">
              <a:latin typeface="Calibri" pitchFamily="34" charset="0"/>
              <a:cs typeface="Calibri" pitchFamily="34" charset="0"/>
            </a:endParaRPr>
          </a:p>
          <a:p>
            <a:pPr marL="0">
              <a:spcBef>
                <a:spcPts val="0"/>
              </a:spcBef>
            </a:pPr>
            <a:endParaRPr lang="en-US" sz="28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962150"/>
            <a:ext cx="45815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66800" y="1123950"/>
            <a:ext cx="3005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Macy’s Post Offer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tical Text Placeholder 148"/>
          <p:cNvSpPr txBox="1">
            <a:spLocks/>
          </p:cNvSpPr>
          <p:nvPr/>
        </p:nvSpPr>
        <p:spPr bwMode="auto">
          <a:xfrm>
            <a:off x="5943600" y="819150"/>
            <a:ext cx="3124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noProof="0" dirty="0" smtClean="0">
                <a:latin typeface="Calibri" pitchFamily="34" charset="0"/>
                <a:ea typeface="+mn-ea"/>
                <a:cs typeface="Calibri" pitchFamily="34" charset="0"/>
              </a:rPr>
              <a:t>Work together with </a:t>
            </a:r>
            <a:r>
              <a:rPr lang="en-US" sz="2800" kern="0" noProof="0" dirty="0" smtClean="0">
                <a:latin typeface="Calibri" pitchFamily="34" charset="0"/>
                <a:ea typeface="+mn-ea"/>
                <a:cs typeface="Calibri" pitchFamily="34" charset="0"/>
              </a:rPr>
              <a:t>bands or other </a:t>
            </a:r>
            <a:r>
              <a:rPr lang="en-US" sz="2800" kern="0" noProof="0" dirty="0" smtClean="0">
                <a:latin typeface="Calibri" pitchFamily="34" charset="0"/>
                <a:ea typeface="+mn-ea"/>
                <a:cs typeface="Calibri" pitchFamily="34" charset="0"/>
              </a:rPr>
              <a:t>companies for best results</a:t>
            </a:r>
          </a:p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Ask others to post your content on their </a:t>
            </a:r>
            <a:r>
              <a:rPr kumimoji="0" lang="en-US" sz="28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pages</a:t>
            </a:r>
          </a:p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Share e-mails for your promotions</a:t>
            </a:r>
            <a:endParaRPr kumimoji="0" lang="en-US" sz="2800" b="0" i="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5122" name="Picture 2" descr="C:\Users\Michael Newman\Documents\Mike Newman\Consulting\Marketing\Presentations\images\supporting images for presentations\EMG on Metallica Wal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885950"/>
            <a:ext cx="5793429" cy="2971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66800" y="1123950"/>
            <a:ext cx="4025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Facebook</a:t>
            </a:r>
            <a:r>
              <a:rPr lang="en-US" sz="2800" dirty="0" smtClean="0"/>
              <a:t> Co-Marketing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31473" y="4796728"/>
            <a:ext cx="4459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kern="0" dirty="0" err="1" smtClean="0">
                <a:latin typeface="Calibri" pitchFamily="34" charset="0"/>
                <a:cs typeface="Calibri" pitchFamily="34" charset="0"/>
              </a:rPr>
              <a:t>Shortstack</a:t>
            </a:r>
            <a:r>
              <a:rPr lang="en-US" sz="1200" kern="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200" kern="0" dirty="0" err="1" smtClean="0">
                <a:latin typeface="Calibri" pitchFamily="34" charset="0"/>
                <a:cs typeface="Calibri" pitchFamily="34" charset="0"/>
              </a:rPr>
              <a:t>TabJuice</a:t>
            </a:r>
            <a:r>
              <a:rPr lang="en-US" sz="1200" kern="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200" kern="0" dirty="0" err="1" smtClean="0">
                <a:latin typeface="Calibri" pitchFamily="34" charset="0"/>
                <a:cs typeface="Calibri" pitchFamily="34" charset="0"/>
              </a:rPr>
              <a:t>Pagemodo</a:t>
            </a:r>
            <a:r>
              <a:rPr lang="en-US" sz="1200" kern="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200" kern="0" dirty="0" err="1" smtClean="0">
                <a:latin typeface="Calibri" pitchFamily="34" charset="0"/>
                <a:cs typeface="Calibri" pitchFamily="34" charset="0"/>
              </a:rPr>
              <a:t>Socialbakers</a:t>
            </a:r>
            <a:r>
              <a:rPr lang="en-US" sz="1200" kern="0" dirty="0" smtClean="0">
                <a:latin typeface="Calibri" pitchFamily="34" charset="0"/>
                <a:cs typeface="Calibri" pitchFamily="34" charset="0"/>
              </a:rPr>
              <a:t>, Involver, </a:t>
            </a:r>
            <a:r>
              <a:rPr lang="en-US" sz="1200" kern="0" dirty="0" err="1" smtClean="0">
                <a:latin typeface="Calibri" pitchFamily="34" charset="0"/>
                <a:cs typeface="Calibri" pitchFamily="34" charset="0"/>
              </a:rPr>
              <a:t>Fanmachine</a:t>
            </a:r>
            <a:endParaRPr lang="en-US" sz="1200" kern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0" y="2190750"/>
            <a:ext cx="4254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kern="0" dirty="0" smtClean="0">
                <a:latin typeface="Calibri" pitchFamily="34" charset="0"/>
                <a:cs typeface="Calibri" pitchFamily="34" charset="0"/>
              </a:rPr>
              <a:t>Using </a:t>
            </a:r>
            <a:r>
              <a:rPr lang="en-US" sz="3600" kern="0" dirty="0" err="1" smtClean="0">
                <a:latin typeface="Calibri" pitchFamily="34" charset="0"/>
                <a:cs typeface="Calibri" pitchFamily="34" charset="0"/>
              </a:rPr>
              <a:t>Facebook</a:t>
            </a:r>
            <a:r>
              <a:rPr lang="en-US" sz="3600" kern="0" dirty="0" smtClean="0">
                <a:latin typeface="Calibri" pitchFamily="34" charset="0"/>
                <a:cs typeface="Calibri" pitchFamily="34" charset="0"/>
              </a:rPr>
              <a:t> Apps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1123950"/>
            <a:ext cx="23907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3943350"/>
            <a:ext cx="3019425" cy="66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3943350"/>
            <a:ext cx="1981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5" y="3829050"/>
            <a:ext cx="22955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57600" y="1200150"/>
            <a:ext cx="1219200" cy="67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0" y="971549"/>
            <a:ext cx="1524000" cy="146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148"/>
          <p:cNvSpPr txBox="1">
            <a:spLocks/>
          </p:cNvSpPr>
          <p:nvPr/>
        </p:nvSpPr>
        <p:spPr bwMode="auto">
          <a:xfrm>
            <a:off x="5181600" y="1504950"/>
            <a:ext cx="3733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Keep people on your page!</a:t>
            </a:r>
          </a:p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noProof="0" dirty="0" smtClean="0">
                <a:latin typeface="Calibri" pitchFamily="34" charset="0"/>
                <a:ea typeface="+mn-ea"/>
                <a:cs typeface="Calibri" pitchFamily="34" charset="0"/>
              </a:rPr>
              <a:t>Highlight products, coupons, sales, reviews, store events, sweeps, newsletter, blog, videos, email sign up, etc.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1473" y="4796728"/>
            <a:ext cx="4459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kern="0" dirty="0" err="1" smtClean="0">
                <a:latin typeface="Calibri" pitchFamily="34" charset="0"/>
                <a:cs typeface="Calibri" pitchFamily="34" charset="0"/>
              </a:rPr>
              <a:t>Shortstack</a:t>
            </a:r>
            <a:r>
              <a:rPr lang="en-US" sz="1200" kern="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200" kern="0" dirty="0" err="1" smtClean="0">
                <a:latin typeface="Calibri" pitchFamily="34" charset="0"/>
                <a:cs typeface="Calibri" pitchFamily="34" charset="0"/>
              </a:rPr>
              <a:t>TabJuice</a:t>
            </a:r>
            <a:r>
              <a:rPr lang="en-US" sz="1200" kern="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200" kern="0" dirty="0" err="1" smtClean="0">
                <a:latin typeface="Calibri" pitchFamily="34" charset="0"/>
                <a:cs typeface="Calibri" pitchFamily="34" charset="0"/>
              </a:rPr>
              <a:t>Pagemodo</a:t>
            </a:r>
            <a:r>
              <a:rPr lang="en-US" sz="1200" kern="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200" kern="0" dirty="0" err="1" smtClean="0">
                <a:latin typeface="Calibri" pitchFamily="34" charset="0"/>
                <a:cs typeface="Calibri" pitchFamily="34" charset="0"/>
              </a:rPr>
              <a:t>Socialbakers</a:t>
            </a:r>
            <a:r>
              <a:rPr lang="en-US" sz="1200" kern="0" dirty="0" smtClean="0">
                <a:latin typeface="Calibri" pitchFamily="34" charset="0"/>
                <a:cs typeface="Calibri" pitchFamily="34" charset="0"/>
              </a:rPr>
              <a:t>, Involver, </a:t>
            </a:r>
            <a:r>
              <a:rPr lang="en-US" sz="1200" kern="0" dirty="0" err="1" smtClean="0">
                <a:latin typeface="Calibri" pitchFamily="34" charset="0"/>
                <a:cs typeface="Calibri" pitchFamily="34" charset="0"/>
              </a:rPr>
              <a:t>Fanmachine</a:t>
            </a:r>
            <a:endParaRPr lang="en-US" sz="1200" kern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895350"/>
            <a:ext cx="5118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kern="0" dirty="0" smtClean="0">
                <a:latin typeface="Calibri" pitchFamily="34" charset="0"/>
                <a:cs typeface="Calibri" pitchFamily="34" charset="0"/>
              </a:rPr>
              <a:t>Use apps to create lots of content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381250"/>
            <a:ext cx="48768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581150"/>
            <a:ext cx="500184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tical Text Placeholder 148"/>
          <p:cNvSpPr txBox="1">
            <a:spLocks/>
          </p:cNvSpPr>
          <p:nvPr/>
        </p:nvSpPr>
        <p:spPr bwMode="auto">
          <a:xfrm>
            <a:off x="3276600" y="1047750"/>
            <a:ext cx="5638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Highlight products and provide links directly to your shop or product pages</a:t>
            </a:r>
          </a:p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err="1" smtClean="0">
                <a:latin typeface="Calibri" pitchFamily="34" charset="0"/>
                <a:ea typeface="+mn-ea"/>
                <a:cs typeface="Calibri" pitchFamily="34" charset="0"/>
              </a:rPr>
              <a:t>Shortstack</a:t>
            </a: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 app service allows indefinite number of links per image – area defined by user</a:t>
            </a:r>
          </a:p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Link to your online store instead of using a </a:t>
            </a:r>
            <a:r>
              <a:rPr lang="en-US" sz="2800" kern="0" dirty="0" err="1" smtClean="0">
                <a:latin typeface="Calibri" pitchFamily="34" charset="0"/>
                <a:ea typeface="+mn-ea"/>
                <a:cs typeface="Calibri" pitchFamily="34" charset="0"/>
              </a:rPr>
              <a:t>Facebook</a:t>
            </a: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 e-commerce app</a:t>
            </a:r>
          </a:p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Many don’t trust </a:t>
            </a:r>
            <a:r>
              <a:rPr lang="en-US" sz="2800" kern="0" dirty="0" err="1" smtClean="0">
                <a:latin typeface="Calibri" pitchFamily="34" charset="0"/>
                <a:ea typeface="+mn-ea"/>
                <a:cs typeface="Calibri" pitchFamily="34" charset="0"/>
              </a:rPr>
              <a:t>Facebook</a:t>
            </a: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 yet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895349"/>
            <a:ext cx="2971800" cy="416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tical Text Placeholder 148"/>
          <p:cNvSpPr txBox="1">
            <a:spLocks/>
          </p:cNvSpPr>
          <p:nvPr/>
        </p:nvSpPr>
        <p:spPr bwMode="auto">
          <a:xfrm>
            <a:off x="3352800" y="1123950"/>
            <a:ext cx="5562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Format documents to 810 pixels wide and use the I-frame app</a:t>
            </a:r>
          </a:p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A standard </a:t>
            </a:r>
            <a:r>
              <a:rPr lang="en-US" sz="2800" kern="0" dirty="0" err="1" smtClean="0">
                <a:latin typeface="Calibri" pitchFamily="34" charset="0"/>
                <a:ea typeface="+mn-ea"/>
                <a:cs typeface="Calibri" pitchFamily="34" charset="0"/>
              </a:rPr>
              <a:t>Wordpress</a:t>
            </a: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 blog will “squeeze” to proper dimensions</a:t>
            </a:r>
          </a:p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Create links under the images to your online store or product page</a:t>
            </a:r>
          </a:p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800" kern="0" dirty="0" smtClean="0"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800" kern="0" dirty="0" smtClean="0"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800" kern="0" dirty="0" smtClean="0"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971550"/>
            <a:ext cx="3048000" cy="396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1942" y="3714750"/>
            <a:ext cx="535105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tical Text Placeholder 148"/>
          <p:cNvSpPr txBox="1">
            <a:spLocks/>
          </p:cNvSpPr>
          <p:nvPr/>
        </p:nvSpPr>
        <p:spPr bwMode="auto">
          <a:xfrm>
            <a:off x="5029200" y="895350"/>
            <a:ext cx="3962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Include a newsletter sign up tab</a:t>
            </a:r>
          </a:p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Use quality images to encourage newsletter signups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76313"/>
            <a:ext cx="3810000" cy="399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0087" y="3867150"/>
            <a:ext cx="4481513" cy="1022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0" y="1504950"/>
          <a:ext cx="4114800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oup 11"/>
          <p:cNvGrpSpPr/>
          <p:nvPr/>
        </p:nvGrpSpPr>
        <p:grpSpPr>
          <a:xfrm>
            <a:off x="2971800" y="4324350"/>
            <a:ext cx="1371600" cy="685800"/>
            <a:chOff x="3712118" y="3550452"/>
            <a:chExt cx="1371600" cy="685800"/>
          </a:xfrm>
        </p:grpSpPr>
        <p:sp>
          <p:nvSpPr>
            <p:cNvPr id="7" name="Right Arrow 6"/>
            <p:cNvSpPr/>
            <p:nvPr/>
          </p:nvSpPr>
          <p:spPr bwMode="auto">
            <a:xfrm>
              <a:off x="3712118" y="3550452"/>
              <a:ext cx="1371600" cy="685800"/>
            </a:xfrm>
            <a:prstGeom prst="rightArrow">
              <a:avLst/>
            </a:prstGeom>
            <a:solidFill>
              <a:srgbClr val="4472F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-110" charset="0"/>
                <a:ea typeface="Geneva" pitchFamily="-110" charset="0"/>
                <a:cs typeface="Geneva" pitchFamily="-110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64869" y="3714750"/>
              <a:ext cx="85953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Site link</a:t>
              </a:r>
              <a:endParaRPr lang="en-US" dirty="0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" y="4552950"/>
            <a:ext cx="762000" cy="335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Diagram 9"/>
          <p:cNvGraphicFramePr/>
          <p:nvPr/>
        </p:nvGraphicFramePr>
        <p:xfrm>
          <a:off x="3657600" y="1504950"/>
          <a:ext cx="3962400" cy="2838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29600" y="417195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Vertical Text Placeholder 148"/>
          <p:cNvSpPr txBox="1">
            <a:spLocks/>
          </p:cNvSpPr>
          <p:nvPr/>
        </p:nvSpPr>
        <p:spPr bwMode="auto">
          <a:xfrm>
            <a:off x="7543800" y="127635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marL="0" marR="0" lvl="0" indent="-306388" algn="ctr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noProof="0" dirty="0" smtClean="0">
                <a:latin typeface="Calibri" pitchFamily="34" charset="0"/>
                <a:ea typeface="+mn-ea"/>
                <a:cs typeface="Calibri" pitchFamily="34" charset="0"/>
              </a:rPr>
              <a:t>Share</a:t>
            </a:r>
          </a:p>
          <a:p>
            <a:pPr marL="0" marR="0" lvl="0" indent="-306388" algn="ctr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Options</a:t>
            </a:r>
            <a:endParaRPr lang="en-US" sz="2800" kern="0" dirty="0" smtClean="0"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-306388" algn="ctr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noProof="0" dirty="0" smtClean="0">
                <a:latin typeface="Calibri" pitchFamily="34" charset="0"/>
                <a:ea typeface="+mn-ea"/>
                <a:cs typeface="Calibri" pitchFamily="34" charset="0"/>
              </a:rPr>
              <a:t>After</a:t>
            </a:r>
          </a:p>
          <a:p>
            <a:pPr marL="0" marR="0" lvl="0" indent="-306388" algn="ctr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Purchase</a:t>
            </a:r>
            <a:endParaRPr lang="en-US" sz="2800" kern="0" noProof="0" dirty="0" smtClean="0"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29600" y="3638550"/>
            <a:ext cx="470126" cy="4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229600" y="3105150"/>
            <a:ext cx="467705" cy="474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143000" y="4552950"/>
            <a:ext cx="1654620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Coupon revealed</a:t>
            </a:r>
            <a:endParaRPr lang="en-US" dirty="0"/>
          </a:p>
        </p:txBody>
      </p:sp>
      <p:sp>
        <p:nvSpPr>
          <p:cNvPr id="16" name="Curved Left Arrow 15"/>
          <p:cNvSpPr/>
          <p:nvPr/>
        </p:nvSpPr>
        <p:spPr bwMode="auto">
          <a:xfrm rot="16200000">
            <a:off x="470916" y="957834"/>
            <a:ext cx="731520" cy="1216152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pitchFamily="-110" charset="0"/>
              <a:ea typeface="Geneva" pitchFamily="-110" charset="0"/>
              <a:cs typeface="Geneva" pitchFamily="-110" charset="0"/>
            </a:endParaRPr>
          </a:p>
        </p:txBody>
      </p:sp>
      <p:sp>
        <p:nvSpPr>
          <p:cNvPr id="17" name="Curved Left Arrow 16"/>
          <p:cNvSpPr/>
          <p:nvPr/>
        </p:nvSpPr>
        <p:spPr bwMode="auto">
          <a:xfrm rot="16200000" flipV="1">
            <a:off x="1943100" y="781050"/>
            <a:ext cx="685800" cy="1219200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pitchFamily="-110" charset="0"/>
              <a:ea typeface="Geneva" pitchFamily="-110" charset="0"/>
              <a:cs typeface="Geneva" pitchFamily="-110" charset="0"/>
            </a:endParaRPr>
          </a:p>
        </p:txBody>
      </p:sp>
      <p:sp>
        <p:nvSpPr>
          <p:cNvPr id="5" name="Vertical Text Placeholder 148"/>
          <p:cNvSpPr txBox="1">
            <a:spLocks/>
          </p:cNvSpPr>
          <p:nvPr/>
        </p:nvSpPr>
        <p:spPr bwMode="auto">
          <a:xfrm>
            <a:off x="2667000" y="89535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marL="0" marR="0" lvl="0" indent="-306388" algn="ctr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noProof="0" dirty="0" smtClean="0">
                <a:latin typeface="Calibri" pitchFamily="34" charset="0"/>
                <a:ea typeface="+mn-ea"/>
                <a:cs typeface="Calibri" pitchFamily="34" charset="0"/>
              </a:rPr>
              <a:t>Traffic flow for a </a:t>
            </a:r>
            <a:r>
              <a:rPr lang="en-US" sz="2800" kern="0" noProof="0" dirty="0" smtClean="0">
                <a:latin typeface="Calibri" pitchFamily="34" charset="0"/>
                <a:ea typeface="+mn-ea"/>
                <a:cs typeface="Calibri" pitchFamily="34" charset="0"/>
              </a:rPr>
              <a:t>promotion</a:t>
            </a:r>
            <a:endParaRPr lang="en-US" sz="2800" kern="0" noProof="0" dirty="0" smtClean="0"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Curved Left Arrow 17"/>
          <p:cNvSpPr/>
          <p:nvPr/>
        </p:nvSpPr>
        <p:spPr bwMode="auto">
          <a:xfrm rot="11690027">
            <a:off x="2887636" y="2942630"/>
            <a:ext cx="674535" cy="1216152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pitchFamily="-110" charset="0"/>
              <a:ea typeface="Geneva" pitchFamily="-110" charset="0"/>
              <a:cs typeface="Geneva" pitchFamily="-11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Vertical Text Placeholder 148"/>
          <p:cNvSpPr>
            <a:spLocks noGrp="1"/>
          </p:cNvSpPr>
          <p:nvPr>
            <p:ph type="body" orient="vert" idx="4294967295"/>
          </p:nvPr>
        </p:nvSpPr>
        <p:spPr>
          <a:xfrm>
            <a:off x="152400" y="1063625"/>
            <a:ext cx="8991600" cy="4032250"/>
          </a:xfrm>
        </p:spPr>
        <p:txBody>
          <a:bodyPr/>
          <a:lstStyle/>
          <a:p>
            <a:pPr>
              <a:buNone/>
            </a:pPr>
            <a:r>
              <a:rPr lang="en-US" sz="3200" dirty="0" smtClean="0">
                <a:latin typeface="Calibri" pitchFamily="34" charset="0"/>
                <a:cs typeface="Calibri" pitchFamily="34" charset="0"/>
              </a:rPr>
              <a:t>What we will cover…</a:t>
            </a:r>
          </a:p>
          <a:p>
            <a:r>
              <a:rPr lang="en-US" sz="3200" dirty="0" err="1" smtClean="0">
                <a:latin typeface="Calibri" pitchFamily="34" charset="0"/>
                <a:cs typeface="Calibri" pitchFamily="34" charset="0"/>
              </a:rPr>
              <a:t>Facebook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 examples inside and outside the M.I. Industry that any size company can 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use</a:t>
            </a:r>
            <a:endParaRPr lang="en-US" sz="32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3200" dirty="0" smtClean="0">
                <a:latin typeface="Calibri" pitchFamily="34" charset="0"/>
                <a:cs typeface="Calibri" pitchFamily="34" charset="0"/>
              </a:rPr>
              <a:t>The strategies behind the examples</a:t>
            </a:r>
            <a:endParaRPr lang="en-US" sz="32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3200" dirty="0" smtClean="0">
                <a:latin typeface="Calibri" pitchFamily="34" charset="0"/>
                <a:cs typeface="Calibri" pitchFamily="34" charset="0"/>
              </a:rPr>
              <a:t>Tools and third party services you can use</a:t>
            </a:r>
          </a:p>
          <a:p>
            <a:r>
              <a:rPr lang="en-US" sz="3200" dirty="0" smtClean="0">
                <a:latin typeface="Calibri" pitchFamily="34" charset="0"/>
                <a:cs typeface="Calibri" pitchFamily="34" charset="0"/>
              </a:rPr>
              <a:t>Ways to drive fans to your site &amp; purchase product</a:t>
            </a:r>
          </a:p>
          <a:p>
            <a:pPr>
              <a:buNone/>
            </a:pPr>
            <a:r>
              <a:rPr lang="en-US" sz="3200" dirty="0" smtClean="0">
                <a:latin typeface="Calibri" pitchFamily="34" charset="0"/>
                <a:cs typeface="Calibri" pitchFamily="34" charset="0"/>
              </a:rPr>
              <a:t>(This 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session assumes basic knowledge of </a:t>
            </a:r>
            <a:r>
              <a:rPr lang="en-US" sz="3200" dirty="0" err="1" smtClean="0">
                <a:latin typeface="Calibri" pitchFamily="34" charset="0"/>
                <a:cs typeface="Calibri" pitchFamily="34" charset="0"/>
              </a:rPr>
              <a:t>Facebook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sz="32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n-US" sz="3200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tical Text Placeholder 148"/>
          <p:cNvSpPr txBox="1">
            <a:spLocks/>
          </p:cNvSpPr>
          <p:nvPr/>
        </p:nvSpPr>
        <p:spPr bwMode="auto">
          <a:xfrm>
            <a:off x="3352800" y="1047750"/>
            <a:ext cx="5562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Coupon code revealed after “Like”</a:t>
            </a:r>
            <a:endParaRPr lang="en-US" sz="2800" kern="0" noProof="0" dirty="0" smtClean="0"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Image links to JH Audio site’s main product </a:t>
            </a: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page</a:t>
            </a:r>
            <a:endParaRPr lang="en-US" sz="2800" kern="0" dirty="0" smtClean="0"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Unique coupon code is used to track purchases to measure R.O.I.</a:t>
            </a:r>
          </a:p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Easy implementation </a:t>
            </a: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with third party apps already mentioned</a:t>
            </a:r>
          </a:p>
        </p:txBody>
      </p:sp>
      <p:pic>
        <p:nvPicPr>
          <p:cNvPr id="4" name="Picture 2" descr="C:\Users\Michael Newman\Documents\Mike Newman\Consulting\companies consulting\JH Audio\promotions\Chirstmas sale 2011\fb images\xmas-2011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895350"/>
            <a:ext cx="2987851" cy="4137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tical Text Placeholder 148"/>
          <p:cNvSpPr txBox="1">
            <a:spLocks/>
          </p:cNvSpPr>
          <p:nvPr/>
        </p:nvSpPr>
        <p:spPr bwMode="auto">
          <a:xfrm>
            <a:off x="152400" y="2724150"/>
            <a:ext cx="8763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noProof="0" dirty="0" smtClean="0">
                <a:latin typeface="Calibri" pitchFamily="34" charset="0"/>
                <a:ea typeface="+mn-ea"/>
                <a:cs typeface="Calibri" pitchFamily="34" charset="0"/>
              </a:rPr>
              <a:t>Promote your sweeps/coupons on high traffic sites</a:t>
            </a:r>
          </a:p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Animated GIFs: better click </a:t>
            </a:r>
            <a:r>
              <a:rPr lang="en-US" sz="2800" kern="0" dirty="0" err="1" smtClean="0">
                <a:latin typeface="Calibri" pitchFamily="34" charset="0"/>
                <a:ea typeface="+mn-ea"/>
                <a:cs typeface="Calibri" pitchFamily="34" charset="0"/>
              </a:rPr>
              <a:t>throughs</a:t>
            </a: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, more content</a:t>
            </a:r>
          </a:p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noProof="0" dirty="0" smtClean="0">
                <a:latin typeface="Calibri" pitchFamily="34" charset="0"/>
                <a:ea typeface="+mn-ea"/>
                <a:cs typeface="Calibri" pitchFamily="34" charset="0"/>
              </a:rPr>
              <a:t>Make </a:t>
            </a:r>
            <a:r>
              <a:rPr lang="en-US" sz="2800" kern="0" noProof="0" dirty="0" smtClean="0">
                <a:latin typeface="Calibri" pitchFamily="34" charset="0"/>
                <a:ea typeface="+mn-ea"/>
                <a:cs typeface="Calibri" pitchFamily="34" charset="0"/>
              </a:rPr>
              <a:t>your images and call to action really count</a:t>
            </a:r>
          </a:p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800" kern="0" noProof="0" dirty="0" smtClean="0"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047750"/>
            <a:ext cx="73533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tical Text Placeholder 148"/>
          <p:cNvSpPr txBox="1">
            <a:spLocks/>
          </p:cNvSpPr>
          <p:nvPr/>
        </p:nvSpPr>
        <p:spPr bwMode="auto">
          <a:xfrm>
            <a:off x="5181600" y="1504950"/>
            <a:ext cx="3962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Use Sponsored Stories to reach friends of fans</a:t>
            </a:r>
          </a:p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Use Promoted Posts to reach more of your fan base</a:t>
            </a:r>
          </a:p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noProof="0" dirty="0" smtClean="0">
                <a:latin typeface="Calibri" pitchFamily="34" charset="0"/>
                <a:ea typeface="+mn-ea"/>
                <a:cs typeface="Calibri" pitchFamily="34" charset="0"/>
              </a:rPr>
              <a:t>Use traditional </a:t>
            </a:r>
            <a:r>
              <a:rPr lang="en-US" sz="2800" kern="0" noProof="0" dirty="0" err="1" smtClean="0">
                <a:latin typeface="Calibri" pitchFamily="34" charset="0"/>
                <a:ea typeface="+mn-ea"/>
                <a:cs typeface="Calibri" pitchFamily="34" charset="0"/>
              </a:rPr>
              <a:t>Facebook</a:t>
            </a:r>
            <a:r>
              <a:rPr lang="en-US" sz="2800" kern="0" noProof="0" dirty="0" smtClean="0">
                <a:latin typeface="Calibri" pitchFamily="34" charset="0"/>
                <a:ea typeface="+mn-ea"/>
                <a:cs typeface="Calibri" pitchFamily="34" charset="0"/>
              </a:rPr>
              <a:t> ads to target your campaign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71550"/>
            <a:ext cx="25336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C:\Users\Michael Newman\Documents\Mike Newman\Consulting\NAMM 2013\2013 winter preso\images\sponsored story ad\sponsored_story_ad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647950"/>
            <a:ext cx="3020527" cy="201771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0800" y="1428750"/>
            <a:ext cx="24765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34000" y="1047750"/>
            <a:ext cx="3002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For Promotions…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Vertical Text Placeholder 148"/>
          <p:cNvSpPr>
            <a:spLocks noGrp="1"/>
          </p:cNvSpPr>
          <p:nvPr>
            <p:ph type="body" orient="vert" idx="4294967295"/>
          </p:nvPr>
        </p:nvSpPr>
        <p:spPr>
          <a:xfrm>
            <a:off x="0" y="1047750"/>
            <a:ext cx="9144000" cy="746125"/>
          </a:xfrm>
        </p:spPr>
        <p:txBody>
          <a:bodyPr/>
          <a:lstStyle/>
          <a:p>
            <a:pPr algn="ctr">
              <a:buNone/>
            </a:pPr>
            <a:r>
              <a:rPr lang="en-US" sz="3600" dirty="0" smtClean="0">
                <a:latin typeface="Calibri" pitchFamily="34" charset="0"/>
                <a:cs typeface="Calibri" pitchFamily="34" charset="0"/>
              </a:rPr>
              <a:t>Use </a:t>
            </a:r>
            <a:r>
              <a:rPr lang="en-US" sz="3600" dirty="0" err="1" smtClean="0">
                <a:latin typeface="Calibri" pitchFamily="34" charset="0"/>
                <a:cs typeface="Calibri" pitchFamily="34" charset="0"/>
              </a:rPr>
              <a:t>Facebook</a:t>
            </a:r>
            <a:r>
              <a:rPr lang="en-US" sz="3600" dirty="0" smtClean="0">
                <a:latin typeface="Calibri" pitchFamily="34" charset="0"/>
                <a:cs typeface="Calibri" pitchFamily="34" charset="0"/>
              </a:rPr>
              <a:t> check-ins for store integration</a:t>
            </a:r>
            <a:endParaRPr lang="en-US" sz="36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885950"/>
            <a:ext cx="3971925" cy="299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148"/>
          <p:cNvSpPr txBox="1">
            <a:spLocks/>
          </p:cNvSpPr>
          <p:nvPr/>
        </p:nvSpPr>
        <p:spPr bwMode="auto">
          <a:xfrm>
            <a:off x="5715000" y="971550"/>
            <a:ext cx="3276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noProof="0" dirty="0" smtClean="0">
                <a:latin typeface="Calibri" pitchFamily="34" charset="0"/>
                <a:ea typeface="+mn-ea"/>
                <a:cs typeface="Calibri" pitchFamily="34" charset="0"/>
              </a:rPr>
              <a:t>Go to “Places” in </a:t>
            </a:r>
            <a:r>
              <a:rPr lang="en-US" sz="2800" kern="0" noProof="0" dirty="0" err="1" smtClean="0">
                <a:latin typeface="Calibri" pitchFamily="34" charset="0"/>
                <a:ea typeface="+mn-ea"/>
                <a:cs typeface="Calibri" pitchFamily="34" charset="0"/>
              </a:rPr>
              <a:t>Facebook</a:t>
            </a:r>
            <a:r>
              <a:rPr lang="en-US" sz="2800" kern="0" noProof="0" dirty="0" smtClean="0">
                <a:latin typeface="Calibri" pitchFamily="34" charset="0"/>
                <a:ea typeface="+mn-ea"/>
                <a:cs typeface="Calibri" pitchFamily="34" charset="0"/>
              </a:rPr>
              <a:t> Ads for help</a:t>
            </a:r>
            <a:endParaRPr lang="en-US" sz="2800" kern="0" noProof="0" dirty="0" smtClean="0">
              <a:latin typeface="Calibri" pitchFamily="34" charset="0"/>
              <a:ea typeface="+mn-ea"/>
              <a:cs typeface="Calibri" pitchFamily="34" charset="0"/>
            </a:endParaRPr>
          </a:p>
          <a:p>
            <a:pPr indent="-306388" defTabSz="815975">
              <a:spcBef>
                <a:spcPts val="0"/>
              </a:spcBef>
              <a:buFontTx/>
              <a:buChar char="•"/>
              <a:defRPr/>
            </a:pPr>
            <a:r>
              <a:rPr lang="en-US" sz="2800" kern="0" dirty="0" smtClean="0">
                <a:latin typeface="Calibri" pitchFamily="34" charset="0"/>
                <a:cs typeface="Calibri" pitchFamily="34" charset="0"/>
              </a:rPr>
              <a:t>Friends of fans see the check-ins</a:t>
            </a:r>
            <a:endParaRPr lang="en-US" sz="2800" kern="0" noProof="0" dirty="0" smtClean="0"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-306388" algn="l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noProof="0" dirty="0" smtClean="0">
                <a:latin typeface="Calibri" pitchFamily="34" charset="0"/>
                <a:ea typeface="+mn-ea"/>
                <a:cs typeface="Calibri" pitchFamily="34" charset="0"/>
              </a:rPr>
              <a:t>Use simple cost effective rewards: picks, polish, </a:t>
            </a:r>
            <a:r>
              <a:rPr lang="en-US" sz="2800" kern="0" dirty="0" smtClean="0">
                <a:latin typeface="Calibri" pitchFamily="34" charset="0"/>
                <a:ea typeface="+mn-ea"/>
                <a:cs typeface="Calibri" pitchFamily="34" charset="0"/>
              </a:rPr>
              <a:t>T</a:t>
            </a:r>
            <a:r>
              <a:rPr lang="en-US" sz="2800" kern="0" noProof="0" dirty="0" smtClean="0">
                <a:latin typeface="Calibri" pitchFamily="34" charset="0"/>
                <a:ea typeface="+mn-ea"/>
                <a:cs typeface="Calibri" pitchFamily="34" charset="0"/>
              </a:rPr>
              <a:t>-Shirts, 10% off purchase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047750"/>
            <a:ext cx="5294797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2400" y="4705350"/>
            <a:ext cx="5666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http://ads.ak.facebook.com/ads/FacebookAds/Places_advertisers.pdf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9628" y="1618892"/>
            <a:ext cx="7113772" cy="3238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Vertical Text Placeholder 148"/>
          <p:cNvSpPr txBox="1">
            <a:spLocks/>
          </p:cNvSpPr>
          <p:nvPr/>
        </p:nvSpPr>
        <p:spPr bwMode="auto">
          <a:xfrm>
            <a:off x="0" y="895350"/>
            <a:ext cx="899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marL="0" marR="0" lvl="0" indent="-306388" algn="ctr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Make your cover images memorable.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Vertical Text Placeholder 148"/>
          <p:cNvSpPr>
            <a:spLocks noGrp="1"/>
          </p:cNvSpPr>
          <p:nvPr>
            <p:ph type="body" orient="vert" idx="4294967295"/>
          </p:nvPr>
        </p:nvSpPr>
        <p:spPr>
          <a:xfrm>
            <a:off x="0" y="895350"/>
            <a:ext cx="8991600" cy="1143000"/>
          </a:xfrm>
        </p:spPr>
        <p:txBody>
          <a:bodyPr/>
          <a:lstStyle/>
          <a:p>
            <a:pPr marL="0" algn="ctr">
              <a:spcBef>
                <a:spcPts val="0"/>
              </a:spcBef>
              <a:buNone/>
            </a:pPr>
            <a:r>
              <a:rPr lang="en-US" sz="3200" dirty="0" smtClean="0">
                <a:latin typeface="Calibri" pitchFamily="34" charset="0"/>
                <a:cs typeface="Calibri" pitchFamily="34" charset="0"/>
              </a:rPr>
              <a:t>Great 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images drive 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people 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to your store.</a:t>
            </a:r>
            <a:endParaRPr lang="en-US" sz="3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581150"/>
            <a:ext cx="7315200" cy="3312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Vertical Text Placeholder 148"/>
          <p:cNvSpPr>
            <a:spLocks noGrp="1"/>
          </p:cNvSpPr>
          <p:nvPr>
            <p:ph type="body" orient="vert" idx="4294967295"/>
          </p:nvPr>
        </p:nvSpPr>
        <p:spPr>
          <a:xfrm>
            <a:off x="2743200" y="1123950"/>
            <a:ext cx="2971800" cy="609600"/>
          </a:xfrm>
        </p:spPr>
        <p:txBody>
          <a:bodyPr/>
          <a:lstStyle/>
          <a:p>
            <a:pPr marL="0">
              <a:spcBef>
                <a:spcPts val="0"/>
              </a:spcBef>
              <a:buNone/>
            </a:pPr>
            <a:r>
              <a:rPr lang="en-US" sz="3600" dirty="0" smtClean="0">
                <a:latin typeface="Calibri" pitchFamily="34" charset="0"/>
                <a:cs typeface="Calibri" pitchFamily="34" charset="0"/>
              </a:rPr>
              <a:t>In summary…</a:t>
            </a:r>
            <a:endParaRPr lang="en-US" sz="36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1885950"/>
            <a:ext cx="349567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Vertical Text Placeholder 148"/>
          <p:cNvSpPr>
            <a:spLocks noGrp="1"/>
          </p:cNvSpPr>
          <p:nvPr>
            <p:ph type="body" orient="vert" idx="4294967295"/>
          </p:nvPr>
        </p:nvSpPr>
        <p:spPr>
          <a:xfrm>
            <a:off x="304800" y="971550"/>
            <a:ext cx="8686800" cy="609600"/>
          </a:xfrm>
        </p:spPr>
        <p:txBody>
          <a:bodyPr/>
          <a:lstStyle/>
          <a:p>
            <a:pPr marL="0" algn="ctr">
              <a:spcBef>
                <a:spcPts val="0"/>
              </a:spcBef>
              <a:buNone/>
            </a:pPr>
            <a:r>
              <a:rPr lang="en-US" sz="3200" dirty="0" smtClean="0">
                <a:latin typeface="Calibri" pitchFamily="34" charset="0"/>
                <a:cs typeface="Calibri" pitchFamily="34" charset="0"/>
              </a:rPr>
              <a:t>Like quality pages with your personal account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714186"/>
            <a:ext cx="5562600" cy="3219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Vertical Text Placeholder 148"/>
          <p:cNvSpPr>
            <a:spLocks noGrp="1"/>
          </p:cNvSpPr>
          <p:nvPr>
            <p:ph type="body" orient="vert" idx="4294967295"/>
          </p:nvPr>
        </p:nvSpPr>
        <p:spPr>
          <a:xfrm>
            <a:off x="304800" y="971550"/>
            <a:ext cx="8686800" cy="609600"/>
          </a:xfrm>
        </p:spPr>
        <p:txBody>
          <a:bodyPr/>
          <a:lstStyle/>
          <a:p>
            <a:pPr marL="0" algn="ctr">
              <a:spcBef>
                <a:spcPts val="0"/>
              </a:spcBef>
              <a:buNone/>
            </a:pPr>
            <a:r>
              <a:rPr lang="en-US" sz="3200" dirty="0" smtClean="0">
                <a:latin typeface="Calibri" pitchFamily="34" charset="0"/>
                <a:cs typeface="Calibri" pitchFamily="34" charset="0"/>
              </a:rPr>
              <a:t>Use 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web search 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to find quality  </a:t>
            </a:r>
            <a:r>
              <a:rPr lang="en-US" sz="3200" dirty="0" err="1" smtClean="0">
                <a:latin typeface="Calibri" pitchFamily="34" charset="0"/>
                <a:cs typeface="Calibri" pitchFamily="34" charset="0"/>
              </a:rPr>
              <a:t>Facebook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 pages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1733550"/>
            <a:ext cx="5133975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Vertical Text Placeholder 148"/>
          <p:cNvSpPr>
            <a:spLocks noGrp="1"/>
          </p:cNvSpPr>
          <p:nvPr>
            <p:ph type="body" orient="vert" idx="4294967295"/>
          </p:nvPr>
        </p:nvSpPr>
        <p:spPr>
          <a:xfrm>
            <a:off x="228600" y="1047750"/>
            <a:ext cx="8686800" cy="1295400"/>
          </a:xfrm>
        </p:spPr>
        <p:txBody>
          <a:bodyPr/>
          <a:lstStyle/>
          <a:p>
            <a:pPr marL="0" algn="ctr">
              <a:spcBef>
                <a:spcPts val="0"/>
              </a:spcBef>
              <a:buNone/>
            </a:pPr>
            <a:r>
              <a:rPr lang="en-US" sz="3600" dirty="0" err="1" smtClean="0">
                <a:latin typeface="Calibri" pitchFamily="34" charset="0"/>
                <a:cs typeface="Calibri" pitchFamily="34" charset="0"/>
              </a:rPr>
              <a:t>Facebook</a:t>
            </a:r>
            <a:r>
              <a:rPr lang="en-US" sz="3600" dirty="0" smtClean="0">
                <a:latin typeface="Calibri" pitchFamily="34" charset="0"/>
                <a:cs typeface="Calibri" pitchFamily="34" charset="0"/>
              </a:rPr>
              <a:t> Posting Techniques and Strategies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1885950"/>
            <a:ext cx="41338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Vertical Text Placeholder 148"/>
          <p:cNvSpPr>
            <a:spLocks noGrp="1"/>
          </p:cNvSpPr>
          <p:nvPr>
            <p:ph type="body" orient="vert" idx="4294967295"/>
          </p:nvPr>
        </p:nvSpPr>
        <p:spPr>
          <a:xfrm>
            <a:off x="304800" y="971550"/>
            <a:ext cx="8839200" cy="609600"/>
          </a:xfrm>
        </p:spPr>
        <p:txBody>
          <a:bodyPr/>
          <a:lstStyle/>
          <a:p>
            <a:pPr marL="0">
              <a:spcBef>
                <a:spcPts val="0"/>
              </a:spcBef>
              <a:buNone/>
            </a:pPr>
            <a:r>
              <a:rPr lang="en-US" sz="3200" dirty="0" smtClean="0">
                <a:latin typeface="Calibri" pitchFamily="34" charset="0"/>
                <a:cs typeface="Calibri" pitchFamily="34" charset="0"/>
              </a:rPr>
              <a:t>Your fans are your best sales force. Motivate them.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81150"/>
            <a:ext cx="6693064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934200" y="1733550"/>
            <a:ext cx="2057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Heil Sound fan post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Average FB users has 130 friends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Vertical Text Placeholder 148"/>
          <p:cNvSpPr>
            <a:spLocks noGrp="1"/>
          </p:cNvSpPr>
          <p:nvPr>
            <p:ph type="body" orient="vert" idx="4294967295"/>
          </p:nvPr>
        </p:nvSpPr>
        <p:spPr>
          <a:xfrm>
            <a:off x="0" y="895350"/>
            <a:ext cx="8991600" cy="609600"/>
          </a:xfrm>
        </p:spPr>
        <p:txBody>
          <a:bodyPr/>
          <a:lstStyle/>
          <a:p>
            <a:pPr marL="0" algn="ctr">
              <a:spcBef>
                <a:spcPts val="0"/>
              </a:spcBef>
              <a:buNone/>
            </a:pPr>
            <a:r>
              <a:rPr lang="en-US" sz="3200" dirty="0" smtClean="0">
                <a:latin typeface="Calibri" pitchFamily="34" charset="0"/>
                <a:cs typeface="Calibri" pitchFamily="34" charset="0"/>
              </a:rPr>
              <a:t>Remember, this is </a:t>
            </a:r>
            <a:r>
              <a:rPr lang="en-US" sz="3200" strike="sngStrike" dirty="0" smtClean="0">
                <a:latin typeface="Calibri" pitchFamily="34" charset="0"/>
                <a:cs typeface="Calibri" pitchFamily="34" charset="0"/>
              </a:rPr>
              <a:t>social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 marketing!  Do it right!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581150"/>
            <a:ext cx="7386637" cy="3313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733550"/>
            <a:ext cx="6938962" cy="316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Vertical Text Placeholder 148"/>
          <p:cNvSpPr txBox="1">
            <a:spLocks/>
          </p:cNvSpPr>
          <p:nvPr/>
        </p:nvSpPr>
        <p:spPr bwMode="auto">
          <a:xfrm>
            <a:off x="0" y="895350"/>
            <a:ext cx="8991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marL="0" marR="0" lvl="0" indent="-306388" algn="ctr" defTabSz="815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Thank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you!  Questions?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57600" y="1039832"/>
            <a:ext cx="5638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7" lvl="1"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Make your image sizes match your post intent</a:t>
            </a:r>
          </a:p>
          <a:p>
            <a:pPr marL="357187" lvl="1"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Increases engagement when fans can see entire image in their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newsfeed</a:t>
            </a:r>
            <a:endParaRPr lang="en-US" sz="2800" dirty="0" smtClean="0">
              <a:latin typeface="Calibri" pitchFamily="34" charset="0"/>
              <a:cs typeface="Calibri" pitchFamily="34" charset="0"/>
            </a:endParaRPr>
          </a:p>
          <a:p>
            <a:pPr marL="357187" lvl="1"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Single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column page post: 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403px</a:t>
            </a:r>
          </a:p>
          <a:p>
            <a:pPr marL="357187" lvl="1"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Double column page post: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843px</a:t>
            </a:r>
            <a:endParaRPr lang="en-US" sz="2800" dirty="0" smtClean="0">
              <a:latin typeface="Calibri" pitchFamily="34" charset="0"/>
              <a:cs typeface="Calibri" pitchFamily="34" charset="0"/>
            </a:endParaRPr>
          </a:p>
          <a:p>
            <a:pPr marL="357187" lvl="1"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Milestone image: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843px</a:t>
            </a:r>
            <a:endParaRPr lang="en-US" sz="2800" dirty="0" smtClean="0">
              <a:latin typeface="Calibri" pitchFamily="34" charset="0"/>
              <a:cs typeface="Calibri" pitchFamily="34" charset="0"/>
            </a:endParaRPr>
          </a:p>
          <a:p>
            <a:pPr marL="357187" lvl="1">
              <a:spcBef>
                <a:spcPts val="0"/>
              </a:spcBef>
            </a:pPr>
            <a:endParaRPr lang="en-US" sz="28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971550"/>
            <a:ext cx="3810000" cy="4021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Vertical Text Placeholder 148"/>
          <p:cNvSpPr>
            <a:spLocks noGrp="1"/>
          </p:cNvSpPr>
          <p:nvPr>
            <p:ph type="body" orient="vert" idx="4294967295"/>
          </p:nvPr>
        </p:nvSpPr>
        <p:spPr>
          <a:xfrm>
            <a:off x="4343400" y="1504950"/>
            <a:ext cx="4800600" cy="3581400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Most people post this way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Image choices are limited to what is on the page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Some pages may not have images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Image is only a small thumbnail</a:t>
            </a:r>
          </a:p>
          <a:p>
            <a:pPr marL="0">
              <a:spcBef>
                <a:spcPts val="0"/>
              </a:spcBef>
            </a:pPr>
            <a:endParaRPr lang="en-US" sz="28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8" name="Picture 4" descr="C:\Users\Michael Newman\Documents\Mike Newman\Consulting\NAMM 2013\2013 winter preso\images\post_using_just_link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571625"/>
            <a:ext cx="3886200" cy="282892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65974" y="895350"/>
            <a:ext cx="6782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Posting using just the link image is boring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Vertical Text Placeholder 148"/>
          <p:cNvSpPr>
            <a:spLocks noGrp="1"/>
          </p:cNvSpPr>
          <p:nvPr>
            <p:ph type="body" orient="vert" idx="4294967295"/>
          </p:nvPr>
        </p:nvSpPr>
        <p:spPr>
          <a:xfrm>
            <a:off x="3581400" y="1047750"/>
            <a:ext cx="5562600" cy="2667000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Include a link and upload an image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People see your content on their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newsfeed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not on your page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Creates better engagement and branding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possibilities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Engagement = increased reach</a:t>
            </a:r>
            <a:endParaRPr lang="en-US" sz="2800" dirty="0" smtClean="0">
              <a:latin typeface="Calibri" pitchFamily="34" charset="0"/>
              <a:cs typeface="Calibri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Allows you to choose the best image for the post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Remember ideal image sizes</a:t>
            </a:r>
          </a:p>
        </p:txBody>
      </p:sp>
      <p:pic>
        <p:nvPicPr>
          <p:cNvPr id="1026" name="Picture 2" descr="C:\Users\Michael Newman\Documents\Mike Newman\Consulting\NAMM 2013\2013 winter preso\images\link-image--in-same-post-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496" y="987425"/>
            <a:ext cx="3301704" cy="4098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Vertical Text Placeholder 148"/>
          <p:cNvSpPr>
            <a:spLocks noGrp="1"/>
          </p:cNvSpPr>
          <p:nvPr>
            <p:ph type="body" orient="vert" idx="4294967295"/>
          </p:nvPr>
        </p:nvSpPr>
        <p:spPr>
          <a:xfrm>
            <a:off x="3733800" y="1047750"/>
            <a:ext cx="5334000" cy="3962400"/>
          </a:xfrm>
        </p:spPr>
        <p:txBody>
          <a:bodyPr/>
          <a:lstStyle/>
          <a:p>
            <a:pPr marL="0">
              <a:spcBef>
                <a:spcPts val="0"/>
              </a:spcBef>
              <a:buNone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Fusion Gig Bags sweeps winner announcement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When you don’t have a picture, get creative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Image increases engagement from fans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Keep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art supplies handy</a:t>
            </a:r>
          </a:p>
          <a:p>
            <a:pPr marL="0">
              <a:spcBef>
                <a:spcPts val="0"/>
              </a:spcBef>
            </a:pPr>
            <a:endParaRPr lang="en-US" sz="2800" dirty="0" smtClean="0">
              <a:latin typeface="Calibri" pitchFamily="34" charset="0"/>
              <a:cs typeface="Calibri" pitchFamily="34" charset="0"/>
            </a:endParaRPr>
          </a:p>
          <a:p>
            <a:pPr marL="0">
              <a:spcBef>
                <a:spcPts val="0"/>
              </a:spcBef>
            </a:pPr>
            <a:endParaRPr lang="en-US" sz="28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71550"/>
            <a:ext cx="3124200" cy="402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123950"/>
            <a:ext cx="417771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Vertical Text Placeholder 148"/>
          <p:cNvSpPr>
            <a:spLocks noGrp="1"/>
          </p:cNvSpPr>
          <p:nvPr>
            <p:ph type="body" orient="vert" idx="4294967295"/>
          </p:nvPr>
        </p:nvSpPr>
        <p:spPr>
          <a:xfrm>
            <a:off x="4114800" y="1200150"/>
            <a:ext cx="5029200" cy="3200400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This post was created in minutes and uploaded via phone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Creates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a more personal and intimate message (like a handmade birthday card)</a:t>
            </a:r>
          </a:p>
          <a:p>
            <a:pPr marL="0">
              <a:spcBef>
                <a:spcPts val="0"/>
              </a:spcBef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Fill in the blank message gets huge engagement</a:t>
            </a:r>
          </a:p>
          <a:p>
            <a:pPr marL="0">
              <a:spcBef>
                <a:spcPts val="0"/>
              </a:spcBef>
            </a:pPr>
            <a:endParaRPr lang="en-US" sz="2800" dirty="0" smtClean="0">
              <a:latin typeface="Calibri" pitchFamily="34" charset="0"/>
              <a:cs typeface="Calibri" pitchFamily="34" charset="0"/>
            </a:endParaRPr>
          </a:p>
          <a:p>
            <a:pPr marL="0">
              <a:spcBef>
                <a:spcPts val="0"/>
              </a:spcBef>
            </a:pPr>
            <a:endParaRPr lang="en-US" sz="2800" dirty="0" smtClean="0">
              <a:latin typeface="Calibri" pitchFamily="34" charset="0"/>
              <a:cs typeface="Calibri" pitchFamily="34" charset="0"/>
            </a:endParaRPr>
          </a:p>
          <a:p>
            <a:pPr marL="0">
              <a:spcBef>
                <a:spcPts val="0"/>
              </a:spcBef>
            </a:pPr>
            <a:endParaRPr lang="en-US" sz="2800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Geneva"/>
        <a:cs typeface="Geneva"/>
      </a:majorFont>
      <a:minorFont>
        <a:latin typeface="Century Gothic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Grande" pitchFamily="-110" charset="0"/>
            <a:ea typeface="Geneva" pitchFamily="-110" charset="0"/>
            <a:cs typeface="Geneva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Grande" pitchFamily="-110" charset="0"/>
            <a:ea typeface="Geneva" pitchFamily="-110" charset="0"/>
            <a:cs typeface="Geneva" pitchFamily="-11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18670</TotalTime>
  <Words>1177</Words>
  <Application>Microsoft Office PowerPoint</Application>
  <PresentationFormat>On-screen Show (16:9)</PresentationFormat>
  <Paragraphs>196</Paragraphs>
  <Slides>42</Slides>
  <Notes>42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Blank Presentation</vt:lpstr>
      <vt:lpstr>Course Title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Company>jonathan moyer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Title</dc:title>
  <dc:creator>jonathan moyer</dc:creator>
  <cp:lastModifiedBy>Michael Newman</cp:lastModifiedBy>
  <cp:revision>238</cp:revision>
  <dcterms:created xsi:type="dcterms:W3CDTF">2009-10-26T16:46:21Z</dcterms:created>
  <dcterms:modified xsi:type="dcterms:W3CDTF">2012-12-03T22:59:22Z</dcterms:modified>
</cp:coreProperties>
</file>