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1" r:id="rId3"/>
    <p:sldId id="295" r:id="rId4"/>
    <p:sldId id="299" r:id="rId5"/>
    <p:sldId id="305" r:id="rId6"/>
    <p:sldId id="303" r:id="rId7"/>
    <p:sldId id="304" r:id="rId8"/>
    <p:sldId id="307" r:id="rId9"/>
    <p:sldId id="297" r:id="rId10"/>
    <p:sldId id="258" r:id="rId11"/>
    <p:sldId id="296" r:id="rId12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FF00"/>
    <a:srgbClr val="299792"/>
    <a:srgbClr val="B69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126" y="15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6E88F-3DAF-B949-9980-F0CBD7E41EC9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S13_NAMMU_PP_TitleBa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865" cy="8479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33450"/>
            <a:ext cx="9144001" cy="44994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57675" y="4006944"/>
            <a:ext cx="4628309" cy="9079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</a:pPr>
            <a:r>
              <a:rPr lang="en-US" i="1" dirty="0" smtClean="0">
                <a:ln/>
                <a:solidFill>
                  <a:srgbClr val="B6905E"/>
                </a:solidFill>
              </a:rPr>
              <a:t>A Panel moderated by…</a:t>
            </a:r>
          </a:p>
          <a:p>
            <a:pPr algn="ctr">
              <a:spcBef>
                <a:spcPts val="600"/>
              </a:spcBef>
            </a:pPr>
            <a:r>
              <a:rPr lang="en-US" sz="3000" b="1" dirty="0" smtClean="0">
                <a:ln/>
                <a:solidFill>
                  <a:srgbClr val="B6905E"/>
                </a:solidFill>
              </a:rPr>
              <a:t>Alan Friedman, CPA</a:t>
            </a:r>
            <a:endParaRPr lang="en-US" sz="3000" b="1" cap="none" spc="0" dirty="0">
              <a:ln/>
              <a:solidFill>
                <a:srgbClr val="B6905E"/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"/>
            <a:ext cx="9144001" cy="163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14611"/>
            <a:ext cx="9144000" cy="15850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</a:pPr>
            <a:r>
              <a:rPr lang="en-US" sz="4800" b="1" dirty="0" smtClean="0">
                <a:ln/>
                <a:solidFill>
                  <a:srgbClr val="B69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“GIMME SOME CREDIT”</a:t>
            </a:r>
          </a:p>
          <a:p>
            <a:pPr algn="ctr">
              <a:spcBef>
                <a:spcPts val="600"/>
              </a:spcBef>
            </a:pPr>
            <a:r>
              <a:rPr lang="en-US" sz="4200" b="1" cap="none" spc="0" dirty="0" smtClean="0">
                <a:ln/>
                <a:solidFill>
                  <a:srgbClr val="B69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(Tips for Getting Inventory Financing)</a:t>
            </a:r>
            <a:endParaRPr lang="en-US" sz="4200" b="1" cap="none" spc="0" dirty="0">
              <a:ln/>
              <a:solidFill>
                <a:srgbClr val="B690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7018" y="1812271"/>
            <a:ext cx="6586970" cy="1938992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tx1">
                <a:alpha val="86000"/>
              </a:schemeClr>
            </a:glow>
            <a:softEdge rad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</a:pPr>
            <a:r>
              <a:rPr lang="en-US" sz="6000" b="1" dirty="0" smtClean="0">
                <a:ln/>
                <a:solidFill>
                  <a:srgbClr val="B6905E"/>
                </a:solidFill>
              </a:rPr>
              <a:t>Any Questions for our panelists?</a:t>
            </a:r>
          </a:p>
        </p:txBody>
      </p:sp>
    </p:spTree>
    <p:extLst>
      <p:ext uri="{BB962C8B-B14F-4D97-AF65-F5344CB8AC3E}">
        <p14:creationId xmlns:p14="http://schemas.microsoft.com/office/powerpoint/2010/main" val="211018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ictur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236" y="865908"/>
            <a:ext cx="5062330" cy="379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70611" y="3979162"/>
            <a:ext cx="6105698" cy="1077218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tx1">
                <a:alpha val="86000"/>
              </a:schemeClr>
            </a:glow>
            <a:softEdge rad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rgbClr val="B6905E"/>
                </a:solidFill>
              </a:rPr>
              <a:t>“</a:t>
            </a:r>
            <a:r>
              <a:rPr lang="en-US" sz="3200" b="1" dirty="0" err="1" smtClean="0">
                <a:ln/>
                <a:solidFill>
                  <a:srgbClr val="B6905E"/>
                </a:solidFill>
              </a:rPr>
              <a:t>Printz</a:t>
            </a:r>
            <a:r>
              <a:rPr lang="en-US" sz="3200" b="1" dirty="0" smtClean="0">
                <a:ln/>
                <a:solidFill>
                  <a:srgbClr val="B6905E"/>
                </a:solidFill>
              </a:rPr>
              <a:t>” </a:t>
            </a:r>
            <a:r>
              <a:rPr lang="en-US" sz="3200" b="1" dirty="0" err="1" smtClean="0">
                <a:ln/>
                <a:solidFill>
                  <a:srgbClr val="B6905E"/>
                </a:solidFill>
              </a:rPr>
              <a:t>rockin</a:t>
            </a:r>
            <a:r>
              <a:rPr lang="en-US" sz="3200" b="1" dirty="0" smtClean="0">
                <a:ln/>
                <a:solidFill>
                  <a:srgbClr val="B6905E"/>
                </a:solidFill>
              </a:rPr>
              <a:t>’ the Hilton Lobby</a:t>
            </a:r>
          </a:p>
          <a:p>
            <a:pPr algn="ctr"/>
            <a:r>
              <a:rPr lang="en-US" sz="3200" b="1" dirty="0" smtClean="0">
                <a:ln/>
                <a:solidFill>
                  <a:srgbClr val="B6905E"/>
                </a:solidFill>
              </a:rPr>
              <a:t> tonight @ 9:00pm</a:t>
            </a:r>
          </a:p>
        </p:txBody>
      </p:sp>
    </p:spTree>
    <p:extLst>
      <p:ext uri="{BB962C8B-B14F-4D97-AF65-F5344CB8AC3E}">
        <p14:creationId xmlns:p14="http://schemas.microsoft.com/office/powerpoint/2010/main" val="121626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1" y="1026315"/>
            <a:ext cx="8727496" cy="769441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tx1">
                <a:alpha val="86000"/>
              </a:schemeClr>
            </a:glow>
            <a:softEdge rad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</a:pPr>
            <a:r>
              <a:rPr lang="en-US" sz="4400" b="1" dirty="0" smtClean="0">
                <a:ln/>
                <a:solidFill>
                  <a:srgbClr val="B6905E"/>
                </a:solidFill>
              </a:rPr>
              <a:t>Why do we need these credit tips?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5759" y="4346711"/>
            <a:ext cx="2385753" cy="584775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tx1">
                <a:alpha val="86000"/>
              </a:schemeClr>
            </a:glow>
            <a:softEdge rad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</a:pPr>
            <a:r>
              <a:rPr lang="en-US" sz="3200" b="1" dirty="0" smtClean="0">
                <a:ln/>
                <a:solidFill>
                  <a:srgbClr val="B6905E"/>
                </a:solidFill>
              </a:rPr>
              <a:t>Need Sales</a:t>
            </a:r>
            <a:endParaRPr lang="en-US" sz="3200" b="1" cap="none" spc="0" dirty="0">
              <a:ln/>
              <a:solidFill>
                <a:srgbClr val="B6905E"/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53132" y="2130420"/>
            <a:ext cx="2678431" cy="584775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tx1">
                <a:alpha val="86000"/>
              </a:schemeClr>
            </a:glow>
            <a:softEdge rad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</a:pPr>
            <a:r>
              <a:rPr lang="en-US" sz="3200" b="1" dirty="0" smtClean="0">
                <a:ln/>
                <a:solidFill>
                  <a:srgbClr val="B6905E"/>
                </a:solidFill>
              </a:rPr>
              <a:t>Need Product</a:t>
            </a:r>
            <a:endParaRPr lang="en-US" sz="3200" b="1" cap="none" spc="0" dirty="0">
              <a:ln/>
              <a:solidFill>
                <a:srgbClr val="B6905E"/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24996" y="4341747"/>
            <a:ext cx="1848696" cy="584775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tx1">
                <a:alpha val="86000"/>
              </a:schemeClr>
            </a:glow>
            <a:softEdge rad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</a:pPr>
            <a:r>
              <a:rPr lang="en-US" sz="3200" b="1" dirty="0" smtClean="0">
                <a:ln/>
                <a:solidFill>
                  <a:srgbClr val="B6905E"/>
                </a:solidFill>
              </a:rPr>
              <a:t>Need $$$</a:t>
            </a:r>
            <a:endParaRPr lang="en-US" sz="3200" b="1" cap="none" spc="0" dirty="0">
              <a:ln/>
              <a:solidFill>
                <a:srgbClr val="B6905E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85" y="2133395"/>
            <a:ext cx="2361683" cy="19189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96" y="2984269"/>
            <a:ext cx="2814393" cy="18786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2" y="2133395"/>
            <a:ext cx="2597185" cy="19189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6098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50900" y="1026315"/>
            <a:ext cx="6226233" cy="769441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tx1">
                <a:alpha val="86000"/>
              </a:schemeClr>
            </a:glow>
            <a:softEdge rad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</a:pPr>
            <a:r>
              <a:rPr lang="en-US" sz="4400" b="1" dirty="0" smtClean="0">
                <a:ln/>
                <a:solidFill>
                  <a:srgbClr val="B6905E"/>
                </a:solidFill>
              </a:rPr>
              <a:t>Our </a:t>
            </a:r>
            <a:r>
              <a:rPr lang="en-US" sz="4400" b="1" dirty="0" err="1" smtClean="0">
                <a:ln/>
                <a:solidFill>
                  <a:srgbClr val="B6905E"/>
                </a:solidFill>
              </a:rPr>
              <a:t>In</a:t>
            </a:r>
            <a:r>
              <a:rPr lang="en-US" sz="4400" b="1" dirty="0" err="1" smtClean="0">
                <a:ln/>
                <a:solidFill>
                  <a:schemeClr val="bg2">
                    <a:lumMod val="10000"/>
                  </a:schemeClr>
                </a:solidFill>
              </a:rPr>
              <a:t>credit</a:t>
            </a:r>
            <a:r>
              <a:rPr lang="en-US" sz="4400" b="1" dirty="0" err="1" smtClean="0">
                <a:ln/>
                <a:solidFill>
                  <a:srgbClr val="B6905E"/>
                </a:solidFill>
              </a:rPr>
              <a:t>able</a:t>
            </a:r>
            <a:r>
              <a:rPr lang="en-US" sz="4400" b="1" dirty="0" smtClean="0">
                <a:ln/>
                <a:solidFill>
                  <a:srgbClr val="B6905E"/>
                </a:solidFill>
              </a:rPr>
              <a:t> Panelists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43708" y="4346711"/>
            <a:ext cx="1547168" cy="584775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tx1">
                <a:alpha val="86000"/>
              </a:schemeClr>
            </a:glow>
            <a:softEdge rad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</a:pPr>
            <a:r>
              <a:rPr lang="en-US" sz="3200" b="1" dirty="0" smtClean="0">
                <a:ln/>
                <a:solidFill>
                  <a:srgbClr val="B6905E"/>
                </a:solidFill>
              </a:rPr>
              <a:t>Deb</a:t>
            </a:r>
            <a:endParaRPr lang="en-US" sz="3200" b="1" cap="none" spc="0" dirty="0">
              <a:ln/>
              <a:solidFill>
                <a:srgbClr val="B6905E"/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13363" y="2094923"/>
            <a:ext cx="1364109" cy="584775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tx1">
                <a:alpha val="86000"/>
              </a:schemeClr>
            </a:glow>
            <a:softEdge rad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</a:pPr>
            <a:r>
              <a:rPr lang="en-US" sz="3200" b="1" dirty="0" smtClean="0">
                <a:ln/>
                <a:solidFill>
                  <a:srgbClr val="B6905E"/>
                </a:solidFill>
              </a:rPr>
              <a:t>John</a:t>
            </a:r>
            <a:endParaRPr lang="en-US" sz="3200" b="1" cap="none" spc="0" dirty="0">
              <a:ln/>
              <a:solidFill>
                <a:srgbClr val="B6905E"/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74169" y="4402467"/>
            <a:ext cx="1547168" cy="584775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tx1">
                <a:alpha val="86000"/>
              </a:schemeClr>
            </a:glow>
            <a:softEdge rad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</a:pPr>
            <a:r>
              <a:rPr lang="en-US" sz="3200" b="1" dirty="0" smtClean="0">
                <a:ln/>
                <a:solidFill>
                  <a:srgbClr val="B6905E"/>
                </a:solidFill>
              </a:rPr>
              <a:t>Daniel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03" y="2036734"/>
            <a:ext cx="2061619" cy="20616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822" y="2036734"/>
            <a:ext cx="1707862" cy="21235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906" y="2841450"/>
            <a:ext cx="1856232" cy="21457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5175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77018" y="997268"/>
            <a:ext cx="5823225" cy="553998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tx1">
                <a:alpha val="86000"/>
              </a:schemeClr>
            </a:glow>
            <a:softEdge rad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</a:pPr>
            <a:r>
              <a:rPr lang="en-US" sz="3000" b="1" dirty="0" smtClean="0">
                <a:ln/>
                <a:solidFill>
                  <a:srgbClr val="B6905E"/>
                </a:solidFill>
              </a:rPr>
              <a:t>Alan’s 4 questions for our panelists</a:t>
            </a:r>
          </a:p>
        </p:txBody>
      </p:sp>
    </p:spTree>
    <p:extLst>
      <p:ext uri="{BB962C8B-B14F-4D97-AF65-F5344CB8AC3E}">
        <p14:creationId xmlns:p14="http://schemas.microsoft.com/office/powerpoint/2010/main" val="170145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77018" y="997268"/>
            <a:ext cx="5823225" cy="553998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tx1">
                <a:alpha val="86000"/>
              </a:schemeClr>
            </a:glow>
            <a:softEdge rad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</a:pPr>
            <a:r>
              <a:rPr lang="en-US" sz="3000" b="1" dirty="0" smtClean="0">
                <a:ln/>
                <a:solidFill>
                  <a:srgbClr val="B6905E"/>
                </a:solidFill>
              </a:rPr>
              <a:t>Alan’s 4 questions for our panelists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43" y="1761308"/>
            <a:ext cx="8755939" cy="117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5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77018" y="997268"/>
            <a:ext cx="5823225" cy="553998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tx1">
                <a:alpha val="86000"/>
              </a:schemeClr>
            </a:glow>
            <a:softEdge rad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</a:pPr>
            <a:r>
              <a:rPr lang="en-US" sz="3000" b="1" dirty="0" smtClean="0">
                <a:ln/>
                <a:solidFill>
                  <a:srgbClr val="B6905E"/>
                </a:solidFill>
              </a:rPr>
              <a:t>Alan’s 4 questions for our panelists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" y="1743280"/>
            <a:ext cx="8887441" cy="12498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40" y="2834435"/>
            <a:ext cx="8669818" cy="142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3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77018" y="997268"/>
            <a:ext cx="5823225" cy="553998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tx1">
                <a:alpha val="86000"/>
              </a:schemeClr>
            </a:glow>
            <a:softEdge rad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</a:pPr>
            <a:r>
              <a:rPr lang="en-US" sz="3000" b="1" dirty="0" smtClean="0">
                <a:ln/>
                <a:solidFill>
                  <a:srgbClr val="B6905E"/>
                </a:solidFill>
              </a:rPr>
              <a:t>Alan’s 4 questions for our panelists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39" y="3960208"/>
            <a:ext cx="8794807" cy="1175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" y="1743280"/>
            <a:ext cx="8887441" cy="1249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39" y="2762875"/>
            <a:ext cx="8893485" cy="135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1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6036" y="1080155"/>
            <a:ext cx="4431837" cy="553998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tx1">
                <a:alpha val="86000"/>
              </a:schemeClr>
            </a:glow>
            <a:softEdge rad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</a:pPr>
            <a:r>
              <a:rPr lang="en-US" sz="3000" b="1" dirty="0" smtClean="0">
                <a:ln/>
                <a:solidFill>
                  <a:srgbClr val="B6905E"/>
                </a:solidFill>
              </a:rPr>
              <a:t>The</a:t>
            </a:r>
            <a:r>
              <a:rPr lang="en-US" sz="3000" b="1" dirty="0" smtClean="0">
                <a:ln/>
                <a:solidFill>
                  <a:srgbClr val="B6905E"/>
                </a:solidFill>
              </a:rPr>
              <a:t> last question for all…</a:t>
            </a:r>
            <a:endParaRPr lang="en-US" sz="3000" b="1" dirty="0" smtClean="0">
              <a:ln/>
              <a:solidFill>
                <a:srgbClr val="B690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6036" y="1080155"/>
            <a:ext cx="4431837" cy="553998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tx1">
                <a:alpha val="86000"/>
              </a:schemeClr>
            </a:glow>
            <a:softEdge rad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</a:pPr>
            <a:r>
              <a:rPr lang="en-US" sz="3000" b="1" dirty="0" smtClean="0">
                <a:ln/>
                <a:solidFill>
                  <a:srgbClr val="B6905E"/>
                </a:solidFill>
              </a:rPr>
              <a:t>The</a:t>
            </a:r>
            <a:r>
              <a:rPr lang="en-US" sz="3000" b="1" dirty="0" smtClean="0">
                <a:ln/>
                <a:solidFill>
                  <a:srgbClr val="B6905E"/>
                </a:solidFill>
              </a:rPr>
              <a:t> last question for all…</a:t>
            </a:r>
            <a:endParaRPr lang="en-US" sz="3000" b="1" dirty="0" smtClean="0">
              <a:ln/>
              <a:solidFill>
                <a:srgbClr val="B6905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43" y="2076045"/>
            <a:ext cx="8323041" cy="295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8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95</Words>
  <Application>Microsoft Office PowerPoint</Application>
  <PresentationFormat>On-screen Show (16:9)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Helvetica Neue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Nelson</dc:creator>
  <cp:lastModifiedBy>Alan Friedman</cp:lastModifiedBy>
  <cp:revision>129</cp:revision>
  <cp:lastPrinted>2014-12-05T16:10:35Z</cp:lastPrinted>
  <dcterms:created xsi:type="dcterms:W3CDTF">2011-12-21T23:54:18Z</dcterms:created>
  <dcterms:modified xsi:type="dcterms:W3CDTF">2015-12-31T16:57:04Z</dcterms:modified>
</cp:coreProperties>
</file>