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8" d="100"/>
          <a:sy n="158" d="100"/>
        </p:scale>
        <p:origin x="-78" y="-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98858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4171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 rot="10800000" flipH="1">
            <a:off x="0" y="4124512"/>
            <a:ext cx="8458200" cy="9497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685800" y="1734342"/>
            <a:ext cx="7772400" cy="224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4572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685800" y="4124476"/>
            <a:ext cx="7772400" cy="94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l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>
                <a:solidFill>
                  <a:schemeClr val="lt1"/>
                </a:solidFill>
              </a:defRPr>
            </a:lvl1pPr>
            <a:lvl2pPr rtl="0">
              <a:defRPr>
                <a:solidFill>
                  <a:schemeClr val="lt1"/>
                </a:solidFill>
              </a:defRPr>
            </a:lvl2pPr>
            <a:lvl3pPr rtl="0">
              <a:defRPr>
                <a:solidFill>
                  <a:schemeClr val="lt1"/>
                </a:solidFill>
              </a:defRPr>
            </a:lvl3pPr>
            <a:lvl4pPr rtl="0">
              <a:defRPr>
                <a:solidFill>
                  <a:schemeClr val="lt1"/>
                </a:solidFill>
              </a:defRPr>
            </a:lvl4pPr>
            <a:lvl5pPr rtl="0">
              <a:defRPr>
                <a:solidFill>
                  <a:schemeClr val="lt1"/>
                </a:solidFill>
              </a:defRPr>
            </a:lvl5pPr>
            <a:lvl6pPr rtl="0">
              <a:defRPr>
                <a:solidFill>
                  <a:schemeClr val="lt1"/>
                </a:solidFill>
              </a:defRPr>
            </a:lvl6pPr>
            <a:lvl7pPr rtl="0">
              <a:defRPr>
                <a:solidFill>
                  <a:schemeClr val="lt1"/>
                </a:solidFill>
              </a:defRPr>
            </a:lvl7pPr>
            <a:lvl8pPr rtl="0">
              <a:defRPr>
                <a:solidFill>
                  <a:schemeClr val="lt1"/>
                </a:solidFill>
              </a:defRPr>
            </a:lvl8pPr>
            <a:lvl9pPr rtl="0"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947332"/>
            <a:ext cx="82296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947332"/>
            <a:ext cx="40302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56667" y="1949211"/>
            <a:ext cx="40302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5875078"/>
            <a:ext cx="8686800" cy="692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2400" b="1" i="0">
                <a:solidFill>
                  <a:schemeClr val="lt1"/>
                </a:solidFill>
              </a:defRPr>
            </a:lvl1pPr>
            <a:lvl2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2400" b="1" i="0">
                <a:solidFill>
                  <a:schemeClr val="lt1"/>
                </a:solidFill>
              </a:defRPr>
            </a:lvl2pPr>
            <a:lvl3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2400" b="1" i="0">
                <a:solidFill>
                  <a:schemeClr val="lt1"/>
                </a:solidFill>
              </a:defRPr>
            </a:lvl3pPr>
            <a:lvl4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2400" b="1" i="0">
                <a:solidFill>
                  <a:schemeClr val="lt1"/>
                </a:solidFill>
              </a:defRPr>
            </a:lvl4pPr>
            <a:lvl5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2400" b="1" i="0">
                <a:solidFill>
                  <a:schemeClr val="lt1"/>
                </a:solidFill>
              </a:defRPr>
            </a:lvl5pPr>
            <a:lvl6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2400" b="1" i="0">
                <a:solidFill>
                  <a:schemeClr val="lt1"/>
                </a:solidFill>
              </a:defRPr>
            </a:lvl6pPr>
            <a:lvl7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2400" b="1" i="0">
                <a:solidFill>
                  <a:schemeClr val="lt1"/>
                </a:solidFill>
              </a:defRPr>
            </a:lvl7pPr>
            <a:lvl8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2400" b="1" i="0">
                <a:solidFill>
                  <a:schemeClr val="lt1"/>
                </a:solidFill>
              </a:defRPr>
            </a:lvl8pPr>
            <a:lvl9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2400" b="1" i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947332"/>
            <a:ext cx="82296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095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en-US" sz="4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Course Title</a:t>
            </a:r>
          </a:p>
        </p:txBody>
      </p:sp>
      <p:sp>
        <p:nvSpPr>
          <p:cNvPr id="33" name="Shape 33"/>
          <p:cNvSpPr/>
          <p:nvPr/>
        </p:nvSpPr>
        <p:spPr>
          <a:xfrm>
            <a:off x="0" y="0"/>
            <a:ext cx="9144001" cy="51434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34" name="Shape 34"/>
          <p:cNvSpPr txBox="1"/>
          <p:nvPr/>
        </p:nvSpPr>
        <p:spPr>
          <a:xfrm>
            <a:off x="2600750" y="525950"/>
            <a:ext cx="6062099" cy="1063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algn="ctr" rtl="0">
              <a:buNone/>
            </a:pPr>
            <a:r>
              <a:rPr lang="en-US" sz="2400">
                <a:solidFill>
                  <a:srgbClr val="FFFFFF"/>
                </a:solidFill>
                <a:latin typeface="Droid Sans"/>
                <a:ea typeface="Droid Sans"/>
                <a:cs typeface="Droid Sans"/>
                <a:sym typeface="Droid Sans"/>
              </a:rPr>
              <a:t>Moving Inventory:</a:t>
            </a:r>
          </a:p>
          <a:p>
            <a:pPr lvl="0" algn="ctr" rtl="0">
              <a:buNone/>
            </a:pPr>
            <a:r>
              <a:rPr lang="en-US" sz="2400">
                <a:solidFill>
                  <a:srgbClr val="FFFFFF"/>
                </a:solidFill>
                <a:latin typeface="Droid Sans"/>
                <a:ea typeface="Droid Sans"/>
                <a:cs typeface="Droid Sans"/>
                <a:sym typeface="Droid Sans"/>
              </a:rPr>
              <a:t>Pick the Winners &amp; Lose the Others!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96" name="Shape 96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165500" y="1688250"/>
            <a:ext cx="6812999" cy="17669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Inventory Turnover:   A ratio showing how many times a store's inventory is sold and replaced over a period (usually one year)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  <a:p>
            <a:pPr lvl="0" algn="ctr" rtl="0">
              <a:lnSpc>
                <a:spcPct val="150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Inv Turns = COGS / Average Inventory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03" name="Shape 103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1611450" y="1885350"/>
            <a:ext cx="5921100" cy="13727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Run or Create an Inventory Analysis Report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  <a:p>
            <a:pPr lvl="0" rtl="0"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Start with Category or Sub-Category view first</a:t>
            </a:r>
          </a:p>
          <a:p>
            <a:pPr marL="457200" lvl="0" indent="-317500"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Re-run for details to analyze problem departments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10" name="Shape 110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11" name="Shape 111"/>
          <p:cNvSpPr/>
          <p:nvPr/>
        </p:nvSpPr>
        <p:spPr>
          <a:xfrm>
            <a:off x="0" y="1565973"/>
            <a:ext cx="9143998" cy="201155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17" name="Shape 117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1155000" y="1667550"/>
            <a:ext cx="6834000" cy="18084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Scan in this order for problems: </a:t>
            </a:r>
          </a:p>
          <a:p>
            <a:pPr marL="457200" lvl="0" indent="-317500" rtl="0">
              <a:lnSpc>
                <a:spcPct val="115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GMROI, </a:t>
            </a:r>
          </a:p>
          <a:p>
            <a:pPr marL="457200" lvl="0" indent="-317500" rtl="0">
              <a:lnSpc>
                <a:spcPct val="115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then Avg Inv </a:t>
            </a:r>
          </a:p>
          <a:p>
            <a:pPr marL="914400" lvl="1" indent="-317500" rtl="0">
              <a:lnSpc>
                <a:spcPct val="115000"/>
              </a:lnSpc>
              <a:buClr>
                <a:srgbClr val="000000"/>
              </a:buClr>
              <a:buSzPct val="77777"/>
              <a:buFont typeface="Courier New"/>
              <a:buChar char="o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to see how much of a problem it is</a:t>
            </a:r>
          </a:p>
          <a:p>
            <a:pPr marL="914400" lvl="1" indent="-317500" rtl="0">
              <a:lnSpc>
                <a:spcPct val="115000"/>
              </a:lnSpc>
              <a:buClr>
                <a:srgbClr val="000000"/>
              </a:buClr>
              <a:buSzPct val="77777"/>
              <a:buFont typeface="Courier New"/>
              <a:buChar char="o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the larger the avg inv, the more of an effect it’s having.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24" name="Shape 124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854400" y="1706850"/>
            <a:ext cx="7435199" cy="17298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If GMROI is low, and avg inv is high, then these are the likely culprits:</a:t>
            </a:r>
          </a:p>
          <a:p>
            <a:pPr marL="914400" lvl="1" indent="-342900" rtl="0">
              <a:lnSpc>
                <a:spcPct val="150000"/>
              </a:lnSpc>
              <a:buClr>
                <a:srgbClr val="000000"/>
              </a:buClr>
              <a:buSzPct val="100000"/>
              <a:buFont typeface="Wingdings"/>
              <a:buChar char="§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Too few turns</a:t>
            </a:r>
          </a:p>
          <a:p>
            <a:pPr marL="914400" lvl="1" indent="-342900" rtl="0">
              <a:lnSpc>
                <a:spcPct val="150000"/>
              </a:lnSpc>
              <a:buClr>
                <a:srgbClr val="000000"/>
              </a:buClr>
              <a:buSzPct val="100000"/>
              <a:buFont typeface="Wingdings"/>
              <a:buChar char="§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Margin too low</a:t>
            </a:r>
          </a:p>
          <a:p>
            <a:pPr marL="914400" lvl="1" indent="-342900" rtl="0">
              <a:lnSpc>
                <a:spcPct val="150000"/>
              </a:lnSpc>
              <a:buClr>
                <a:srgbClr val="000000"/>
              </a:buClr>
              <a:buSzPct val="100000"/>
              <a:buFont typeface="Wingdings"/>
              <a:buChar char="§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Carrying too much inv for the level of sales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31" name="Shape 131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3254850" y="1577100"/>
            <a:ext cx="2634299" cy="19893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 sz="3000" b="1">
                <a:latin typeface="Droid Sans"/>
                <a:ea typeface="Droid Sans"/>
                <a:cs typeface="Droid Sans"/>
                <a:sym typeface="Droid Sans"/>
              </a:rPr>
              <a:t>The Fix: </a:t>
            </a:r>
          </a:p>
          <a:p>
            <a:pPr marL="457200" lvl="0" indent="-317500" rtl="0">
              <a:lnSpc>
                <a:spcPct val="150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Increase turns</a:t>
            </a:r>
          </a:p>
          <a:p>
            <a:pPr marL="457200" lvl="0" indent="-317500" rtl="0">
              <a:lnSpc>
                <a:spcPct val="150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Raise margins</a:t>
            </a:r>
          </a:p>
          <a:p>
            <a:pPr marL="457200" lvl="0" indent="-317500">
              <a:lnSpc>
                <a:spcPct val="150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Reduce inventory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38" name="Shape 138"/>
          <p:cNvSpPr txBox="1"/>
          <p:nvPr/>
        </p:nvSpPr>
        <p:spPr>
          <a:xfrm>
            <a:off x="2541750" y="18620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39" name="Shape 139"/>
          <p:cNvSpPr/>
          <p:nvPr/>
        </p:nvSpPr>
        <p:spPr>
          <a:xfrm>
            <a:off x="919162" y="1028700"/>
            <a:ext cx="7305675" cy="30861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45" name="Shape 145"/>
          <p:cNvSpPr txBox="1"/>
          <p:nvPr/>
        </p:nvSpPr>
        <p:spPr>
          <a:xfrm>
            <a:off x="2541750" y="21730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146" name="Shape 146"/>
          <p:cNvSpPr/>
          <p:nvPr/>
        </p:nvSpPr>
        <p:spPr>
          <a:xfrm>
            <a:off x="0" y="1099566"/>
            <a:ext cx="9144000" cy="2944368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52" name="Shape 152"/>
          <p:cNvSpPr/>
          <p:nvPr/>
        </p:nvSpPr>
        <p:spPr>
          <a:xfrm>
            <a:off x="1359048" y="150371"/>
            <a:ext cx="6425901" cy="482001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58" name="Shape 158"/>
          <p:cNvSpPr txBox="1"/>
          <p:nvPr/>
        </p:nvSpPr>
        <p:spPr>
          <a:xfrm>
            <a:off x="1303275" y="739925"/>
            <a:ext cx="2553900" cy="7608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Questions?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1303275" y="1969675"/>
            <a:ext cx="3625800" cy="5087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Donovan@SpringfieldMusic.com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42" name="Shape 42"/>
          <p:cNvSpPr/>
          <p:nvPr/>
        </p:nvSpPr>
        <p:spPr>
          <a:xfrm>
            <a:off x="2552700" y="1223962"/>
            <a:ext cx="4038600" cy="269557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48" name="Shape 48"/>
          <p:cNvSpPr/>
          <p:nvPr/>
        </p:nvSpPr>
        <p:spPr>
          <a:xfrm>
            <a:off x="2667000" y="1233487"/>
            <a:ext cx="3810000" cy="267652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54" name="Shape 54"/>
          <p:cNvSpPr txBox="1"/>
          <p:nvPr/>
        </p:nvSpPr>
        <p:spPr>
          <a:xfrm>
            <a:off x="3067950" y="1057050"/>
            <a:ext cx="4323450" cy="3139291"/>
          </a:xfrm>
          <a:prstGeom prst="rect">
            <a:avLst/>
          </a:prstGeom>
          <a:noFill/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lnSpc>
                <a:spcPct val="200000"/>
              </a:lnSpc>
              <a:buNone/>
            </a:pPr>
            <a:r>
              <a:rPr lang="en-US" sz="4800" dirty="0">
                <a:latin typeface="Droid Sans"/>
                <a:ea typeface="Droid Sans"/>
                <a:cs typeface="Droid Sans"/>
                <a:sym typeface="Droid Sans"/>
              </a:rPr>
              <a:t>Step One:</a:t>
            </a:r>
          </a:p>
          <a:p>
            <a:pPr lvl="0" rtl="0">
              <a:lnSpc>
                <a:spcPct val="200000"/>
              </a:lnSpc>
              <a:buNone/>
            </a:pPr>
            <a:r>
              <a:rPr lang="en-US" sz="4800" dirty="0">
                <a:latin typeface="Droid Sans"/>
                <a:ea typeface="Droid Sans"/>
                <a:cs typeface="Droid Sans"/>
                <a:sym typeface="Droid Sans"/>
              </a:rPr>
              <a:t>Get a POS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0" name="Shape 60"/>
          <p:cNvSpPr txBox="1"/>
          <p:nvPr/>
        </p:nvSpPr>
        <p:spPr>
          <a:xfrm>
            <a:off x="2038800" y="506625"/>
            <a:ext cx="5066399" cy="6324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000">
                <a:latin typeface="Droid Sans"/>
                <a:ea typeface="Droid Sans"/>
                <a:cs typeface="Droid Sans"/>
                <a:sym typeface="Droid Sans"/>
              </a:rPr>
              <a:t>Step 2: Identify the Winners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1637700" y="1834950"/>
            <a:ext cx="5868600" cy="14736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 sz="2400">
                <a:latin typeface="Droid Sans"/>
                <a:ea typeface="Droid Sans"/>
                <a:cs typeface="Droid Sans"/>
                <a:sym typeface="Droid Sans"/>
              </a:rPr>
              <a:t>Run weekly by Department</a:t>
            </a:r>
          </a:p>
          <a:p>
            <a:pPr marL="457200" lvl="0" indent="-342900" rtl="0">
              <a:lnSpc>
                <a:spcPct val="150000"/>
              </a:lnSpc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Top 20 Sold by Retail $ w/Quantity on Hand (QOH)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Top 20 sold by Units w/QOH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7" name="Shape 67"/>
          <p:cNvSpPr txBox="1"/>
          <p:nvPr/>
        </p:nvSpPr>
        <p:spPr>
          <a:xfrm>
            <a:off x="2072700" y="506625"/>
            <a:ext cx="4998600" cy="6324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000">
                <a:latin typeface="Droid Sans"/>
                <a:ea typeface="Droid Sans"/>
                <a:cs typeface="Droid Sans"/>
                <a:sym typeface="Droid Sans"/>
              </a:rPr>
              <a:t>Step 2: Identify the Winners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2778600" y="1749900"/>
            <a:ext cx="3586800" cy="16437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 sz="2400">
                <a:latin typeface="Droid Sans"/>
                <a:ea typeface="Droid Sans"/>
                <a:cs typeface="Droid Sans"/>
                <a:sym typeface="Droid Sans"/>
              </a:rPr>
              <a:t>Run Weekly: Store Wide</a:t>
            </a:r>
          </a:p>
          <a:p>
            <a:pPr marL="457200" lvl="0" indent="-298450" rtl="0">
              <a:lnSpc>
                <a:spcPct val="150000"/>
              </a:lnSpc>
              <a:buClr>
                <a:srgbClr val="000000"/>
              </a:buClr>
              <a:buSzPct val="61111"/>
              <a:buFont typeface="Wingdings"/>
              <a:buChar char="§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Top 100 by $ w/QOH</a:t>
            </a:r>
          </a:p>
          <a:p>
            <a:pPr marL="457200" lvl="0" indent="-298450" rtl="0">
              <a:lnSpc>
                <a:spcPct val="150000"/>
              </a:lnSpc>
              <a:buClr>
                <a:srgbClr val="000000"/>
              </a:buClr>
              <a:buSzPct val="61111"/>
              <a:buFont typeface="Wingdings"/>
              <a:buChar char="§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Top 100 units w/QOH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74" name="Shape 74"/>
          <p:cNvSpPr txBox="1"/>
          <p:nvPr/>
        </p:nvSpPr>
        <p:spPr>
          <a:xfrm>
            <a:off x="2154900" y="433125"/>
            <a:ext cx="5388900" cy="738633"/>
          </a:xfrm>
          <a:prstGeom prst="rect">
            <a:avLst/>
          </a:prstGeom>
          <a:noFill/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 dirty="0">
                <a:latin typeface="Droid Sans"/>
                <a:ea typeface="Droid Sans"/>
                <a:cs typeface="Droid Sans"/>
                <a:sym typeface="Droid Sans"/>
              </a:rPr>
              <a:t>Step 3: Find the Losers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2053350" y="1810800"/>
            <a:ext cx="5037300" cy="15219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 sz="2400">
                <a:latin typeface="Droid Sans"/>
                <a:ea typeface="Droid Sans"/>
                <a:cs typeface="Droid Sans"/>
                <a:sym typeface="Droid Sans"/>
              </a:rPr>
              <a:t>Run Monthly, Quarterly &amp; Annually</a:t>
            </a:r>
          </a:p>
          <a:p>
            <a:pPr marL="457200" lvl="0" indent="-317500" rtl="0">
              <a:lnSpc>
                <a:spcPct val="150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Bottom 20 by $ w/QOH</a:t>
            </a:r>
          </a:p>
          <a:p>
            <a:pPr marL="457200" lvl="0" indent="-317500">
              <a:lnSpc>
                <a:spcPct val="150000"/>
              </a:lnSpc>
              <a:buClr>
                <a:srgbClr val="000000"/>
              </a:buClr>
              <a:buSzPct val="129629"/>
              <a:buFont typeface="Arial"/>
              <a:buChar char="•"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Bottom 20 by units w/QOH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81" name="Shape 81"/>
          <p:cNvSpPr txBox="1"/>
          <p:nvPr/>
        </p:nvSpPr>
        <p:spPr>
          <a:xfrm>
            <a:off x="2503075" y="1768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550050" y="1232049"/>
            <a:ext cx="8043899" cy="18063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-US">
                <a:latin typeface="Droid Sans"/>
                <a:ea typeface="Droid Sans"/>
                <a:cs typeface="Droid Sans"/>
                <a:sym typeface="Droid Sans"/>
              </a:rPr>
              <a:t>GMROI:</a:t>
            </a:r>
            <a:r>
              <a:rPr lang="en-US" sz="1100">
                <a:latin typeface="Droid Sans"/>
                <a:ea typeface="Droid Sans"/>
                <a:cs typeface="Droid Sans"/>
                <a:sym typeface="Droid Sans"/>
              </a:rPr>
              <a:t> </a:t>
            </a:r>
            <a:r>
              <a:rPr lang="en-US">
                <a:solidFill>
                  <a:srgbClr val="3A2A34"/>
                </a:solidFill>
                <a:latin typeface="Droid Sans"/>
                <a:ea typeface="Droid Sans"/>
                <a:cs typeface="Droid Sans"/>
                <a:sym typeface="Droid Sans"/>
              </a:rPr>
              <a:t>An inventory profitability evaluation ratio that analyzes a store's ability to turn inventory into cash </a:t>
            </a:r>
            <a:r>
              <a:rPr lang="en-US" b="1">
                <a:solidFill>
                  <a:srgbClr val="3A2A34"/>
                </a:solidFill>
                <a:latin typeface="Droid Sans"/>
                <a:ea typeface="Droid Sans"/>
                <a:cs typeface="Droid Sans"/>
                <a:sym typeface="Droid Sans"/>
              </a:rPr>
              <a:t>above</a:t>
            </a:r>
            <a:r>
              <a:rPr lang="en-US">
                <a:solidFill>
                  <a:srgbClr val="3A2A34"/>
                </a:solidFill>
                <a:latin typeface="Droid Sans"/>
                <a:ea typeface="Droid Sans"/>
                <a:cs typeface="Droid Sans"/>
                <a:sym typeface="Droid Sans"/>
              </a:rPr>
              <a:t> the cost of the inventory. </a:t>
            </a:r>
          </a:p>
          <a:p>
            <a:pPr marL="457200" lvl="0" indent="-317500" rtl="0">
              <a:lnSpc>
                <a:spcPct val="150000"/>
              </a:lnSpc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-US">
                <a:solidFill>
                  <a:srgbClr val="3A2A34"/>
                </a:solidFill>
                <a:latin typeface="Droid Sans"/>
                <a:ea typeface="Droid Sans"/>
                <a:cs typeface="Droid Sans"/>
                <a:sym typeface="Droid Sans"/>
              </a:rPr>
              <a:t>It is calculated by dividing the gross margin by the average inventory cost.</a:t>
            </a:r>
          </a:p>
          <a:p>
            <a:pPr marL="457200" lvl="0" indent="-317500" rtl="0">
              <a:lnSpc>
                <a:spcPct val="150000"/>
              </a:lnSpc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-US">
                <a:solidFill>
                  <a:srgbClr val="3A2A34"/>
                </a:solidFill>
                <a:latin typeface="Droid Sans"/>
                <a:ea typeface="Droid Sans"/>
                <a:cs typeface="Droid Sans"/>
                <a:sym typeface="Droid Sans"/>
              </a:rPr>
              <a:t>A ratio higher than 1 means the firm is selling the merchandise for more than what it costs the store to acquire it. The opposite is true for a ratio below 1.</a:t>
            </a:r>
          </a:p>
          <a:p>
            <a:endParaRPr lang="en-US">
              <a:solidFill>
                <a:srgbClr val="3A2A34"/>
              </a:solidFill>
              <a:latin typeface="Droid Sans"/>
              <a:ea typeface="Droid Sans"/>
              <a:cs typeface="Droid Sans"/>
              <a:sym typeface="Droid Sans"/>
            </a:endParaRPr>
          </a:p>
        </p:txBody>
      </p:sp>
      <p:sp>
        <p:nvSpPr>
          <p:cNvPr id="83" name="Shape 83"/>
          <p:cNvSpPr/>
          <p:nvPr/>
        </p:nvSpPr>
        <p:spPr>
          <a:xfrm>
            <a:off x="3424237" y="3262450"/>
            <a:ext cx="2295525" cy="6096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7848600" y="4167187"/>
            <a:ext cx="1066799" cy="6556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89" name="Shape 89"/>
          <p:cNvSpPr txBox="1"/>
          <p:nvPr/>
        </p:nvSpPr>
        <p:spPr>
          <a:xfrm>
            <a:off x="2541750" y="476550"/>
            <a:ext cx="4060500" cy="7485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-US" sz="3600">
                <a:latin typeface="Droid Sans"/>
                <a:ea typeface="Droid Sans"/>
                <a:cs typeface="Droid Sans"/>
                <a:sym typeface="Droid Sans"/>
              </a:rPr>
              <a:t>Advanced Analysis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823200" y="1421700"/>
            <a:ext cx="7497600" cy="23001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Average Inventory: You're average inventory on hand for any given period.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  <a:p>
            <a:pPr lvl="0" rtl="0">
              <a:lnSpc>
                <a:spcPct val="115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Measured monthly is the best.  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  <a:p>
            <a:pPr lvl="0" rtl="0">
              <a:lnSpc>
                <a:spcPct val="115000"/>
              </a:lnSpc>
              <a:buNone/>
            </a:pPr>
            <a:r>
              <a:rPr lang="en-US" sz="1800">
                <a:latin typeface="Droid Sans"/>
                <a:ea typeface="Droid Sans"/>
                <a:cs typeface="Droid Sans"/>
                <a:sym typeface="Droid Sans"/>
              </a:rPr>
              <a:t>Calculation: Beginning Inventory + Ending Inventory / 2 = Avg Inv</a:t>
            </a:r>
          </a:p>
          <a:p>
            <a:endParaRPr lang="en-US" sz="1800">
              <a:latin typeface="Droid Sans"/>
              <a:ea typeface="Droid Sans"/>
              <a:cs typeface="Droid Sans"/>
              <a:sym typeface="Droid San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344</Words>
  <Application>Microsoft Office PowerPoint</Application>
  <PresentationFormat>On-screen Show (16:9)</PresentationFormat>
  <Paragraphs>57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/>
      <vt:lpstr>Course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Title</dc:title>
  <dc:creator>donovan</dc:creator>
  <cp:lastModifiedBy>donovan</cp:lastModifiedBy>
  <cp:revision>2</cp:revision>
  <dcterms:modified xsi:type="dcterms:W3CDTF">2013-01-07T21:10:48Z</dcterms:modified>
</cp:coreProperties>
</file>