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88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1071563"/>
            <a:ext cx="7715250" cy="1701105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robert@schoolmusiconlin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857164"/>
            <a:ext cx="7715250" cy="796975"/>
          </a:xfrm>
        </p:spPr>
        <p:txBody>
          <a:bodyPr/>
          <a:lstStyle/>
          <a:p>
            <a:pPr eaLnBrk="1" hangingPunct="1"/>
            <a:r>
              <a:rPr lang="en-US" sz="3400" dirty="0" smtClean="0"/>
              <a:t>Maintenance Agreements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7952" y="1510300"/>
            <a:ext cx="6146555" cy="3633199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dirty="0" smtClean="0">
                <a:latin typeface="Baskerville SemiBold" charset="0"/>
                <a:ea typeface="Baskerville SemiBold" charset="0"/>
                <a:cs typeface="Baskerville SemiBold" charset="0"/>
                <a:sym typeface="Baskerville SemiBold" charset="0"/>
              </a:rPr>
              <a:t>On Conversion of a Rental</a:t>
            </a:r>
            <a:endParaRPr lang="en-US" sz="1800" b="1" dirty="0" smtClean="0">
              <a:latin typeface="Baskerville SemiBold" charset="0"/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717461" lvl="1"/>
            <a:r>
              <a:rPr lang="en-US" sz="1800" dirty="0" smtClean="0"/>
              <a:t>The 30-day check-up</a:t>
            </a:r>
          </a:p>
          <a:p>
            <a:pPr marL="717461" lvl="1"/>
            <a:r>
              <a:rPr lang="en-US" sz="1800" dirty="0" smtClean="0"/>
              <a:t>Complete bill /offer M.A.</a:t>
            </a:r>
          </a:p>
          <a:p>
            <a:pPr eaLnBrk="1" hangingPunct="1"/>
            <a:r>
              <a:rPr lang="en-US" sz="1800" b="1" dirty="0" smtClean="0">
                <a:latin typeface="Baskerville SemiBold" charset="0"/>
                <a:ea typeface="Baskerville SemiBold" charset="0"/>
                <a:cs typeface="Baskerville SemiBold" charset="0"/>
                <a:sym typeface="Baskerville SemiBold" charset="0"/>
              </a:rPr>
              <a:t>School Maintenance</a:t>
            </a:r>
            <a:endParaRPr lang="en-US" sz="1800" b="1" dirty="0" smtClean="0">
              <a:latin typeface="Baskerville SemiBold" charset="0"/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717461" lvl="1"/>
            <a:r>
              <a:rPr lang="en-US" sz="1800" dirty="0" smtClean="0"/>
              <a:t>Year-end cleaning</a:t>
            </a:r>
          </a:p>
          <a:p>
            <a:pPr eaLnBrk="1" hangingPunct="1"/>
            <a:r>
              <a:rPr lang="en-US" sz="1800" b="1" dirty="0" smtClean="0">
                <a:latin typeface="Baskerville SemiBold" charset="0"/>
                <a:ea typeface="Baskerville SemiBold" charset="0"/>
                <a:cs typeface="Baskerville SemiBold" charset="0"/>
                <a:sym typeface="Baskerville SemiBold" charset="0"/>
              </a:rPr>
              <a:t>On Return of a Repair </a:t>
            </a:r>
            <a:endParaRPr lang="en-US" sz="1800" b="1" dirty="0" smtClean="0">
              <a:latin typeface="Baskerville SemiBold" charset="0"/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717461" lvl="1"/>
            <a:r>
              <a:rPr lang="en-US" sz="1800" dirty="0" smtClean="0"/>
              <a:t>Discuss lowering costs by proper servicing </a:t>
            </a:r>
          </a:p>
          <a:p>
            <a:pPr marL="717461" lvl="1"/>
            <a:r>
              <a:rPr lang="en-US" sz="1800" dirty="0" smtClean="0"/>
              <a:t>Add-on opportunity if missed on intake</a:t>
            </a:r>
          </a:p>
          <a:p>
            <a:pPr eaLnBrk="1" hangingPunct="1"/>
            <a:r>
              <a:rPr lang="en-US" sz="1800" b="1" dirty="0" smtClean="0">
                <a:latin typeface="Baskerville SemiBold" charset="0"/>
                <a:ea typeface="Baskerville SemiBold" charset="0"/>
                <a:cs typeface="Baskerville SemiBold" charset="0"/>
                <a:sym typeface="Baskerville SemiBold" charset="0"/>
              </a:rPr>
              <a:t>On A New Instrument</a:t>
            </a:r>
            <a:endParaRPr lang="en-US" sz="1800" b="1" dirty="0" smtClean="0">
              <a:latin typeface="Baskerville SemiBold" charset="0"/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717461" lvl="1"/>
            <a:r>
              <a:rPr lang="en-US" sz="1800" dirty="0" smtClean="0"/>
              <a:t>The 30-day check-up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1878583"/>
            <a:ext cx="7715250" cy="1741289"/>
          </a:xfrm>
        </p:spPr>
        <p:txBody>
          <a:bodyPr/>
          <a:lstStyle/>
          <a:p>
            <a:pPr eaLnBrk="1" hangingPunct="1"/>
            <a:r>
              <a:rPr lang="en-US" dirty="0" smtClean="0"/>
              <a:t>Each Customer Contact Is A Sales </a:t>
            </a:r>
            <a:r>
              <a:rPr lang="en-US" u="sng" dirty="0" smtClean="0">
                <a:latin typeface="Copperplate Bold" charset="0"/>
                <a:ea typeface="Copperplate Bold" charset="0"/>
                <a:cs typeface="Copperplate Bold" charset="0"/>
                <a:sym typeface="Copperplate Bold" charset="0"/>
              </a:rPr>
              <a:t>Opportunity</a:t>
            </a:r>
            <a:endParaRPr lang="en-US" u="sng" dirty="0" smtClean="0">
              <a:latin typeface="Copperplate Bold" charset="0"/>
              <a:ea typeface="ヒラギノ明朝 ProN W6" charset="0"/>
              <a:cs typeface="ヒラギノ明朝 ProN W6" charset="0"/>
              <a:sym typeface="Copperplate Bold" charset="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341435" y="1054819"/>
            <a:ext cx="2196703" cy="6027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300" dirty="0">
                <a:solidFill>
                  <a:srgbClr val="975500"/>
                </a:solidFill>
                <a:ea typeface="Baskerville" charset="0"/>
                <a:cs typeface="Baskerville" charset="0"/>
              </a:rPr>
              <a:t>Arrival in the Shop</a:t>
            </a:r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3223617" y="4229323"/>
            <a:ext cx="2696766" cy="3281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300" dirty="0">
                <a:solidFill>
                  <a:srgbClr val="975500"/>
                </a:solidFill>
                <a:ea typeface="Baskerville" charset="0"/>
                <a:cs typeface="Baskerville" charset="0"/>
              </a:rPr>
              <a:t>The Estimate</a:t>
            </a: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526852" y="3459138"/>
            <a:ext cx="2339578" cy="649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300" dirty="0">
                <a:solidFill>
                  <a:srgbClr val="975500"/>
                </a:solidFill>
                <a:ea typeface="Baskerville" charset="0"/>
                <a:cs typeface="Baskerville" charset="0"/>
              </a:rPr>
              <a:t>Maintenance Agreements</a:t>
            </a:r>
            <a:r>
              <a:rPr lang="en-US" dirty="0">
                <a:solidFill>
                  <a:srgbClr val="975500"/>
                </a:solidFill>
                <a:ea typeface="Baskerville" charset="0"/>
                <a:cs typeface="Baskerville" charset="0"/>
              </a:rPr>
              <a:t> 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6679406" y="3619872"/>
            <a:ext cx="1937742" cy="3281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300" dirty="0">
                <a:solidFill>
                  <a:srgbClr val="975500"/>
                </a:solidFill>
                <a:ea typeface="Baskerville" charset="0"/>
                <a:cs typeface="Baskerville" charset="0"/>
              </a:rPr>
              <a:t>Step-Up Sale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6420445" y="910440"/>
            <a:ext cx="2196703" cy="6027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300" dirty="0">
                <a:solidFill>
                  <a:srgbClr val="975500"/>
                </a:solidFill>
                <a:ea typeface="Baskerville" charset="0"/>
                <a:cs typeface="Baskerville" charset="0"/>
              </a:rPr>
              <a:t>Rental Conversion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3554016" y="1382985"/>
            <a:ext cx="2027039" cy="3281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300" dirty="0">
                <a:solidFill>
                  <a:srgbClr val="975500"/>
                </a:solidFill>
                <a:ea typeface="Baskerville" charset="0"/>
                <a:cs typeface="Baskerville" charset="0"/>
              </a:rPr>
              <a:t>Custom Work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549797" y="1448656"/>
            <a:ext cx="6594203" cy="3318553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/>
              <a:t>THANK YOU!!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Robert Christie</a:t>
            </a:r>
            <a:br>
              <a:rPr lang="en-US" sz="2800" dirty="0" smtClean="0"/>
            </a:br>
            <a:r>
              <a:rPr lang="en-US" sz="2800" dirty="0" smtClean="0"/>
              <a:t>A &amp; G Central Music</a:t>
            </a:r>
            <a:br>
              <a:rPr lang="en-US" sz="2800" dirty="0" smtClean="0"/>
            </a:br>
            <a:r>
              <a:rPr lang="en-US" sz="2800" u="sng" dirty="0" smtClean="0">
                <a:hlinkClick r:id="rId2"/>
              </a:rPr>
              <a:t>robert@schoolmusiconline.com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 smtClean="0"/>
              <a:t>www.schoolmusiconline.com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248-541-6843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3291" y="1386286"/>
            <a:ext cx="3154586" cy="3031602"/>
            <a:chOff x="0" y="0"/>
            <a:chExt cx="5568" cy="440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/>
            <a:srcRect l="3905" r="3865"/>
            <a:stretch>
              <a:fillRect/>
            </a:stretch>
          </p:blipFill>
          <p:spPr bwMode="auto">
            <a:xfrm>
              <a:off x="328" y="320"/>
              <a:ext cx="4912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568" cy="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7751517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076700" y="1048215"/>
            <a:ext cx="4690467" cy="7634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Helvetica Neue Light"/>
                <a:cs typeface="Arial" panose="020B0604020202020204" pitchFamily="34" charset="0"/>
              </a:rPr>
              <a:t>5 Ways to Turn Your Repair Department Into a Profit Center</a:t>
            </a:r>
            <a:br>
              <a:rPr lang="en-US" b="1" dirty="0" smtClean="0">
                <a:latin typeface="Helvetica Neue Light"/>
                <a:cs typeface="Arial" panose="020B0604020202020204" pitchFamily="34" charset="0"/>
              </a:rPr>
            </a:br>
            <a:endParaRPr lang="en-US" b="1" dirty="0" smtClean="0">
              <a:latin typeface="Helvetica Neue Light"/>
              <a:cs typeface="Arial" panose="020B0604020202020204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72024" y="4333874"/>
            <a:ext cx="3445669" cy="5156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dirty="0" smtClean="0"/>
              <a:t>Robert Christie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6" y="1495890"/>
            <a:ext cx="3657600" cy="2837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995363"/>
            <a:ext cx="7715250" cy="1701105"/>
          </a:xfrm>
        </p:spPr>
        <p:txBody>
          <a:bodyPr/>
          <a:lstStyle/>
          <a:p>
            <a:pPr eaLnBrk="1" hangingPunct="1"/>
            <a:r>
              <a:rPr lang="en-US" dirty="0" smtClean="0"/>
              <a:t>Opportunity Knocks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49028"/>
            <a:ext cx="8229600" cy="3394472"/>
          </a:xfrm>
        </p:spPr>
        <p:txBody>
          <a:bodyPr/>
          <a:lstStyle/>
          <a:p>
            <a:pPr eaLnBrk="1" hangingPunct="1"/>
            <a:r>
              <a:rPr lang="en-US" dirty="0" smtClean="0"/>
              <a:t>Instrument Arrival</a:t>
            </a:r>
          </a:p>
          <a:p>
            <a:pPr eaLnBrk="1" hangingPunct="1"/>
            <a:r>
              <a:rPr lang="en-US" dirty="0" smtClean="0"/>
              <a:t>Estimates</a:t>
            </a:r>
          </a:p>
          <a:p>
            <a:pPr eaLnBrk="1" hangingPunct="1"/>
            <a:r>
              <a:rPr lang="en-US" dirty="0" smtClean="0"/>
              <a:t>Custom Work and Step-</a:t>
            </a:r>
            <a:r>
              <a:rPr lang="en-US" dirty="0"/>
              <a:t>U</a:t>
            </a:r>
            <a:r>
              <a:rPr lang="en-US" dirty="0" smtClean="0"/>
              <a:t>p Repair</a:t>
            </a:r>
          </a:p>
          <a:p>
            <a:pPr eaLnBrk="1" hangingPunct="1"/>
            <a:r>
              <a:rPr lang="en-US" dirty="0" smtClean="0"/>
              <a:t>Billing</a:t>
            </a:r>
          </a:p>
          <a:p>
            <a:pPr eaLnBrk="1" hangingPunct="1"/>
            <a:r>
              <a:rPr lang="en-US" dirty="0" smtClean="0"/>
              <a:t>Maintenance Agreements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Instrument Arrival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41816"/>
            <a:ext cx="8229600" cy="2864069"/>
          </a:xfrm>
        </p:spPr>
        <p:txBody>
          <a:bodyPr/>
          <a:lstStyle/>
          <a:p>
            <a:pPr eaLnBrk="1" hangingPunct="1"/>
            <a:r>
              <a:rPr lang="en-US" dirty="0" smtClean="0"/>
              <a:t>Condition and Type of Mouthpiece</a:t>
            </a:r>
          </a:p>
          <a:p>
            <a:pPr eaLnBrk="1" hangingPunct="1"/>
            <a:r>
              <a:rPr lang="en-US" dirty="0" smtClean="0"/>
              <a:t>Grease, Oil, Swabs, Accessories</a:t>
            </a:r>
          </a:p>
          <a:p>
            <a:pPr eaLnBrk="1" hangingPunct="1"/>
            <a:r>
              <a:rPr lang="en-US" dirty="0" smtClean="0"/>
              <a:t>Reeds</a:t>
            </a:r>
          </a:p>
          <a:p>
            <a:pPr eaLnBrk="1" hangingPunct="1"/>
            <a:r>
              <a:rPr lang="en-US" dirty="0" smtClean="0"/>
              <a:t>Name Tag / Shop Sticker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34508" y="1013659"/>
            <a:ext cx="4411266" cy="4057299"/>
            <a:chOff x="0" y="0"/>
            <a:chExt cx="3952" cy="4448"/>
          </a:xfrm>
        </p:grpSpPr>
        <p:pic>
          <p:nvPicPr>
            <p:cNvPr id="14341" name="Picture 1"/>
            <p:cNvPicPr>
              <a:picLocks noChangeAspect="1" noChangeArrowheads="1"/>
            </p:cNvPicPr>
            <p:nvPr/>
          </p:nvPicPr>
          <p:blipFill>
            <a:blip r:embed="rId2"/>
            <a:srcRect l="2203" r="2299"/>
            <a:stretch>
              <a:fillRect/>
            </a:stretch>
          </p:blipFill>
          <p:spPr bwMode="auto">
            <a:xfrm>
              <a:off x="328" y="333"/>
              <a:ext cx="3296" cy="37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4342" name="Pictur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952" cy="44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67891" y="1013659"/>
            <a:ext cx="4196953" cy="90760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Estimates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7891" y="1921267"/>
            <a:ext cx="4196953" cy="22904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dirty="0" smtClean="0"/>
              <a:t>Who Makes the Call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Work Beyond </a:t>
            </a:r>
            <a:r>
              <a:rPr lang="en-US" dirty="0" smtClean="0"/>
              <a:t>“Playing </a:t>
            </a:r>
            <a:r>
              <a:rPr lang="en-US" dirty="0"/>
              <a:t>C</a:t>
            </a:r>
            <a:r>
              <a:rPr lang="en-US" dirty="0" smtClean="0"/>
              <a:t>ondition</a:t>
            </a:r>
            <a:r>
              <a:rPr lang="en-US" dirty="0" smtClean="0"/>
              <a:t>”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Maintenance Records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Up-Selling Repair Jobs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123978" y="4212278"/>
            <a:ext cx="6020022" cy="756092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Custom Work and </a:t>
            </a:r>
            <a:r>
              <a:rPr lang="en-US" sz="3000" dirty="0" smtClean="0"/>
              <a:t>Step-</a:t>
            </a:r>
            <a:r>
              <a:rPr lang="en-US" sz="3000" dirty="0" smtClean="0"/>
              <a:t>Up Repair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24046" t="30817" r="24046" b="30252"/>
          <a:stretch>
            <a:fillRect/>
          </a:stretch>
        </p:blipFill>
        <p:spPr bwMode="auto">
          <a:xfrm>
            <a:off x="4795202" y="1432883"/>
            <a:ext cx="1191803" cy="837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393" y="1342162"/>
            <a:ext cx="1416208" cy="1062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6867" y="2842989"/>
            <a:ext cx="1169789" cy="877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564" y="1594950"/>
            <a:ext cx="2990414" cy="3373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16064"/>
            <a:ext cx="7715250" cy="1701105"/>
          </a:xfrm>
        </p:spPr>
        <p:txBody>
          <a:bodyPr/>
          <a:lstStyle/>
          <a:p>
            <a:pPr eaLnBrk="1" hangingPunct="1"/>
            <a:r>
              <a:rPr lang="en-US" dirty="0" smtClean="0"/>
              <a:t>Simple Can = Profit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00774" y="1460004"/>
            <a:ext cx="3921758" cy="301377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Up-Sell Pads</a:t>
            </a:r>
          </a:p>
          <a:p>
            <a:pPr eaLnBrk="1" hangingPunct="1"/>
            <a:r>
              <a:rPr lang="en-US" dirty="0" smtClean="0"/>
              <a:t>Prepackaged “Custom” Add-Ons</a:t>
            </a:r>
          </a:p>
          <a:p>
            <a:pPr eaLnBrk="1" hangingPunct="1"/>
            <a:r>
              <a:rPr lang="en-US" dirty="0" smtClean="0"/>
              <a:t>Teflon Treatment</a:t>
            </a:r>
          </a:p>
          <a:p>
            <a:pPr eaLnBrk="1" hangingPunct="1"/>
            <a:r>
              <a:rPr lang="en-US" dirty="0" smtClean="0"/>
              <a:t>Receivers and </a:t>
            </a:r>
            <a:r>
              <a:rPr lang="en-US" dirty="0" err="1" smtClean="0"/>
              <a:t>Leadpipes</a:t>
            </a:r>
            <a:endParaRPr lang="en-US" dirty="0" smtClean="0"/>
          </a:p>
        </p:txBody>
      </p:sp>
      <p:pic>
        <p:nvPicPr>
          <p:cNvPr id="16388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777" y="3624895"/>
            <a:ext cx="2125266" cy="15403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3151" y="3834185"/>
            <a:ext cx="2268141" cy="1279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3911" y="1860837"/>
            <a:ext cx="2080617" cy="1312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044" y="2951820"/>
            <a:ext cx="1794867" cy="13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2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1439912"/>
            <a:ext cx="1339453" cy="7500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/>
          </p:cNvSpPr>
          <p:nvPr/>
        </p:nvSpPr>
        <p:spPr bwMode="auto">
          <a:xfrm>
            <a:off x="6661547" y="964406"/>
            <a:ext cx="2205633" cy="696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Baskerville" charset="0"/>
                <a:cs typeface="Baskerville" charset="0"/>
              </a:rPr>
              <a:t>Custom Finishing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7235" y="1768078"/>
            <a:ext cx="2529334" cy="3132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661172" y="4232003"/>
            <a:ext cx="1928813" cy="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397" tIns="28698" rIns="57397" bIns="28698">
            <a:spAutoFit/>
          </a:bodyPr>
          <a:lstStyle/>
          <a:p>
            <a:pPr algn="ctr"/>
            <a:r>
              <a:rPr lang="en-US" sz="2400" dirty="0"/>
              <a:t>Plating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3281" y="1004589"/>
            <a:ext cx="2518172" cy="3227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172" y="1647527"/>
            <a:ext cx="2645420" cy="3253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339328" y="1084957"/>
            <a:ext cx="2250281" cy="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397" tIns="28698" rIns="57397" bIns="28698">
            <a:spAutoFit/>
          </a:bodyPr>
          <a:lstStyle/>
          <a:p>
            <a:pPr algn="ctr"/>
            <a:r>
              <a:rPr lang="en-US" sz="2400" dirty="0"/>
              <a:t>Engraving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1524" y="1299269"/>
            <a:ext cx="3857625" cy="3670102"/>
            <a:chOff x="0" y="0"/>
            <a:chExt cx="3456" cy="4384"/>
          </a:xfrm>
        </p:grpSpPr>
        <p:pic>
          <p:nvPicPr>
            <p:cNvPr id="18437" name="Picture 1"/>
            <p:cNvPicPr>
              <a:picLocks noChangeAspect="1" noChangeArrowheads="1"/>
            </p:cNvPicPr>
            <p:nvPr/>
          </p:nvPicPr>
          <p:blipFill>
            <a:blip r:embed="rId2"/>
            <a:srcRect l="21887" r="21780"/>
            <a:stretch>
              <a:fillRect/>
            </a:stretch>
          </p:blipFill>
          <p:spPr bwMode="auto">
            <a:xfrm>
              <a:off x="328" y="320"/>
              <a:ext cx="2800" cy="37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38" name="Pictur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456" cy="4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491633" y="790277"/>
            <a:ext cx="4196953" cy="50899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Billing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6568" y="2022218"/>
            <a:ext cx="3881805" cy="26658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dirty="0" smtClean="0"/>
              <a:t>Flat Rate Jobs</a:t>
            </a:r>
          </a:p>
          <a:p>
            <a:pPr marL="0" indent="0" algn="ctr">
              <a:buNone/>
              <a:defRPr/>
            </a:pPr>
            <a:r>
              <a:rPr lang="en-US" sz="2600" dirty="0" smtClean="0"/>
              <a:t>VS.</a:t>
            </a:r>
          </a:p>
          <a:p>
            <a:pPr marL="0" indent="0" algn="ctr">
              <a:buNone/>
              <a:defRPr/>
            </a:pPr>
            <a:r>
              <a:rPr lang="en-US" dirty="0" smtClean="0"/>
              <a:t>Hourly Rate Jobs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r>
              <a:rPr lang="en-US" dirty="0" smtClean="0"/>
              <a:t>Recover the “hidden” cost of shop supplies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198</Words>
  <Application>Microsoft Macintosh PowerPoint</Application>
  <PresentationFormat>On-screen Show (16:9)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5 Ways to Turn Your Repair Department Into a Profit Center </vt:lpstr>
      <vt:lpstr>Opportunity Knocks</vt:lpstr>
      <vt:lpstr>Instrument Arrival</vt:lpstr>
      <vt:lpstr>Estimates</vt:lpstr>
      <vt:lpstr>Custom Work and Step-Up Repair</vt:lpstr>
      <vt:lpstr>Simple Can = Profit</vt:lpstr>
      <vt:lpstr>PowerPoint Presentation</vt:lpstr>
      <vt:lpstr>Billing</vt:lpstr>
      <vt:lpstr>Maintenance Agreements</vt:lpstr>
      <vt:lpstr>Each Customer Contact Is A Sales Opportunity</vt:lpstr>
      <vt:lpstr>THANK YOU!! Robert Christie A &amp; G Central Music robert@schoolmusiconline.com www.schoolmusiconline.com 248-541-6843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Zach Phillips</cp:lastModifiedBy>
  <cp:revision>27</cp:revision>
  <dcterms:created xsi:type="dcterms:W3CDTF">2011-12-21T23:54:18Z</dcterms:created>
  <dcterms:modified xsi:type="dcterms:W3CDTF">2014-07-12T00:18:21Z</dcterms:modified>
</cp:coreProperties>
</file>