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446" r:id="rId4"/>
    <p:sldId id="447" r:id="rId5"/>
    <p:sldId id="443" r:id="rId6"/>
    <p:sldId id="444" r:id="rId7"/>
    <p:sldId id="445" r:id="rId8"/>
    <p:sldId id="258" r:id="rId9"/>
    <p:sldId id="310" r:id="rId10"/>
    <p:sldId id="332" r:id="rId11"/>
    <p:sldId id="405" r:id="rId12"/>
    <p:sldId id="406" r:id="rId13"/>
    <p:sldId id="407" r:id="rId14"/>
    <p:sldId id="344" r:id="rId15"/>
    <p:sldId id="412" r:id="rId16"/>
    <p:sldId id="413" r:id="rId17"/>
    <p:sldId id="408" r:id="rId18"/>
    <p:sldId id="409" r:id="rId19"/>
    <p:sldId id="410" r:id="rId20"/>
    <p:sldId id="411" r:id="rId21"/>
    <p:sldId id="417" r:id="rId22"/>
    <p:sldId id="414" r:id="rId23"/>
    <p:sldId id="415" r:id="rId24"/>
    <p:sldId id="416" r:id="rId25"/>
    <p:sldId id="346" r:id="rId26"/>
    <p:sldId id="418" r:id="rId27"/>
    <p:sldId id="347" r:id="rId28"/>
    <p:sldId id="420" r:id="rId29"/>
    <p:sldId id="421" r:id="rId30"/>
    <p:sldId id="422" r:id="rId31"/>
    <p:sldId id="349" r:id="rId32"/>
    <p:sldId id="428" r:id="rId33"/>
    <p:sldId id="424" r:id="rId34"/>
    <p:sldId id="425" r:id="rId35"/>
    <p:sldId id="426" r:id="rId36"/>
    <p:sldId id="427" r:id="rId37"/>
    <p:sldId id="348" r:id="rId38"/>
    <p:sldId id="432" r:id="rId39"/>
    <p:sldId id="429" r:id="rId40"/>
    <p:sldId id="430" r:id="rId41"/>
    <p:sldId id="431" r:id="rId42"/>
    <p:sldId id="438" r:id="rId43"/>
    <p:sldId id="433" r:id="rId44"/>
    <p:sldId id="434" r:id="rId45"/>
    <p:sldId id="435" r:id="rId46"/>
    <p:sldId id="436" r:id="rId47"/>
    <p:sldId id="437" r:id="rId48"/>
    <p:sldId id="404" r:id="rId49"/>
    <p:sldId id="439" r:id="rId50"/>
    <p:sldId id="440" r:id="rId51"/>
    <p:sldId id="441" r:id="rId52"/>
    <p:sldId id="442" r:id="rId53"/>
    <p:sldId id="419" r:id="rId54"/>
    <p:sldId id="397" r:id="rId55"/>
    <p:sldId id="398" r:id="rId56"/>
    <p:sldId id="399" r:id="rId57"/>
    <p:sldId id="400" r:id="rId58"/>
    <p:sldId id="401" r:id="rId59"/>
    <p:sldId id="402" r:id="rId60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22" y="-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About Your Speakers…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5"/>
            <a:ext cx="79563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 Light"/>
                <a:cs typeface="Helvetica Neue Light"/>
              </a:rPr>
              <a:t>Robin Jean </a:t>
            </a:r>
            <a:r>
              <a:rPr lang="en-US" sz="1400" b="1" dirty="0" err="1" smtClean="0">
                <a:latin typeface="Helvetica Neue Light"/>
                <a:cs typeface="Helvetica Neue Light"/>
              </a:rPr>
              <a:t>Sassi</a:t>
            </a:r>
            <a:endParaRPr lang="en-US" sz="1400" b="1" dirty="0" smtClean="0">
              <a:latin typeface="Helvetica Neue Light"/>
              <a:cs typeface="Helvetica Neue Light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Owner, San Diego Music Studio, Est. 1994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California Licensed Attorney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Corporate Law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Business Litigation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Trusts and Estates</a:t>
            </a: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b="1" dirty="0" smtClean="0">
                <a:latin typeface="Helvetica Neue Light"/>
                <a:cs typeface="Helvetica Neue Light"/>
              </a:rPr>
              <a:t>Kimberly </a:t>
            </a:r>
            <a:r>
              <a:rPr lang="en-US" sz="1400" b="1" dirty="0" err="1" smtClean="0">
                <a:latin typeface="Helvetica Neue Light"/>
                <a:cs typeface="Helvetica Neue Light"/>
              </a:rPr>
              <a:t>Deverell</a:t>
            </a:r>
            <a:endParaRPr lang="en-US" sz="1400" b="1" dirty="0" smtClean="0">
              <a:latin typeface="Helvetica Neue Light"/>
              <a:cs typeface="Helvetica Neue Light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Head of Operations, San Diego Music Studio, Est. 1994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Oversees a team of teachers, brick and mortar retail and online operations employees 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Over 15 years experience in collecting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 </a:t>
            </a: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endParaRPr lang="en-US" sz="1400" dirty="0" smtClean="0">
              <a:latin typeface="Helvetica Neue Light"/>
              <a:cs typeface="Helvetica Neue Light"/>
            </a:endParaRP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endParaRPr lang="en-US" sz="1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73892"/>
            <a:ext cx="3912974" cy="18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When to start the collection process?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When to start the collection process?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Thinking M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80" y="259588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When to start the collection process?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0880" y="1635557"/>
            <a:ext cx="509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harter Black"/>
                <a:cs typeface="Charter Black"/>
              </a:rPr>
              <a:t>RIGHT AWAY!!!</a:t>
            </a:r>
            <a:endParaRPr lang="en-US" sz="4400" dirty="0">
              <a:latin typeface="Charter Black"/>
              <a:cs typeface="Charter Black"/>
            </a:endParaRPr>
          </a:p>
        </p:txBody>
      </p:sp>
      <p:pic>
        <p:nvPicPr>
          <p:cNvPr id="6" name="Picture 5" descr="Thinking M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80" y="259588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94" y="2719864"/>
            <a:ext cx="77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1: Phone call. </a:t>
            </a:r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94" y="2719864"/>
            <a:ext cx="77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1: Phone call. </a:t>
            </a:r>
          </a:p>
          <a:p>
            <a:r>
              <a:rPr lang="en-US" dirty="0" smtClean="0"/>
              <a:t>Week 2: Phone call, letter &amp; email </a:t>
            </a:r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94" y="2719864"/>
            <a:ext cx="77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1: Phone call. </a:t>
            </a:r>
          </a:p>
          <a:p>
            <a:r>
              <a:rPr lang="en-US" dirty="0" smtClean="0"/>
              <a:t>Week 2: Phone call, letter &amp; email </a:t>
            </a:r>
          </a:p>
          <a:p>
            <a:r>
              <a:rPr lang="en-US" dirty="0" smtClean="0"/>
              <a:t>Week 3: Phone call, email</a:t>
            </a:r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94" y="2719864"/>
            <a:ext cx="775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1: Phone call. </a:t>
            </a:r>
          </a:p>
          <a:p>
            <a:r>
              <a:rPr lang="en-US" dirty="0" smtClean="0"/>
              <a:t>Week 2: Phone call, letter &amp; email </a:t>
            </a:r>
          </a:p>
          <a:p>
            <a:r>
              <a:rPr lang="en-US" dirty="0" smtClean="0"/>
              <a:t>Week 3: Phone call, email</a:t>
            </a:r>
          </a:p>
          <a:p>
            <a:r>
              <a:rPr lang="en-US" dirty="0" smtClean="0"/>
              <a:t>Week 4: Phone call, email</a:t>
            </a:r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Establish a Timeline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94" y="2719864"/>
            <a:ext cx="775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1: Phone call. </a:t>
            </a:r>
          </a:p>
          <a:p>
            <a:r>
              <a:rPr lang="en-US" dirty="0" smtClean="0"/>
              <a:t>Week 2: Phone call, letter &amp; email </a:t>
            </a:r>
          </a:p>
          <a:p>
            <a:r>
              <a:rPr lang="en-US" dirty="0" smtClean="0"/>
              <a:t>Week 3: Phone call, email</a:t>
            </a:r>
          </a:p>
          <a:p>
            <a:r>
              <a:rPr lang="en-US" dirty="0" smtClean="0"/>
              <a:t>Week 4: Phone call, email</a:t>
            </a:r>
          </a:p>
          <a:p>
            <a:r>
              <a:rPr lang="en-US" dirty="0" smtClean="0"/>
              <a:t>Week 5: Formal Letter #2 (Certified) with a Small Claims packet.</a:t>
            </a:r>
            <a:endParaRPr lang="en-US" dirty="0"/>
          </a:p>
        </p:txBody>
      </p:sp>
      <p:pic>
        <p:nvPicPr>
          <p:cNvPr id="7" name="Picture 6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62" y="193040"/>
            <a:ext cx="173134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Some Little “Do’s” and “Don’ts”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Some Little “Do’s” and “Don’ts”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Shame on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2119122"/>
            <a:ext cx="4333240" cy="25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Some Little “Do’s” and “Don’ts”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Shame on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2119122"/>
            <a:ext cx="4333240" cy="2599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8720" y="2458720"/>
            <a:ext cx="33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Do: Keep a paper trail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Some Little “Do’s” and “Don’ts”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Shame on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2119122"/>
            <a:ext cx="4333240" cy="2599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8720" y="2458720"/>
            <a:ext cx="33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Do: Keep a paper trail</a:t>
            </a:r>
          </a:p>
          <a:p>
            <a:endParaRPr lang="en-US" dirty="0" smtClean="0"/>
          </a:p>
          <a:p>
            <a:r>
              <a:rPr lang="en-US" dirty="0" smtClean="0"/>
              <a:t>Don’t: Harass the customer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515" y="3439775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They still didn’t pay… now what?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515" y="3439775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They still didn’t pay… now what?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fear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04" y="162560"/>
            <a:ext cx="2983970" cy="43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31" y="210869"/>
            <a:ext cx="2567699" cy="192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31" y="210869"/>
            <a:ext cx="2567699" cy="1926045"/>
          </a:xfrm>
          <a:prstGeom prst="rect">
            <a:avLst/>
          </a:prstGeom>
        </p:spPr>
      </p:pic>
      <p:pic>
        <p:nvPicPr>
          <p:cNvPr id="6" name="Picture 5" descr="Jud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" y="2467610"/>
            <a:ext cx="2750820" cy="221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Surefire Ways to IMPROVE your collections!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31" y="210869"/>
            <a:ext cx="2567699" cy="1926045"/>
          </a:xfrm>
          <a:prstGeom prst="rect">
            <a:avLst/>
          </a:prstGeom>
        </p:spPr>
      </p:pic>
      <p:pic>
        <p:nvPicPr>
          <p:cNvPr id="5" name="Picture 4" descr="Court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85" y="2467610"/>
            <a:ext cx="3373274" cy="2216375"/>
          </a:xfrm>
          <a:prstGeom prst="rect">
            <a:avLst/>
          </a:prstGeom>
        </p:spPr>
      </p:pic>
      <p:pic>
        <p:nvPicPr>
          <p:cNvPr id="6" name="Picture 5" descr="Jud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" y="2467610"/>
            <a:ext cx="2750820" cy="221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 descr="science_sleu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7" y="1871027"/>
            <a:ext cx="17621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Know where your customer is employed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 descr="science_sleu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7" y="1871027"/>
            <a:ext cx="17621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Know where your customer is employed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where your customer banks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 descr="science_sleu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7" y="1871027"/>
            <a:ext cx="17621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Know where your customer is employed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where your customer banks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the last 4 of their SSN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 descr="science_sleu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7" y="1871027"/>
            <a:ext cx="17621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Some tips before you file….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194561"/>
            <a:ext cx="3454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Know where your customer is employed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where your customer banks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the last 4 of their SSN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Don’t know? Tips to find out!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 descr="science_sleu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7" y="1871027"/>
            <a:ext cx="17621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(Before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(Before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Get the forms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(Before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Surefire Ways to IMPROVE your collections!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Get the forms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Follow the directions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(Before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Get the forms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Follow the directions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Serve the Defendant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(Before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Have all your paperwork organized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Have all your paperwork organized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Proof of Service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Have all your paperwork organized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Proof of Service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Timeline of events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194560"/>
            <a:ext cx="4145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Have all your paperwork organized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Proof of Service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Timeline of events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Be prepared to argue your case!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(During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(After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(After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Surefire Ways to IMPROVE your collections!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5" y="2743552"/>
            <a:ext cx="1503405" cy="226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err="1" smtClean="0"/>
              <a:t>Yay</a:t>
            </a:r>
            <a:r>
              <a:rPr lang="en-US" dirty="0" smtClean="0"/>
              <a:t>! You won! Now what???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(After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err="1" smtClean="0"/>
              <a:t>Yay</a:t>
            </a:r>
            <a:r>
              <a:rPr lang="en-US" dirty="0" smtClean="0"/>
              <a:t>! You won! Now what???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More Paperwork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(After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194560"/>
            <a:ext cx="345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err="1" smtClean="0"/>
              <a:t>Yay</a:t>
            </a:r>
            <a:r>
              <a:rPr lang="en-US" dirty="0" smtClean="0"/>
              <a:t>! You won! Now what???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More Paperwork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Garnish Wages, Bank Levy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 Light"/>
                <a:cs typeface="Helvetica Neue Light"/>
              </a:rPr>
              <a:t>Small Claims Court (After Trial)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03" y="299308"/>
            <a:ext cx="2925668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70" y="1198880"/>
            <a:ext cx="2901950" cy="3104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904" y="2765556"/>
            <a:ext cx="2550899" cy="20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1" y="966645"/>
            <a:ext cx="1754187" cy="13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4904" y="2765556"/>
            <a:ext cx="2550899" cy="20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1" y="966645"/>
            <a:ext cx="1754187" cy="13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4904" y="2765556"/>
            <a:ext cx="2550899" cy="20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57" y="3029172"/>
            <a:ext cx="2329815" cy="176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1" y="966645"/>
            <a:ext cx="1754187" cy="13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054" y="2998744"/>
            <a:ext cx="2848021" cy="17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4904" y="2765556"/>
            <a:ext cx="2550899" cy="20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657" y="3029172"/>
            <a:ext cx="2329815" cy="176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1" y="966645"/>
            <a:ext cx="1754187" cy="13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3311" y="966645"/>
            <a:ext cx="2896553" cy="179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7" y="966645"/>
            <a:ext cx="3153121" cy="1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054" y="2998744"/>
            <a:ext cx="2848021" cy="17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4904" y="2765556"/>
            <a:ext cx="2550899" cy="20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657" y="3029172"/>
            <a:ext cx="2329815" cy="176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Surefire Ways to IMPROVE your collections!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5" y="2743552"/>
            <a:ext cx="1503405" cy="2260759"/>
          </a:xfrm>
          <a:prstGeom prst="rect">
            <a:avLst/>
          </a:prstGeom>
        </p:spPr>
      </p:pic>
      <p:pic>
        <p:nvPicPr>
          <p:cNvPr id="6" name="Picture 5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95" y="2743552"/>
            <a:ext cx="1503405" cy="226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Customers behind on Instrument Rental Payments?</a:t>
            </a:r>
          </a:p>
          <a:p>
            <a:pPr algn="ctr"/>
            <a:endParaRPr lang="en-US" sz="2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2400" b="1" dirty="0" smtClean="0">
                <a:latin typeface="Helvetica Neue Light"/>
                <a:cs typeface="Helvetica Neue Light"/>
              </a:rPr>
              <a:t>Surefire Ways to IMPROVE your collections!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5" y="2743552"/>
            <a:ext cx="1503405" cy="2260759"/>
          </a:xfrm>
          <a:prstGeom prst="rect">
            <a:avLst/>
          </a:prstGeom>
        </p:spPr>
      </p:pic>
      <p:pic>
        <p:nvPicPr>
          <p:cNvPr id="5" name="Picture 4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95" y="2743552"/>
            <a:ext cx="1503405" cy="2260759"/>
          </a:xfrm>
          <a:prstGeom prst="rect">
            <a:avLst/>
          </a:prstGeom>
        </p:spPr>
      </p:pic>
      <p:pic>
        <p:nvPicPr>
          <p:cNvPr id="6" name="Picture 5" descr="Dollar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95" y="2743552"/>
            <a:ext cx="1503405" cy="226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About Your Speakers…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About Your Speakers…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5"/>
            <a:ext cx="7956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 Light"/>
                <a:cs typeface="Helvetica Neue Light"/>
              </a:rPr>
              <a:t>Robin Jean </a:t>
            </a:r>
            <a:r>
              <a:rPr lang="en-US" sz="1400" b="1" dirty="0" err="1" smtClean="0">
                <a:latin typeface="Helvetica Neue Light"/>
                <a:cs typeface="Helvetica Neue Light"/>
              </a:rPr>
              <a:t>Sassi</a:t>
            </a:r>
            <a:endParaRPr lang="en-US" sz="1400" b="1" dirty="0" smtClean="0">
              <a:latin typeface="Helvetica Neue Light"/>
              <a:cs typeface="Helvetica Neue Light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Owner, San Diego Music Studio, Est. 1994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California Licensed Attorney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Corporate Law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Business Litigation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Trusts and Estates</a:t>
            </a: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 </a:t>
            </a: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endParaRPr lang="en-US" sz="1400" dirty="0" smtClean="0">
              <a:latin typeface="Helvetica Neue Light"/>
              <a:cs typeface="Helvetica Neue Light"/>
            </a:endParaRPr>
          </a:p>
          <a:p>
            <a:pPr lvl="1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endParaRPr lang="en-US" sz="1400" b="1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73892"/>
            <a:ext cx="3912974" cy="18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716</Words>
  <Application>Microsoft Office PowerPoint</Application>
  <PresentationFormat>On-screen Show (16:9)</PresentationFormat>
  <Paragraphs>166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122</cp:revision>
  <cp:lastPrinted>2014-12-22T00:18:45Z</cp:lastPrinted>
  <dcterms:created xsi:type="dcterms:W3CDTF">2015-06-23T09:48:39Z</dcterms:created>
  <dcterms:modified xsi:type="dcterms:W3CDTF">2015-06-23T19:17:05Z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A31C3611-5441-40E7-88B7-BC9050895B97</vt:lpwstr>
  </property>
  <property fmtid="{D5CDD505-2E9C-101B-9397-08002B2CF9AE}" pid="3" name="ArticulatePath">
    <vt:lpwstr>NS15SUMMER</vt:lpwstr>
  </property>
</Properties>
</file>