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84" r:id="rId4"/>
    <p:sldId id="272" r:id="rId5"/>
    <p:sldId id="273" r:id="rId6"/>
    <p:sldId id="280" r:id="rId7"/>
    <p:sldId id="281" r:id="rId8"/>
    <p:sldId id="282" r:id="rId9"/>
    <p:sldId id="283" r:id="rId10"/>
    <p:sldId id="274" r:id="rId11"/>
    <p:sldId id="287" r:id="rId12"/>
    <p:sldId id="276" r:id="rId13"/>
    <p:sldId id="288" r:id="rId14"/>
    <p:sldId id="289" r:id="rId15"/>
    <p:sldId id="290" r:id="rId16"/>
    <p:sldId id="277" r:id="rId17"/>
    <p:sldId id="278" r:id="rId18"/>
    <p:sldId id="291" r:id="rId19"/>
    <p:sldId id="292" r:id="rId20"/>
    <p:sldId id="293" r:id="rId21"/>
  </p:sldIdLst>
  <p:sldSz cx="9144000" cy="5143500" type="screen16x9"/>
  <p:notesSz cx="6858000" cy="9144000"/>
  <p:custDataLst>
    <p:tags r:id="rId23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98" autoAdjust="0"/>
    <p:restoredTop sz="94660"/>
  </p:normalViewPr>
  <p:slideViewPr>
    <p:cSldViewPr snapToGrid="0" snapToObjects="1">
      <p:cViewPr>
        <p:scale>
          <a:sx n="125" d="100"/>
          <a:sy n="125" d="100"/>
        </p:scale>
        <p:origin x="-1144" y="-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tags" Target="tags/tag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34F09-C81E-4D59-B012-A8B18C2F0F02}" type="datetimeFigureOut">
              <a:rPr lang="en-US"/>
              <a:pPr>
                <a:defRPr/>
              </a:pPr>
              <a:t>6/12/15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FD68F-9306-4DE6-97AE-1DB77300CE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77332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779EF-6345-41EE-879B-3E0198B0D9E7}" type="datetimeFigureOut">
              <a:rPr lang="en-US"/>
              <a:pPr>
                <a:defRPr/>
              </a:pPr>
              <a:t>6/12/15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6919E-70B4-417E-A11D-6262F85950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05326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80B07-D884-4E4A-BD2C-DE5A0F492B1A}" type="datetimeFigureOut">
              <a:rPr lang="en-US"/>
              <a:pPr>
                <a:defRPr/>
              </a:pPr>
              <a:t>6/12/15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64763-7F06-4F64-BC67-0EA6B1AB3A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691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4A4FD-F308-4E27-A6D4-3F840D67BD95}" type="datetimeFigureOut">
              <a:rPr lang="en-US"/>
              <a:pPr>
                <a:defRPr/>
              </a:pPr>
              <a:t>6/12/15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9BDDD-E45F-477B-99A9-B951560647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7139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A5DD0-5B23-48B4-AB40-7806EB311FCA}" type="datetimeFigureOut">
              <a:rPr lang="en-US"/>
              <a:pPr>
                <a:defRPr/>
              </a:pPr>
              <a:t>6/12/15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9978A-1D71-4F17-8D37-4F99F478BA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18418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499A7-2C9F-4BC5-8207-E687B4A93632}" type="datetimeFigureOut">
              <a:rPr lang="en-US"/>
              <a:pPr>
                <a:defRPr/>
              </a:pPr>
              <a:t>6/12/15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51CA3-11B7-462C-9535-0C76CAC330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63617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F41CD-9590-4945-835B-55527FD4F806}" type="datetimeFigureOut">
              <a:rPr lang="en-US"/>
              <a:pPr>
                <a:defRPr/>
              </a:pPr>
              <a:t>6/12/15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45468-24B1-43EA-8113-CDDDBA7A9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3990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2ED68-BD94-44C3-B7DB-482342672D10}" type="datetimeFigureOut">
              <a:rPr lang="en-US"/>
              <a:pPr>
                <a:defRPr/>
              </a:pPr>
              <a:t>6/12/15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BD181-C21A-4FA1-809E-048BB7899B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8831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606B6-EAB2-41AE-A1C0-0F80653A32EC}" type="datetimeFigureOut">
              <a:rPr lang="en-US"/>
              <a:pPr>
                <a:defRPr/>
              </a:pPr>
              <a:t>6/12/15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DEBAE-17C7-4C31-BF68-875D27199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03810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92376-49C0-410F-8B23-8F2336B856F1}" type="datetimeFigureOut">
              <a:rPr lang="en-US"/>
              <a:pPr>
                <a:defRPr/>
              </a:pPr>
              <a:t>6/12/15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7BF0C-C704-414F-89EC-875E6516AF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894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1D500-A9BC-4C76-9226-B17DC23C0BE5}" type="datetimeFigureOut">
              <a:rPr lang="en-US"/>
              <a:pPr>
                <a:defRPr/>
              </a:pPr>
              <a:t>6/12/15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9B86-F2A2-4000-BB05-F3AE27914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992270"/>
      </p:ext>
    </p:extLst>
  </p:cSld>
  <p:clrMapOvr>
    <a:masterClrMapping/>
  </p:clrMapOvr>
  <p:transition xmlns:p14="http://schemas.microsoft.com/office/powerpoint/2010/main"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E811FC6-C8C4-4D02-B06B-FC43F978E6C8}" type="datetimeFigureOut">
              <a:rPr lang="en-US"/>
              <a:pPr>
                <a:defRPr/>
              </a:pPr>
              <a:t>6/12/15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CB0FE53-786D-44A9-A694-AC91BC42DF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0" name="Picture 6" descr="NS13_NAMMU_PP_TitleBar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med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Relationship Id="rId3" Type="http://schemas.openxmlformats.org/officeDocument/2006/relationships/hyperlink" Target="http://www.fkco.com/budgetin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hyperlink" Target="http://www.fkco.com/budgetin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fkco.com/budgeting" TargetMode="External"/><Relationship Id="rId3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hyperlink" Target="http://www.fkco.com/budgetin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fkco.com/budgeting" TargetMode="External"/><Relationship Id="rId3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fkco.com/budgeting" TargetMode="Externa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fkco.com/budgeting" TargetMode="External"/><Relationship Id="rId3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NS13_NAMMU_PP16x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-20638"/>
            <a:ext cx="9193213" cy="517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-34925" y="139700"/>
            <a:ext cx="91789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Helvetica Neue Light"/>
                <a:ea typeface="Helvetica Neue Light"/>
                <a:cs typeface="Helvetica Neue Light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Helvetica Neue Light"/>
                <a:ea typeface="Helvetica Neue Light"/>
                <a:cs typeface="Helvetica Neue Light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Helvetica Neue Light"/>
                <a:ea typeface="Helvetica Neue Light"/>
                <a:cs typeface="Helvetica Neue Light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Helvetica Neue Light"/>
                <a:ea typeface="Helvetica Neue Light"/>
                <a:cs typeface="Helvetica Neue Light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Helvetica Neue Light"/>
                <a:ea typeface="Helvetica Neue Light"/>
                <a:cs typeface="Helvetica Neue Light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Helvetica Neue Light"/>
                <a:ea typeface="Helvetica Neue Light"/>
                <a:cs typeface="Helvetica Neue Light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Helvetica Neue Light"/>
                <a:ea typeface="Helvetica Neue Light"/>
                <a:cs typeface="Helvetica Neue Light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Helvetica Neue Light"/>
                <a:ea typeface="Helvetica Neue Light"/>
                <a:cs typeface="Helvetica Neue Light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Helvetica Neue Light"/>
                <a:ea typeface="Helvetica Neue Light"/>
                <a:cs typeface="Helvetica Neue Light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Eras Medium ITC" panose="020B0602030504020804" pitchFamily="34" charset="0"/>
                <a:ea typeface="+mn-ea"/>
                <a:cs typeface="Arial" pitchFamily="34" charset="0"/>
              </a:rPr>
              <a:t>How to </a:t>
            </a:r>
            <a:r>
              <a:rPr lang="en-US" alt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Eras Medium ITC" panose="020B0602030504020804" pitchFamily="34" charset="0"/>
                <a:ea typeface="+mn-ea"/>
                <a:cs typeface="Arial" pitchFamily="34" charset="0"/>
              </a:rPr>
              <a:t>Budget </a:t>
            </a:r>
            <a:r>
              <a:rPr lang="en-US" alt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Eras Medium ITC" panose="020B0602030504020804" pitchFamily="34" charset="0"/>
                <a:ea typeface="+mn-ea"/>
                <a:cs typeface="Arial" pitchFamily="34" charset="0"/>
              </a:rPr>
              <a:t>for Increased Profitability</a:t>
            </a:r>
            <a:endParaRPr lang="en-US" altLang="en-US" sz="2800" dirty="0" smtClean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0197" y="4247135"/>
            <a:ext cx="9178323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Eras Medium ITC" panose="020B0602030504020804" pitchFamily="34" charset="0"/>
              </a:rPr>
              <a:t>Alan Friedman &amp; Daniel Jobe</a:t>
            </a:r>
          </a:p>
          <a:p>
            <a:pPr algn="ctr">
              <a:defRPr/>
            </a:pPr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ras Light ITC" panose="020B0402030504020804" pitchFamily="34" charset="0"/>
              </a:rPr>
              <a:t>Friedman, Kannenberg &amp; Company, PC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corp.fkco.com\FKCO\UserData\sconrad\Desktop\Hand-too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1749425"/>
            <a:ext cx="40259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2"/>
          <p:cNvSpPr>
            <a:spLocks noGrp="1"/>
          </p:cNvSpPr>
          <p:nvPr>
            <p:ph type="title"/>
          </p:nvPr>
        </p:nvSpPr>
        <p:spPr bwMode="auto">
          <a:xfrm>
            <a:off x="260350" y="993775"/>
            <a:ext cx="8234363" cy="755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cap="none" smtClean="0"/>
              <a:t>“Free” Budget Tool at FKCo.com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00050" y="1508125"/>
            <a:ext cx="5632450" cy="3330575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en-US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FKCo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Budget Spreadsheet</a:t>
            </a:r>
          </a:p>
          <a:p>
            <a:pPr marL="800100" lvl="1" indent="-342900" eaLnBrk="1" hangingPunct="1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http://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www.fkco.com/budgeting</a:t>
            </a: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 eaLnBrk="1" hangingPunct="1">
              <a:defRPr/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Start with…</a:t>
            </a:r>
          </a:p>
          <a:p>
            <a:pPr marL="800100" lvl="1" indent="-342900" eaLnBrk="1" hangingPunct="1"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Revenues from prior year</a:t>
            </a:r>
          </a:p>
          <a:p>
            <a:pPr marL="800100" lvl="1" indent="-342900" eaLnBrk="1" hangingPunct="1"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Expenses from last year</a:t>
            </a:r>
          </a:p>
          <a:p>
            <a:pPr marL="800100" lvl="1" indent="-342900" eaLnBrk="1" hangingPunct="1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Adjust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both for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current year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plans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Microsoft Excel - NAMM-Idea-Budget.xls  [Compatibility Mode]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" t="26222" r="42509" b="4741"/>
          <a:stretch>
            <a:fillRect/>
          </a:stretch>
        </p:blipFill>
        <p:spPr bwMode="auto">
          <a:xfrm>
            <a:off x="319088" y="908050"/>
            <a:ext cx="4079875" cy="416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44875" y="4154488"/>
            <a:ext cx="5568950" cy="8937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FKCo Budget Spreadsheet</a:t>
            </a:r>
          </a:p>
          <a:p>
            <a:pPr lvl="1"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http://www.fkco.com/budgeting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038600" y="1844675"/>
            <a:ext cx="2651125" cy="730250"/>
          </a:xfrm>
          <a:prstGeom prst="straightConnector1">
            <a:avLst/>
          </a:prstGeom>
          <a:ln w="1270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16263" y="4232275"/>
            <a:ext cx="5845175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FKCo Budget Spreadsheet</a:t>
            </a:r>
          </a:p>
          <a:p>
            <a:pPr lvl="1" algn="r">
              <a:defRPr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hlinkClick r:id="rId2"/>
              </a:rPr>
              <a:t>http://www.fkco.com/budgeting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331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941388"/>
            <a:ext cx="8731250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Microsoft Excel - NAMM-Idea-Budget.xls  [Compatibility Mode]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" t="26222" r="42509" b="4741"/>
          <a:stretch>
            <a:fillRect/>
          </a:stretch>
        </p:blipFill>
        <p:spPr bwMode="auto">
          <a:xfrm>
            <a:off x="319088" y="908050"/>
            <a:ext cx="4079875" cy="416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44875" y="4154488"/>
            <a:ext cx="5568950" cy="8937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FKCo Budget Spreadsheet</a:t>
            </a:r>
          </a:p>
          <a:p>
            <a:pPr lvl="1"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http://www.fkco.com/budgeting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3444875" y="3314700"/>
            <a:ext cx="2651125" cy="731838"/>
          </a:xfrm>
          <a:prstGeom prst="straightConnector1">
            <a:avLst/>
          </a:prstGeom>
          <a:ln w="1270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98825" y="4516438"/>
            <a:ext cx="5845175" cy="6143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FKCo Budget Spreadsheet</a:t>
            </a:r>
          </a:p>
          <a:p>
            <a:pPr lvl="1" algn="r"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hlinkClick r:id="rId2"/>
              </a:rPr>
              <a:t>http://www.fkco.com/budgeting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536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965200"/>
            <a:ext cx="8809038" cy="355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44875" y="4154488"/>
            <a:ext cx="5568950" cy="8937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FKCo Budget Spreadsheet</a:t>
            </a:r>
          </a:p>
          <a:p>
            <a:pPr lvl="1"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hlinkClick r:id="rId2"/>
              </a:rPr>
              <a:t>http://www.fkco.com/budgeting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332288" y="847725"/>
            <a:ext cx="2651125" cy="731838"/>
          </a:xfrm>
          <a:prstGeom prst="straightConnector1">
            <a:avLst/>
          </a:prstGeom>
          <a:ln w="1270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388" name="Picture 6" descr="Microsoft Excel - NAMM-Idea-Budget.xls  [Compatibility Mode]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" t="26074" r="49168" b="4593"/>
          <a:stretch>
            <a:fillRect/>
          </a:stretch>
        </p:blipFill>
        <p:spPr bwMode="auto">
          <a:xfrm>
            <a:off x="517525" y="847725"/>
            <a:ext cx="3856038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4564063" y="2803525"/>
            <a:ext cx="2652712" cy="730250"/>
          </a:xfrm>
          <a:prstGeom prst="straightConnector1">
            <a:avLst/>
          </a:prstGeom>
          <a:ln w="1270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944563"/>
            <a:ext cx="8556625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58838"/>
            <a:ext cx="8251825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2"/>
          <p:cNvSpPr>
            <a:spLocks noGrp="1"/>
          </p:cNvSpPr>
          <p:nvPr>
            <p:ph type="title"/>
          </p:nvPr>
        </p:nvSpPr>
        <p:spPr bwMode="auto">
          <a:xfrm>
            <a:off x="196850" y="925513"/>
            <a:ext cx="8234363" cy="755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cap="none" smtClean="0"/>
              <a:t>Implement &amp; Follow-Up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50825" y="1606550"/>
            <a:ext cx="5510213" cy="33305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Download Budget Spreadsheet</a:t>
            </a:r>
          </a:p>
          <a:p>
            <a:pPr marL="800100" lvl="1" indent="-342900" eaLnBrk="1" hangingPunct="1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hlinkClick r:id="rId2"/>
              </a:rPr>
              <a:t>http://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hlinkClick r:id="rId2"/>
              </a:rPr>
              <a:t>www.fkco.com/budgeting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Involve Others – Sales &amp; Admin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Update Monthly </a:t>
            </a:r>
            <a:r>
              <a:rPr lang="en-US" sz="2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With </a:t>
            </a:r>
            <a:r>
              <a:rPr lang="en-US" sz="2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Actual Data 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Review Monthly Performance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Hire Accountants for Tax Planning</a:t>
            </a:r>
          </a:p>
          <a:p>
            <a:pPr lvl="1" eaLnBrk="1" hangingPunct="1">
              <a:defRPr/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9" b="6936"/>
          <a:stretch/>
        </p:blipFill>
        <p:spPr>
          <a:xfrm>
            <a:off x="5791906" y="1143000"/>
            <a:ext cx="3206946" cy="35204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9" b="13260"/>
          <a:stretch>
            <a:fillRect/>
          </a:stretch>
        </p:blipFill>
        <p:spPr bwMode="auto">
          <a:xfrm>
            <a:off x="0" y="1055688"/>
            <a:ext cx="9144000" cy="394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2"/>
          <p:cNvSpPr>
            <a:spLocks noGrp="1"/>
          </p:cNvSpPr>
          <p:nvPr>
            <p:ph type="title"/>
          </p:nvPr>
        </p:nvSpPr>
        <p:spPr bwMode="auto">
          <a:xfrm>
            <a:off x="260350" y="993775"/>
            <a:ext cx="8234363" cy="755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cap="none" smtClean="0"/>
              <a:t>What is a Budget?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31788" y="1927225"/>
            <a:ext cx="4311650" cy="2443163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Written estimate of future income and expenditures for a set period of time.</a:t>
            </a:r>
          </a:p>
        </p:txBody>
      </p:sp>
      <p:pic>
        <p:nvPicPr>
          <p:cNvPr id="307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1333500"/>
            <a:ext cx="4005263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979488"/>
            <a:ext cx="9144000" cy="61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defRPr/>
            </a:pPr>
            <a:r>
              <a:rPr lang="en-US" sz="3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pitchFamily="-80" charset="-128"/>
              </a:rPr>
              <a:t>Consulting Meetings</a:t>
            </a:r>
            <a:endParaRPr lang="en-US" sz="2000" b="1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ＭＳ Ｐゴシック" pitchFamily="-80" charset="-128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57200" y="3776663"/>
            <a:ext cx="8382000" cy="107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081D5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pitchFamily="-80" charset="-128"/>
              </a:rPr>
              <a:t>Contact us </a:t>
            </a:r>
            <a:r>
              <a:rPr lang="en-US" sz="3200" dirty="0">
                <a:solidFill>
                  <a:srgbClr val="79001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pitchFamily="-80" charset="-128"/>
              </a:rPr>
              <a:t>outside the Idea Center entrance</a:t>
            </a:r>
          </a:p>
          <a:p>
            <a:pPr algn="ctr">
              <a:defRPr/>
            </a:pPr>
            <a:r>
              <a:rPr lang="en-US" sz="3200" dirty="0">
                <a:solidFill>
                  <a:srgbClr val="081D5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ea typeface="ＭＳ Ｐゴシック" pitchFamily="-80" charset="-128"/>
              </a:rPr>
              <a:t>after this session to set up a meeting time</a:t>
            </a:r>
            <a:endParaRPr lang="en-US" sz="3200" dirty="0">
              <a:solidFill>
                <a:srgbClr val="79001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ＭＳ Ｐゴシック" pitchFamily="-80" charset="-128"/>
            </a:endParaRPr>
          </a:p>
        </p:txBody>
      </p:sp>
      <p:pic>
        <p:nvPicPr>
          <p:cNvPr id="21508" name="Picture 4" descr="FKCO-LOGO-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1927225"/>
            <a:ext cx="422910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\\corp.fkco.com\FKCO\UserData\sconrad\Desktop\Agriculture-PLF-2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2476500"/>
            <a:ext cx="4572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2"/>
          <p:cNvSpPr>
            <a:spLocks noGrp="1"/>
          </p:cNvSpPr>
          <p:nvPr>
            <p:ph type="title"/>
          </p:nvPr>
        </p:nvSpPr>
        <p:spPr bwMode="auto">
          <a:xfrm>
            <a:off x="260350" y="993775"/>
            <a:ext cx="8234363" cy="755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cap="none" smtClean="0"/>
              <a:t>Why Budget?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27000" y="1457325"/>
            <a:ext cx="8234363" cy="2746375"/>
          </a:xfrm>
        </p:spPr>
        <p:txBody>
          <a:bodyPr/>
          <a:lstStyle/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To make a plan and set a direction for your business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To improve current and future performance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To forecast future profitability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To grow your business </a:t>
            </a:r>
            <a:r>
              <a:rPr lang="en-US" sz="2800" b="1" dirty="0" smtClean="0">
                <a:solidFill>
                  <a:srgbClr val="00B050"/>
                </a:solidFill>
              </a:rPr>
              <a:t>intentionally</a:t>
            </a:r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3" descr="\\corp.fkco.com\FKCO\UserData\sconrad\Desktop\AlarmClo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2192338"/>
            <a:ext cx="3238500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le 2"/>
          <p:cNvSpPr>
            <a:spLocks noGrp="1"/>
          </p:cNvSpPr>
          <p:nvPr>
            <p:ph type="title"/>
          </p:nvPr>
        </p:nvSpPr>
        <p:spPr bwMode="auto">
          <a:xfrm>
            <a:off x="260350" y="993775"/>
            <a:ext cx="8234363" cy="755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cap="none" smtClean="0"/>
              <a:t>What makes budgeting so difficult?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96875" y="1858963"/>
            <a:ext cx="6469063" cy="2673350"/>
          </a:xfrm>
        </p:spPr>
        <p:txBody>
          <a:bodyPr/>
          <a:lstStyle/>
          <a:p>
            <a:pPr marL="342900" indent="-3429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Time consuming</a:t>
            </a:r>
            <a:endParaRPr lang="en-US" sz="36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What do we start with?</a:t>
            </a:r>
            <a:endParaRPr lang="en-US" sz="36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Perception of no control</a:t>
            </a:r>
            <a:endParaRPr lang="en-US" sz="36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475" y="931863"/>
            <a:ext cx="6016625" cy="4011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47" name="Title 2"/>
          <p:cNvSpPr>
            <a:spLocks noGrp="1"/>
          </p:cNvSpPr>
          <p:nvPr>
            <p:ph type="title"/>
          </p:nvPr>
        </p:nvSpPr>
        <p:spPr bwMode="auto">
          <a:xfrm rot="16200000">
            <a:off x="-1016000" y="2222500"/>
            <a:ext cx="4318000" cy="152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cap="none" smtClean="0"/>
              <a:t>PRE-BUDGET</a:t>
            </a:r>
            <a:br>
              <a:rPr lang="en-US" altLang="en-US" cap="none" smtClean="0"/>
            </a:br>
            <a:r>
              <a:rPr lang="en-US" altLang="en-US" cap="none" smtClean="0"/>
              <a:t> PROCESS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2"/>
          <p:cNvSpPr>
            <a:spLocks noGrp="1"/>
          </p:cNvSpPr>
          <p:nvPr>
            <p:ph type="title"/>
          </p:nvPr>
        </p:nvSpPr>
        <p:spPr bwMode="auto">
          <a:xfrm>
            <a:off x="260350" y="993775"/>
            <a:ext cx="8234363" cy="755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cap="none" smtClean="0"/>
              <a:t>Forecast Sales</a:t>
            </a:r>
          </a:p>
        </p:txBody>
      </p:sp>
      <p:pic>
        <p:nvPicPr>
          <p:cNvPr id="7171" name="Picture 2" descr="\\corp.fkco.com\FKCO\UserData\sconrad\Desktop\sal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7875"/>
            <a:ext cx="41529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1"/>
          <p:cNvSpPr>
            <a:spLocks noGrp="1"/>
          </p:cNvSpPr>
          <p:nvPr>
            <p:ph type="body" idx="1"/>
          </p:nvPr>
        </p:nvSpPr>
        <p:spPr>
          <a:xfrm>
            <a:off x="3894138" y="1628775"/>
            <a:ext cx="5051425" cy="2863850"/>
          </a:xfrm>
        </p:spPr>
        <p:txBody>
          <a:bodyPr/>
          <a:lstStyle/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Assign Budget Goals</a:t>
            </a:r>
          </a:p>
          <a:p>
            <a:pPr marL="800100" lvl="1" indent="-342900" eaLnBrk="1" hangingPunct="1"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Gross Sales</a:t>
            </a:r>
          </a:p>
          <a:p>
            <a:pPr marL="800100" lvl="1" indent="-342900" eaLnBrk="1" hangingPunct="1"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Profit Margin</a:t>
            </a:r>
          </a:p>
          <a:p>
            <a:pPr marL="800100" lvl="1" indent="-342900" eaLnBrk="1" hangingPunct="1"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Items per Sale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Track Door Count</a:t>
            </a:r>
          </a:p>
        </p:txBody>
      </p:sp>
    </p:spTree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2"/>
          <p:cNvSpPr>
            <a:spLocks noGrp="1"/>
          </p:cNvSpPr>
          <p:nvPr>
            <p:ph type="title"/>
          </p:nvPr>
        </p:nvSpPr>
        <p:spPr bwMode="auto">
          <a:xfrm>
            <a:off x="260350" y="993775"/>
            <a:ext cx="8234363" cy="755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cap="none" smtClean="0"/>
              <a:t>Forecast Rentals</a:t>
            </a:r>
          </a:p>
        </p:txBody>
      </p:sp>
      <p:pic>
        <p:nvPicPr>
          <p:cNvPr id="8195" name="Picture 2" descr="\\corp.fkco.com\FKCO\UserData\sconrad\Desktop\23079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586" y="1749425"/>
            <a:ext cx="3798887" cy="2947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1"/>
          <p:cNvSpPr>
            <a:spLocks noGrp="1"/>
          </p:cNvSpPr>
          <p:nvPr>
            <p:ph type="body" idx="1"/>
          </p:nvPr>
        </p:nvSpPr>
        <p:spPr>
          <a:xfrm>
            <a:off x="138113" y="2009775"/>
            <a:ext cx="5516562" cy="2427288"/>
          </a:xfrm>
        </p:spPr>
        <p:txBody>
          <a:bodyPr/>
          <a:lstStyle/>
          <a:p>
            <a:pPr marL="342900" indent="-3429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Rentals by Instrument Type</a:t>
            </a:r>
          </a:p>
          <a:p>
            <a:pPr marL="342900" indent="-3429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Rentals by School</a:t>
            </a:r>
          </a:p>
          <a:p>
            <a:pPr marL="342900" indent="-3429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Rentals 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Per 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Road Rep.</a:t>
            </a:r>
          </a:p>
        </p:txBody>
      </p:sp>
    </p:spTree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 descr="\\corp.fkco.com\FKCO\UserData\sconrad\Desktop\broken instrum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68886">
            <a:off x="-660108" y="1974453"/>
            <a:ext cx="4762500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2"/>
          <p:cNvSpPr>
            <a:spLocks noGrp="1"/>
          </p:cNvSpPr>
          <p:nvPr>
            <p:ph type="title"/>
          </p:nvPr>
        </p:nvSpPr>
        <p:spPr bwMode="auto">
          <a:xfrm>
            <a:off x="260350" y="993775"/>
            <a:ext cx="8234363" cy="755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cap="none" smtClean="0"/>
              <a:t>Forecast Repairs</a:t>
            </a:r>
          </a:p>
        </p:txBody>
      </p:sp>
      <p:sp>
        <p:nvSpPr>
          <p:cNvPr id="5" name="Text Placeholder 1"/>
          <p:cNvSpPr>
            <a:spLocks noGrp="1"/>
          </p:cNvSpPr>
          <p:nvPr>
            <p:ph type="body" idx="1"/>
          </p:nvPr>
        </p:nvSpPr>
        <p:spPr>
          <a:xfrm>
            <a:off x="3619500" y="1787525"/>
            <a:ext cx="5443538" cy="2473325"/>
          </a:xfrm>
        </p:spPr>
        <p:txBody>
          <a:bodyPr>
            <a:normAutofit/>
          </a:bodyPr>
          <a:lstStyle/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Total Daily Repairs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Paying vs. Warranty Repairs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Repairs by School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Repairs by Repair Staff</a:t>
            </a:r>
          </a:p>
        </p:txBody>
      </p:sp>
    </p:spTree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 bwMode="auto">
          <a:xfrm>
            <a:off x="260350" y="993775"/>
            <a:ext cx="8234363" cy="755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cap="none" smtClean="0"/>
              <a:t>Forecast Lessons</a:t>
            </a:r>
          </a:p>
        </p:txBody>
      </p:sp>
      <p:pic>
        <p:nvPicPr>
          <p:cNvPr id="10243" name="Picture 2" descr="\\corp.fkco.com\FKCO\UserData\sconrad\Desktop\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1635125"/>
            <a:ext cx="4029075" cy="3084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1"/>
          <p:cNvSpPr>
            <a:spLocks noGrp="1"/>
          </p:cNvSpPr>
          <p:nvPr>
            <p:ph type="body" idx="1"/>
          </p:nvPr>
        </p:nvSpPr>
        <p:spPr>
          <a:xfrm>
            <a:off x="138113" y="1857375"/>
            <a:ext cx="4251325" cy="2427288"/>
          </a:xfrm>
        </p:spPr>
        <p:txBody>
          <a:bodyPr/>
          <a:lstStyle/>
          <a:p>
            <a:pPr marL="800100" lvl="1" indent="-3429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Total Teachers</a:t>
            </a:r>
          </a:p>
          <a:p>
            <a:pPr marL="800100" lvl="1" indent="-3429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Students (by Type)</a:t>
            </a:r>
          </a:p>
          <a:p>
            <a:pPr marL="800100" lvl="1" indent="-3429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3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Group Lessons</a:t>
            </a:r>
          </a:p>
        </p:txBody>
      </p:sp>
    </p:spTree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</TotalTime>
  <Words>280</Words>
  <Application>Microsoft Macintosh PowerPoint</Application>
  <PresentationFormat>On-screen Show (16:9)</PresentationFormat>
  <Paragraphs>64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What is a Budget?</vt:lpstr>
      <vt:lpstr>Why Budget?</vt:lpstr>
      <vt:lpstr>What makes budgeting so difficult?</vt:lpstr>
      <vt:lpstr>PRE-BUDGET  PROCESS</vt:lpstr>
      <vt:lpstr>Forecast Sales</vt:lpstr>
      <vt:lpstr>Forecast Rentals</vt:lpstr>
      <vt:lpstr>Forecast Repairs</vt:lpstr>
      <vt:lpstr>Forecast Lessons</vt:lpstr>
      <vt:lpstr>“Free” Budget Tool at FKCo.com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Implement &amp; Follow-Up</vt:lpstr>
      <vt:lpstr>PowerPoint Presentation</vt:lpstr>
      <vt:lpstr>PowerPoint Presentation</vt:lpstr>
    </vt:vector>
  </TitlesOfParts>
  <Company>NAMM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Megan Nelson</dc:creator>
  <cp:lastModifiedBy>Zach Phillips</cp:lastModifiedBy>
  <cp:revision>69</cp:revision>
  <dcterms:created xsi:type="dcterms:W3CDTF">2011-12-21T23:54:18Z</dcterms:created>
  <dcterms:modified xsi:type="dcterms:W3CDTF">2015-06-12T18:16:02Z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09C3A146-3C09-4161-95D7-6D75B9E81447</vt:lpwstr>
  </property>
  <property fmtid="{D5CDD505-2E9C-101B-9397-08002B2CF9AE}" pid="3" name="ArticulatePath">
    <vt:lpwstr>2015-NAMM Idea Center-how-to-budget-for-increased-profitability</vt:lpwstr>
  </property>
</Properties>
</file>