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9" r:id="rId2"/>
    <p:sldId id="260" r:id="rId3"/>
    <p:sldId id="285" r:id="rId4"/>
    <p:sldId id="286" r:id="rId5"/>
    <p:sldId id="287" r:id="rId6"/>
    <p:sldId id="288" r:id="rId7"/>
    <p:sldId id="289" r:id="rId8"/>
    <p:sldId id="305" r:id="rId9"/>
    <p:sldId id="290" r:id="rId10"/>
    <p:sldId id="284" r:id="rId11"/>
    <p:sldId id="292" r:id="rId12"/>
    <p:sldId id="306" r:id="rId13"/>
    <p:sldId id="258" r:id="rId14"/>
    <p:sldId id="291" r:id="rId15"/>
    <p:sldId id="307" r:id="rId16"/>
    <p:sldId id="293" r:id="rId17"/>
    <p:sldId id="294" r:id="rId18"/>
    <p:sldId id="297" r:id="rId19"/>
    <p:sldId id="296" r:id="rId20"/>
    <p:sldId id="298" r:id="rId21"/>
    <p:sldId id="295" r:id="rId22"/>
    <p:sldId id="299" r:id="rId23"/>
    <p:sldId id="300" r:id="rId24"/>
    <p:sldId id="301" r:id="rId25"/>
    <p:sldId id="303" r:id="rId26"/>
    <p:sldId id="304" r:id="rId27"/>
  </p:sldIdLst>
  <p:sldSz cx="9144000" cy="5143500" type="screen16x9"/>
  <p:notesSz cx="7077075" cy="9363075"/>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69772" autoAdjust="0"/>
  </p:normalViewPr>
  <p:slideViewPr>
    <p:cSldViewPr snapToObjects="1">
      <p:cViewPr varScale="1">
        <p:scale>
          <a:sx n="123" d="100"/>
          <a:sy n="123" d="100"/>
        </p:scale>
        <p:origin x="-444"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image" Target="../media/image2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67050" cy="468313"/>
          </a:xfrm>
          <a:prstGeom prst="rect">
            <a:avLst/>
          </a:prstGeom>
          <a:noFill/>
          <a:ln w="9525">
            <a:noFill/>
            <a:miter lim="800000"/>
            <a:headEnd/>
            <a:tailEnd/>
          </a:ln>
        </p:spPr>
        <p:txBody>
          <a:bodyPr vert="horz" wrap="square" lIns="93927" tIns="46963" rIns="93927" bIns="46963" numCol="1" anchor="t" anchorCtr="0" compatLnSpc="1">
            <a:prstTxWarp prst="textNoShape">
              <a:avLst/>
            </a:prstTxWarp>
          </a:bodyPr>
          <a:lstStyle>
            <a:lvl1pPr defTabSz="469900">
              <a:defRPr sz="1200">
                <a:latin typeface="Calibri" pitchFamily="34" charset="0"/>
              </a:defRPr>
            </a:lvl1pPr>
          </a:lstStyle>
          <a:p>
            <a:pPr>
              <a:defRPr/>
            </a:pPr>
            <a:endParaRPr lang="en-US"/>
          </a:p>
        </p:txBody>
      </p:sp>
      <p:sp>
        <p:nvSpPr>
          <p:cNvPr id="10243" name="Rectangle 3"/>
          <p:cNvSpPr>
            <a:spLocks noGrp="1" noChangeArrowheads="1"/>
          </p:cNvSpPr>
          <p:nvPr>
            <p:ph type="dt" sz="quarter" idx="1"/>
          </p:nvPr>
        </p:nvSpPr>
        <p:spPr bwMode="auto">
          <a:xfrm>
            <a:off x="4008438" y="0"/>
            <a:ext cx="3067050" cy="468313"/>
          </a:xfrm>
          <a:prstGeom prst="rect">
            <a:avLst/>
          </a:prstGeom>
          <a:noFill/>
          <a:ln w="9525">
            <a:noFill/>
            <a:miter lim="800000"/>
            <a:headEnd/>
            <a:tailEnd/>
          </a:ln>
        </p:spPr>
        <p:txBody>
          <a:bodyPr vert="horz" wrap="square" lIns="93927" tIns="46963" rIns="93927" bIns="46963" numCol="1" anchor="t" anchorCtr="0" compatLnSpc="1">
            <a:prstTxWarp prst="textNoShape">
              <a:avLst/>
            </a:prstTxWarp>
          </a:bodyPr>
          <a:lstStyle>
            <a:lvl1pPr algn="r" defTabSz="469900">
              <a:defRPr sz="1200">
                <a:latin typeface="Calibri" pitchFamily="34" charset="0"/>
              </a:defRPr>
            </a:lvl1pPr>
          </a:lstStyle>
          <a:p>
            <a:pPr>
              <a:defRPr/>
            </a:pPr>
            <a:fld id="{FA799DDC-3859-4CF3-A61A-C11E9979084F}" type="datetimeFigureOut">
              <a:rPr lang="en-US"/>
              <a:pPr>
                <a:defRPr/>
              </a:pPr>
              <a:t>7/3/2012</a:t>
            </a:fld>
            <a:endParaRPr lang="en-US"/>
          </a:p>
        </p:txBody>
      </p:sp>
      <p:sp>
        <p:nvSpPr>
          <p:cNvPr id="10244" name="Rectangle 4"/>
          <p:cNvSpPr>
            <a:spLocks noGrp="1" noChangeArrowheads="1"/>
          </p:cNvSpPr>
          <p:nvPr>
            <p:ph type="ftr" sz="quarter" idx="2"/>
          </p:nvPr>
        </p:nvSpPr>
        <p:spPr bwMode="auto">
          <a:xfrm>
            <a:off x="0" y="8893175"/>
            <a:ext cx="3067050" cy="468313"/>
          </a:xfrm>
          <a:prstGeom prst="rect">
            <a:avLst/>
          </a:prstGeom>
          <a:noFill/>
          <a:ln w="9525">
            <a:noFill/>
            <a:miter lim="800000"/>
            <a:headEnd/>
            <a:tailEnd/>
          </a:ln>
        </p:spPr>
        <p:txBody>
          <a:bodyPr vert="horz" wrap="square" lIns="93927" tIns="46963" rIns="93927" bIns="46963" numCol="1" anchor="b" anchorCtr="0" compatLnSpc="1">
            <a:prstTxWarp prst="textNoShape">
              <a:avLst/>
            </a:prstTxWarp>
          </a:bodyPr>
          <a:lstStyle>
            <a:lvl1pPr defTabSz="469900">
              <a:defRPr sz="1200">
                <a:latin typeface="Calibri" pitchFamily="34" charset="0"/>
              </a:defRPr>
            </a:lvl1pPr>
          </a:lstStyle>
          <a:p>
            <a:pPr>
              <a:defRPr/>
            </a:pPr>
            <a:endParaRPr lang="en-US"/>
          </a:p>
        </p:txBody>
      </p:sp>
      <p:sp>
        <p:nvSpPr>
          <p:cNvPr id="10245" name="Rectangle 5"/>
          <p:cNvSpPr>
            <a:spLocks noGrp="1" noChangeArrowheads="1"/>
          </p:cNvSpPr>
          <p:nvPr>
            <p:ph type="sldNum" sz="quarter" idx="3"/>
          </p:nvPr>
        </p:nvSpPr>
        <p:spPr bwMode="auto">
          <a:xfrm>
            <a:off x="4008438" y="8893175"/>
            <a:ext cx="3067050" cy="468313"/>
          </a:xfrm>
          <a:prstGeom prst="rect">
            <a:avLst/>
          </a:prstGeom>
          <a:noFill/>
          <a:ln w="9525">
            <a:noFill/>
            <a:miter lim="800000"/>
            <a:headEnd/>
            <a:tailEnd/>
          </a:ln>
        </p:spPr>
        <p:txBody>
          <a:bodyPr vert="horz" wrap="square" lIns="93927" tIns="46963" rIns="93927" bIns="46963" numCol="1" anchor="b" anchorCtr="0" compatLnSpc="1">
            <a:prstTxWarp prst="textNoShape">
              <a:avLst/>
            </a:prstTxWarp>
          </a:bodyPr>
          <a:lstStyle>
            <a:lvl1pPr algn="r" defTabSz="469900">
              <a:defRPr sz="1200">
                <a:latin typeface="Calibri" pitchFamily="34" charset="0"/>
              </a:defRPr>
            </a:lvl1pPr>
          </a:lstStyle>
          <a:p>
            <a:pPr>
              <a:defRPr/>
            </a:pPr>
            <a:fld id="{4B331557-62F0-4DCC-864D-23D454D744D7}"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3067050" cy="46831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defRPr sz="1200"/>
            </a:lvl1pPr>
          </a:lstStyle>
          <a:p>
            <a:pPr>
              <a:defRPr/>
            </a:pPr>
            <a:endParaRPr lang="en-US"/>
          </a:p>
        </p:txBody>
      </p:sp>
      <p:sp>
        <p:nvSpPr>
          <p:cNvPr id="31747" name="Rectangle 3"/>
          <p:cNvSpPr>
            <a:spLocks noGrp="1" noChangeArrowheads="1"/>
          </p:cNvSpPr>
          <p:nvPr>
            <p:ph type="dt" idx="1"/>
          </p:nvPr>
        </p:nvSpPr>
        <p:spPr bwMode="auto">
          <a:xfrm>
            <a:off x="4008438" y="0"/>
            <a:ext cx="3067050" cy="468313"/>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lvl1pPr algn="r">
              <a:defRPr sz="1200"/>
            </a:lvl1pPr>
          </a:lstStyle>
          <a:p>
            <a:pPr>
              <a:defRPr/>
            </a:pPr>
            <a:fld id="{679F48D5-A89A-4B1F-991D-CCECF35A7505}" type="datetimeFigureOut">
              <a:rPr lang="en-US"/>
              <a:pPr>
                <a:defRPr/>
              </a:pPr>
              <a:t>7/3/2012</a:t>
            </a:fld>
            <a:endParaRPr lang="en-US"/>
          </a:p>
        </p:txBody>
      </p:sp>
      <p:sp>
        <p:nvSpPr>
          <p:cNvPr id="4100" name="Rectangle 4"/>
          <p:cNvSpPr>
            <a:spLocks noGrp="1" noRot="1" noChangeAspect="1" noChangeArrowheads="1" noTextEdit="1"/>
          </p:cNvSpPr>
          <p:nvPr>
            <p:ph type="sldImg" idx="2"/>
          </p:nvPr>
        </p:nvSpPr>
        <p:spPr bwMode="auto">
          <a:xfrm>
            <a:off x="417513" y="701675"/>
            <a:ext cx="6242050" cy="3511550"/>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708025" y="4448175"/>
            <a:ext cx="5661025" cy="4213225"/>
          </a:xfrm>
          <a:prstGeom prst="rect">
            <a:avLst/>
          </a:prstGeom>
          <a:noFill/>
          <a:ln w="9525">
            <a:noFill/>
            <a:miter lim="800000"/>
            <a:headEnd/>
            <a:tailEnd/>
          </a:ln>
        </p:spPr>
        <p:txBody>
          <a:bodyPr vert="horz" wrap="square" lIns="91431" tIns="45716" rIns="91431" bIns="457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1750" name="Rectangle 6"/>
          <p:cNvSpPr>
            <a:spLocks noGrp="1" noChangeArrowheads="1"/>
          </p:cNvSpPr>
          <p:nvPr>
            <p:ph type="ftr" sz="quarter" idx="4"/>
          </p:nvPr>
        </p:nvSpPr>
        <p:spPr bwMode="auto">
          <a:xfrm>
            <a:off x="0" y="8893175"/>
            <a:ext cx="3067050" cy="468313"/>
          </a:xfrm>
          <a:prstGeom prst="rect">
            <a:avLst/>
          </a:prstGeom>
          <a:noFill/>
          <a:ln w="9525">
            <a:noFill/>
            <a:miter lim="800000"/>
            <a:headEnd/>
            <a:tailEnd/>
          </a:ln>
        </p:spPr>
        <p:txBody>
          <a:bodyPr vert="horz" wrap="square" lIns="91431" tIns="45716" rIns="91431" bIns="45716" numCol="1" anchor="b" anchorCtr="0" compatLnSpc="1">
            <a:prstTxWarp prst="textNoShape">
              <a:avLst/>
            </a:prstTxWarp>
          </a:bodyPr>
          <a:lstStyle>
            <a:lvl1pPr>
              <a:defRPr sz="1200"/>
            </a:lvl1pPr>
          </a:lstStyle>
          <a:p>
            <a:pPr>
              <a:defRPr/>
            </a:pPr>
            <a:endParaRPr lang="en-US"/>
          </a:p>
        </p:txBody>
      </p:sp>
      <p:sp>
        <p:nvSpPr>
          <p:cNvPr id="31751" name="Rectangle 7"/>
          <p:cNvSpPr>
            <a:spLocks noGrp="1" noChangeArrowheads="1"/>
          </p:cNvSpPr>
          <p:nvPr>
            <p:ph type="sldNum" sz="quarter" idx="5"/>
          </p:nvPr>
        </p:nvSpPr>
        <p:spPr bwMode="auto">
          <a:xfrm>
            <a:off x="4008438" y="8893175"/>
            <a:ext cx="3067050" cy="468313"/>
          </a:xfrm>
          <a:prstGeom prst="rect">
            <a:avLst/>
          </a:prstGeom>
          <a:noFill/>
          <a:ln w="9525">
            <a:noFill/>
            <a:miter lim="800000"/>
            <a:headEnd/>
            <a:tailEnd/>
          </a:ln>
        </p:spPr>
        <p:txBody>
          <a:bodyPr vert="horz" wrap="square" lIns="91431" tIns="45716" rIns="91431" bIns="45716" numCol="1" anchor="b" anchorCtr="0" compatLnSpc="1">
            <a:prstTxWarp prst="textNoShape">
              <a:avLst/>
            </a:prstTxWarp>
          </a:bodyPr>
          <a:lstStyle>
            <a:lvl1pPr algn="r">
              <a:defRPr sz="1200"/>
            </a:lvl1pPr>
          </a:lstStyle>
          <a:p>
            <a:pPr>
              <a:defRPr/>
            </a:pPr>
            <a:fld id="{5135A3A4-FAF9-463A-BC9C-74E2DB3554D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2"/>
          <p:cNvSpPr>
            <a:spLocks noGrp="1" noRot="1" noChangeAspect="1" noChangeArrowheads="1" noTextEdit="1"/>
          </p:cNvSpPr>
          <p:nvPr>
            <p:ph type="sldImg"/>
          </p:nvPr>
        </p:nvSpPr>
        <p:spPr>
          <a:ln/>
        </p:spPr>
      </p:sp>
      <p:sp>
        <p:nvSpPr>
          <p:cNvPr id="8194" name="Rectangle 3"/>
          <p:cNvSpPr>
            <a:spLocks noGrp="1" noChangeArrowheads="1"/>
          </p:cNvSpPr>
          <p:nvPr>
            <p:ph type="body" idx="1"/>
          </p:nvPr>
        </p:nvSpPr>
        <p:spPr>
          <a:noFill/>
          <a:ln/>
        </p:spPr>
        <p:txBody>
          <a:bodyPr/>
          <a:lstStyle/>
          <a:p>
            <a:pPr eaLnBrk="1" hangingPunct="1"/>
            <a:r>
              <a:rPr lang="en-US" smtClean="0"/>
              <a:t>One day we hear that the economy is on its way to recovery. The next day, we hear that things are as bad as ever, and may get even worse before they improve. Just when things finally seem to be leveling out, an earthquake hits, a nuclear plant melts down, gas prices skyrocket, and the ups and downs begin again. Business columnist Rhonda Abrams calls the economy of 2011 “an economy of transition.” Abrams notes that, “Whenever there’s significant change – economically, technologically, sociologically – there are business opportunities and challenges. You want to be in a position to take advantage of those opportunities and prepare yourself for the challenges.” In fact, tougher economic times can be a real blessing . . . if they force us to re-evaluate and make the changes we might not take the time to implement when things are “doing just fine.” Let’s face it, we all have those times when we live the cliché “I’m too busy working </a:t>
            </a:r>
            <a:r>
              <a:rPr lang="en-US" i="1" smtClean="0"/>
              <a:t>in</a:t>
            </a:r>
            <a:r>
              <a:rPr lang="en-US" smtClean="0"/>
              <a:t> my business to work </a:t>
            </a:r>
            <a:r>
              <a:rPr lang="en-US" i="1" smtClean="0"/>
              <a:t>on</a:t>
            </a:r>
            <a:r>
              <a:rPr lang="en-US" smtClean="0"/>
              <a:t> my business,” right?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spect="1" noChangeArrowheads="1" noTextEdit="1"/>
          </p:cNvSpPr>
          <p:nvPr>
            <p:ph type="sldImg"/>
          </p:nvPr>
        </p:nvSpPr>
        <p:spPr>
          <a:ln/>
        </p:spPr>
      </p:sp>
      <p:sp>
        <p:nvSpPr>
          <p:cNvPr id="26626" name="Rectangle 3"/>
          <p:cNvSpPr>
            <a:spLocks noGrp="1" noChangeArrowheads="1"/>
          </p:cNvSpPr>
          <p:nvPr>
            <p:ph type="body" idx="1"/>
          </p:nvPr>
        </p:nvSpPr>
        <p:spPr>
          <a:noFill/>
          <a:ln/>
        </p:spPr>
        <p:txBody>
          <a:bodyPr/>
          <a:lstStyle/>
          <a:p>
            <a:pPr>
              <a:lnSpc>
                <a:spcPct val="80000"/>
              </a:lnSpc>
            </a:pPr>
            <a:r>
              <a:rPr lang="en-US" sz="800" b="1" smtClean="0"/>
              <a:t>Invoices</a:t>
            </a:r>
            <a:r>
              <a:rPr lang="en-US" sz="800" smtClean="0"/>
              <a:t> – often, your buyer negotiates with the suppliers, but someone else entirely handles your invoices. And your AP staff may or may not know the details of everything your buyer has negotiated. So, take a closer look!</a:t>
            </a:r>
          </a:p>
          <a:p>
            <a:pPr>
              <a:lnSpc>
                <a:spcPct val="80000"/>
              </a:lnSpc>
            </a:pPr>
            <a:r>
              <a:rPr lang="en-US" sz="800" smtClean="0"/>
              <a:t>Check every invoice for pricing errors, incorrect terms, questionable freight charges. Check your nets carefully. Many of our suppliers comment that we are one of very few companies that “check up on them,” and make sure we are billed correctly every time . . . and that’s a shame! If a supplier is running a special, or if your discount level changes, the supplier’s computer that generates your invoices may not be aware of your deal. We recently ordered some instruments off a manufacturer’s booth at our MEA Convention, but the invoice did not reflect the extra show discount, and we were erroneously charged freight [Again, a phone call was all that was needed to get credit for erroneous charges – over $300].</a:t>
            </a:r>
          </a:p>
          <a:p>
            <a:pPr>
              <a:lnSpc>
                <a:spcPct val="80000"/>
              </a:lnSpc>
            </a:pPr>
            <a:r>
              <a:rPr lang="en-US" sz="800" smtClean="0"/>
              <a:t>Check your statements carefully. You may get automatically-generated finance charges on invoices for a number of reasons – invoices awaiting credits, slower-than-usual post office delivery times, incorrect terms. We generally do not pay for items that were incorrectly shipped (including the applicable freight charges), or that we know will be returned; we normally short-pay and then apply the credit to the invoice balance. While the suppliers probably don’t like this approach, it makes little financial sense for us to pay in full and then wait (sometimes weeks) for credits. This also seems to have a “magical” effect on the length of time it takes to get the credit.</a:t>
            </a:r>
          </a:p>
          <a:p>
            <a:pPr>
              <a:lnSpc>
                <a:spcPct val="80000"/>
              </a:lnSpc>
            </a:pPr>
            <a:r>
              <a:rPr lang="en-US" sz="800" smtClean="0"/>
              <a:t>Read your e-mail. We all hate spam; we all get too many e-mails. We hit “delete” almost involuntarily when we see certain e-mail addresses in our inbox. But supplier e-mails that contain B-stock lists and other special promotions – and updated dealer price lists – can be easily overlooked in the e-overload. Last year, Dansr offered a $10 rebate on all VanDoren mouthpieces. We printed out the coupon, and sent an e-mail to all our band directors, sax and clarinet customers, and local universities’ applied faculty. A number of people who had never bought from us before bought mouthpieces because of “our” rebate. Truth is, the rebate wasn’t “ours” exclusively – it was offered to all VanDoren dealers . . . but we were apparently the only ones in our market area who implemented this promotion. </a:t>
            </a:r>
          </a:p>
          <a:p>
            <a:pPr>
              <a:lnSpc>
                <a:spcPct val="80000"/>
              </a:lnSpc>
            </a:pPr>
            <a:r>
              <a:rPr lang="en-US" sz="800" smtClean="0"/>
              <a:t>Check your price tags regularly. When you get a new confidential, do you update your prices and price tags? Many vendors change their prices twice a year, and if you don’t update your prices regularly, you may find your margins slipping away. We put price tags on the back of each item, because it’s proven that when customers actually pick something up to look at it, the chances of them keeping it are higher.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spect="1" noChangeArrowheads="1" noTextEdit="1"/>
          </p:cNvSpPr>
          <p:nvPr>
            <p:ph type="sldImg"/>
          </p:nvPr>
        </p:nvSpPr>
        <p:spPr>
          <a:ln/>
        </p:spPr>
      </p:sp>
      <p:sp>
        <p:nvSpPr>
          <p:cNvPr id="28674" name="Rectangle 3"/>
          <p:cNvSpPr>
            <a:spLocks noGrp="1" noChangeArrowheads="1"/>
          </p:cNvSpPr>
          <p:nvPr>
            <p:ph type="body" idx="1"/>
          </p:nvPr>
        </p:nvSpPr>
        <p:spPr>
          <a:noFill/>
          <a:ln/>
        </p:spPr>
        <p:txBody>
          <a:bodyPr/>
          <a:lstStyle/>
          <a:p>
            <a:r>
              <a:rPr lang="en-US" smtClean="0"/>
              <a:t>We received two UPS shipments from the same manufacturer, one week apart. Each shipment contained two trumpets; all four instruments were exactly the same model. The freight on one shipment was $16.43, and the other was $24.14 – 47% more. Shortly thereafter, we received a UPS shipment (from the same manufacturer) that contained only </a:t>
            </a:r>
            <a:r>
              <a:rPr lang="en-US" i="1" smtClean="0"/>
              <a:t>one</a:t>
            </a:r>
            <a:r>
              <a:rPr lang="en-US" smtClean="0"/>
              <a:t> trumpet, for which the freight charge was $16.46. A phone call to the manufacturer resulted in almost $20 in credits for excess charges.</a:t>
            </a:r>
          </a:p>
          <a:p>
            <a:endParaRPr lang="en-US" smtClean="0"/>
          </a:p>
          <a:p>
            <a:r>
              <a:rPr lang="en-US" smtClean="0"/>
              <a:t>One of our publishers sent us catalogs to distribute at our MEA Convention, along with a few items we had ordered. The freight charges were $22.72, even though our actual order could have been sent first class mail (USPS) for only a few dollars. This time, a phone call resulted in a credit for the entire $22.72! [We love our suppliers!]</a:t>
            </a:r>
          </a:p>
          <a:p>
            <a:endParaRPr lang="en-US" smtClean="0"/>
          </a:p>
          <a:p>
            <a:r>
              <a:rPr lang="en-US" smtClean="0"/>
              <a:t>Last Christmas, we ordered a guitar for a customer from one of our favorite jobbers. This particular item had to be shipped from a different warehouse, and we were charged $50.17 freight on an item with a net of not much more than that.  Once we brought this to his attention, our rep was gracious to adjust the freight down to what shipping from our “normal” warehouse would have been. </a:t>
            </a:r>
          </a:p>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ln/>
        </p:spPr>
      </p:sp>
      <p:sp>
        <p:nvSpPr>
          <p:cNvPr id="30722" name="Rectangle 3"/>
          <p:cNvSpPr>
            <a:spLocks noGrp="1" noChangeArrowheads="1"/>
          </p:cNvSpPr>
          <p:nvPr>
            <p:ph type="body" idx="1"/>
          </p:nvPr>
        </p:nvSpPr>
        <p:spPr>
          <a:noFill/>
          <a:ln/>
        </p:spPr>
        <p:txBody>
          <a:bodyPr/>
          <a:lstStyle/>
          <a:p>
            <a:r>
              <a:rPr lang="en-US" sz="1000" smtClean="0"/>
              <a:t>More on buying in bulk later – risk is, as with Sam’s Club – buy too much!</a:t>
            </a:r>
          </a:p>
          <a:p>
            <a:endParaRPr lang="en-US" sz="1000" smtClean="0"/>
          </a:p>
          <a:p>
            <a:r>
              <a:rPr lang="en-US" sz="1000" smtClean="0"/>
              <a:t>Purchase reeds, strings, etc. in bulk and repackage them. Packs of fifty reeds can be re-packaged into tens; purchasing single violin strings by the dozen and making them into sets is much less expensive than buying by the sets And you can use your own personalized headers to reinforce branding. Yes, this takes man hours (your employees can often get this done during “down times” like first thing in the morning), but it saves money, and you get the added benefit of branding.</a:t>
            </a:r>
          </a:p>
          <a:p>
            <a:r>
              <a:rPr lang="en-US" sz="1000" smtClean="0"/>
              <a:t>Re-source </a:t>
            </a:r>
          </a:p>
          <a:p>
            <a:r>
              <a:rPr lang="en-US" sz="1000" smtClean="0"/>
              <a:t>- watch for changes in distribution (last year  Pro Mark, Vic Firth)</a:t>
            </a:r>
          </a:p>
          <a:p>
            <a:r>
              <a:rPr lang="en-US" sz="1000" smtClean="0"/>
              <a:t>- watch for sales</a:t>
            </a:r>
          </a:p>
          <a:p>
            <a:r>
              <a:rPr lang="en-US" sz="1000" smtClean="0"/>
              <a:t>- buy in bulk and re-package - also a branding opportunity</a:t>
            </a:r>
          </a:p>
          <a:p>
            <a:pPr>
              <a:buFontTx/>
              <a:buChar char="-"/>
            </a:pPr>
            <a:r>
              <a:rPr lang="en-US" sz="1000" smtClean="0"/>
              <a:t>look for show booth horns (not just your MEA - ITG, NFA, etc.) and read emails about specials like Disney</a:t>
            </a:r>
          </a:p>
          <a:p>
            <a:endParaRPr lang="en-US" sz="1000" smtClean="0"/>
          </a:p>
          <a:p>
            <a:r>
              <a:rPr lang="en-US" sz="1000" smtClean="0"/>
              <a:t>Remember the “change whatever needs to be changed” commitment you made at the start of this process? I have a friend whose buyer found out he could purchase bows for $3 to $8 less </a:t>
            </a:r>
            <a:r>
              <a:rPr lang="en-US" sz="1000" b="1" i="1" smtClean="0"/>
              <a:t>per bow</a:t>
            </a:r>
            <a:r>
              <a:rPr lang="en-US" sz="1000" smtClean="0"/>
              <a:t> by switching vendors. However, he refused to change his sourcing, because it was “too much work” [I wonder if he would have been as hesitant if that $3-8 came out of </a:t>
            </a:r>
            <a:r>
              <a:rPr lang="en-US" sz="1000" i="1" smtClean="0"/>
              <a:t>his</a:t>
            </a:r>
            <a:r>
              <a:rPr lang="en-US" sz="1000" smtClean="0"/>
              <a:t> pocket, rather than his company’s!]. </a:t>
            </a:r>
          </a:p>
          <a:p>
            <a:endParaRPr lang="en-US" sz="1000" smtClean="0"/>
          </a:p>
          <a:p>
            <a:r>
              <a:rPr lang="en-US" sz="1000" smtClean="0"/>
              <a:t>More on inventory control later!  </a:t>
            </a:r>
            <a:r>
              <a:rPr lang="en-US" sz="1000" smtClean="0">
                <a:sym typeface="Wingdings" pitchFamily="2" charset="2"/>
              </a:rPr>
              <a:t></a:t>
            </a:r>
            <a:endParaRPr lang="en-US" sz="10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p:spPr>
        <p:txBody>
          <a:bodyPr/>
          <a:lstStyle/>
          <a:p>
            <a:r>
              <a:rPr lang="en-US" sz="1000" smtClean="0"/>
              <a:t>You’ve heard it said that it is 6 – 7 times (?7-10X per Danny Rocks) more costly to acquire a new customer than retain an existing one. By rewarding and engaging your current customers, you can draw them from the outer circles towards the bull’s-eye.</a:t>
            </a:r>
          </a:p>
          <a:p>
            <a:endParaRPr lang="en-US" sz="1000" smtClean="0"/>
          </a:p>
          <a:p>
            <a:r>
              <a:rPr lang="en-US" sz="1000" smtClean="0"/>
              <a:t>Core – your best customers, those who spend money at your store on a regular basis, and would not go anywhere else. They trust you; they even call you when they’re on a band trip to ask what music stores you know in that area, should an emergency arise. They are your loyal advocates.</a:t>
            </a:r>
          </a:p>
          <a:p>
            <a:r>
              <a:rPr lang="en-US" sz="1000" smtClean="0"/>
              <a:t>	why should they keep buying? New products, add-ons, upgrades, etc.</a:t>
            </a:r>
          </a:p>
          <a:p>
            <a:r>
              <a:rPr lang="en-US" sz="1000" smtClean="0"/>
              <a:t>Inner Circle – repeat customers, but still not “brand-insistent” --- How can we make our “sometimes” customers in to “exclusively-ours” customers? </a:t>
            </a:r>
          </a:p>
          <a:p>
            <a:r>
              <a:rPr lang="en-US" sz="1000" smtClean="0"/>
              <a:t>	why should they buy only from US? – what do we do that’s DIFFERENT?</a:t>
            </a:r>
          </a:p>
          <a:p>
            <a:r>
              <a:rPr lang="en-US" sz="1000" smtClean="0"/>
              <a:t>Fringe – why should they buy more often (regular maintenance, need for step up – EDUCATE). More importantly, why should they be PLAYING MUSIC more often?</a:t>
            </a:r>
          </a:p>
          <a:p>
            <a:r>
              <a:rPr lang="en-US" sz="1000" smtClean="0"/>
              <a:t>Off the Board – educate as to why get involved with music?</a:t>
            </a:r>
          </a:p>
          <a:p>
            <a:r>
              <a:rPr lang="en-US" sz="1000" smtClean="0"/>
              <a:t>Use customers as advertisements – recommend a new rental/lease customer, get a thank you note w/ a free month’s rent</a:t>
            </a:r>
          </a:p>
          <a:p>
            <a:r>
              <a:rPr lang="en-US" sz="1000" smtClean="0"/>
              <a:t>	Bring a friend to lessons, get a free lesson</a:t>
            </a:r>
          </a:p>
          <a:p>
            <a:r>
              <a:rPr lang="en-US" sz="1000" smtClean="0"/>
              <a:t>Add-ons, e.g care kit dots and add-on spiffs – took our add ons from 27% to 93% - 27% means that 73% of rental customers leaving without so much as a book or a reed!</a:t>
            </a:r>
          </a:p>
          <a:p>
            <a:r>
              <a:rPr lang="en-US" sz="1000" smtClean="0"/>
              <a:t>Even if “off the board” - Chip Averwater, p. 17 – “Each buyer is a future customer.” Seize each opportunity to win them over!</a:t>
            </a:r>
          </a:p>
          <a:p>
            <a:r>
              <a:rPr lang="en-US" sz="1000" smtClean="0"/>
              <a:t>	Make their experience memorable – doesn’t cost a dime!  </a:t>
            </a:r>
            <a:r>
              <a:rPr lang="en-US" sz="1000" smtClean="0">
                <a:sym typeface="Wingdings" pitchFamily="2" charset="2"/>
              </a:rPr>
              <a:t></a:t>
            </a:r>
            <a:endParaRPr lang="en-US" sz="10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p:spPr>
        <p:txBody>
          <a:bodyPr/>
          <a:lstStyle/>
          <a:p>
            <a:r>
              <a:rPr lang="en-US" b="1" smtClean="0"/>
              <a:t>Marketing</a:t>
            </a:r>
            <a:r>
              <a:rPr lang="en-US" smtClean="0"/>
              <a:t>. Another area where we tend to over-spend. Non-targeted marketing is very expensive, and can have a surprisingly low return. At the very least, track every promotion you do so that you can see what is really effective. “Print this out and bring it in for  . . . ” or “Mention this ad . . .” or “Bring this in for an extra . . .” are no-cost ways of seeing if you are getting a return on your advertising dollar.  We do mass-media advertising only during the six weeks of rental season and four weeks at Christmastime; and even then, we use only the local section of the newspaper (which costs about 1/3 of the regular sections). This has actually been quite effective for us, as a new company, in getting new customers into the store. Other than that, we use almost exclusively low-cost guerilla marketing. Social media, direct mail, e-mail, and so on. </a:t>
            </a:r>
          </a:p>
          <a:p>
            <a:r>
              <a:rPr lang="en-US" smtClean="0"/>
              <a:t>Collect contact info at every opportunity.</a:t>
            </a:r>
          </a:p>
          <a:p>
            <a:r>
              <a:rPr lang="en-US" smtClean="0"/>
              <a:t>Facebook for events</a:t>
            </a:r>
          </a:p>
          <a:p>
            <a:r>
              <a:rPr lang="en-US" smtClean="0"/>
              <a:t>Thank you note with coupon</a:t>
            </a:r>
          </a:p>
          <a:p>
            <a:r>
              <a:rPr lang="en-US" smtClean="0"/>
              <a:t>Web site</a:t>
            </a:r>
          </a:p>
          <a:p>
            <a:r>
              <a:rPr lang="en-US" smtClean="0"/>
              <a:t>Marching contest and band programs more than sports or yearbook programs (untargeted)</a:t>
            </a:r>
          </a:p>
          <a:p>
            <a:r>
              <a:rPr lang="en-US" smtClean="0"/>
              <a:t>Business section of paper</a:t>
            </a:r>
          </a:p>
          <a:p>
            <a:r>
              <a:rPr lang="en-US" smtClean="0"/>
              <a:t>Magazines – cut out also take photos</a:t>
            </a:r>
          </a:p>
          <a:p>
            <a:r>
              <a:rPr lang="en-US" smtClean="0"/>
              <a:t>Press releases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a:ln/>
        </p:spPr>
      </p:sp>
      <p:sp>
        <p:nvSpPr>
          <p:cNvPr id="37890" name="Rectangle 3"/>
          <p:cNvSpPr>
            <a:spLocks noGrp="1" noChangeArrowheads="1"/>
          </p:cNvSpPr>
          <p:nvPr>
            <p:ph type="body" idx="1"/>
          </p:nvPr>
        </p:nvSpPr>
        <p:spPr>
          <a:noFill/>
          <a:ln/>
        </p:spPr>
        <p:txBody>
          <a:bodyPr/>
          <a:lstStyle/>
          <a:p>
            <a:r>
              <a:rPr lang="en-US" smtClean="0"/>
              <a:t>Keep track of serial numbers on all repairs. If an instrument comes in for repair and the account is not paid up, you can keep the instrument until you get the account current. If the instrument is still under manufacturer’s warranty, you may be able to get parts at no charge from the manufacturer, and may even get reimbursed for some of your labor costs (this varies by manufacturer, but it’s always worth asking). </a:t>
            </a:r>
          </a:p>
          <a:p>
            <a:endParaRPr lang="en-US" smtClean="0"/>
          </a:p>
          <a:p>
            <a:r>
              <a:rPr lang="en-US" smtClean="0"/>
              <a:t>If you have subcontractors, buy parts for them – chances are you can get them cheaper than they can. And if they pay more than you would, they are charging you more, too!</a:t>
            </a:r>
          </a:p>
          <a:p>
            <a:endParaRPr lang="en-US" smtClean="0"/>
          </a:p>
          <a:p>
            <a:r>
              <a:rPr lang="en-US" smtClean="0"/>
              <a:t>If your repairmen are calling customers, they are spending expensive time doing a task almost anyone could do. Let them repair horns (as only they can) and let others do what anyone could do</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ln/>
        </p:spPr>
      </p:sp>
      <p:sp>
        <p:nvSpPr>
          <p:cNvPr id="52226" name="Rectangle 3"/>
          <p:cNvSpPr>
            <a:spLocks noGrp="1" noChangeArrowheads="1"/>
          </p:cNvSpPr>
          <p:nvPr>
            <p:ph type="body" idx="1"/>
          </p:nvPr>
        </p:nvSpPr>
        <p:spPr>
          <a:noFill/>
          <a:ln/>
        </p:spPr>
        <p:txBody>
          <a:bodyPr/>
          <a:lstStyle/>
          <a:p>
            <a:r>
              <a:rPr lang="en-US" sz="1000" smtClean="0"/>
              <a:t>- do credit checks. Don't be afraid of losing rental #s, be afraid of losing instruments to those who will not pay! </a:t>
            </a:r>
          </a:p>
          <a:p>
            <a:endParaRPr lang="en-US" sz="1000" smtClean="0"/>
          </a:p>
          <a:p>
            <a:r>
              <a:rPr lang="en-US" sz="1000" smtClean="0"/>
              <a:t>If you are not 100% on some form of electronic funds transfer (automatic payments), change your policy immediately, if not sooner. When a friend of mine began using auto pay, he also gave customers the option of getting a monthly statement and sending in checks. Even with a $3 (and later $5) per month statement fee, a number of customers chose this option . . . but 73% of those who chose the statement option had defaulted within a year. The default rate of those on auto pay was far, far less. Even taking into account those very few customers who left because they objected to auto pay, the overall effect was positive, both in terms of payments received on time, but on employees’ time saved, not having to track down past due customers. An added benefit to auto pay – customers who have to send a payment each month are facing what’s called a “decision moment” each month – should I pay, or should I return the instrument? Should I pay this bill, or is something else more important? Auto pay takes the “decision making” out of the picture, so your return rate may drop significantly.</a:t>
            </a:r>
          </a:p>
          <a:p>
            <a:r>
              <a:rPr lang="en-US" sz="1000" smtClean="0"/>
              <a:t>We send out reminder letters about a week before payment date, to customers whose credit cards are about to expire, or who have been chronically slow to pay. The cost of a stamp is far less than the cost of paying an employee to track down a customer whose card expired, or one who chronically “forgets” to put the money in his account. We also charge a late fee if payments are not made on time.</a:t>
            </a:r>
          </a:p>
          <a:p>
            <a:r>
              <a:rPr lang="en-US" sz="1000" smtClean="0"/>
              <a:t>If you are still paying employees to post rental payment several times each month, consider switching to a POS software (such as AIMsi) that is integrated with a credit card processor, so that this is done automatically. Imagine, hitting one key on your computer, and less than 60 seconds later, all your payments are posted! The hourly wages you will save will pay for the software over time.</a:t>
            </a:r>
          </a:p>
          <a:p>
            <a:r>
              <a:rPr lang="en-US" sz="1000" smtClean="0"/>
              <a:t>Along the same line, if you are running automatic payments (even on AIMsi) more than twice a month, consider consolidating. Even when much of the process is automated, you still may be spending more time and energy than you need to.</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ln/>
        </p:spPr>
      </p:sp>
      <p:sp>
        <p:nvSpPr>
          <p:cNvPr id="41986" name="Rectangle 3"/>
          <p:cNvSpPr>
            <a:spLocks noGrp="1" noChangeArrowheads="1"/>
          </p:cNvSpPr>
          <p:nvPr>
            <p:ph type="body" idx="1"/>
          </p:nvPr>
        </p:nvSpPr>
        <p:spPr>
          <a:noFill/>
          <a:ln/>
        </p:spPr>
        <p:txBody>
          <a:bodyPr/>
          <a:lstStyle/>
          <a:p>
            <a:r>
              <a:rPr lang="en-US" smtClean="0"/>
              <a:t>A company gas card may mean your employees have to buy more expensive gas; paying with cash or debit card usually means lower prices per gallon, and also gives your employees more flexibility to price-shop different brands. And be sure the routine maintenance required on your vehicles is done on time, to keep repair costs down. Regular oil changes, tune-ups and rotation will keep your vehicles running longer, and will help prevent down time for unexpected repairs. Considering the use of smaller vehicles, or flex fuel vehicles, wherever possible may be a long-term goal.</a:t>
            </a:r>
          </a:p>
          <a:p>
            <a:endParaRPr lang="en-US" smtClean="0"/>
          </a:p>
          <a:p>
            <a:r>
              <a:rPr lang="en-US" smtClean="0"/>
              <a:t>By visiting more teachers on each stop, you can increase your customer base without increasing road miles. Do you see the orchestra and choir teachers too?</a:t>
            </a:r>
          </a:p>
          <a:p>
            <a:r>
              <a:rPr lang="en-US" smtClean="0"/>
              <a:t>One school we visit said the road rep from another company walked right by her room to the band room . . . and missed out on thousands of dollars of sales!  </a:t>
            </a:r>
            <a:r>
              <a:rPr lang="en-US" smtClean="0">
                <a:sym typeface="Wingdings" pitchFamily="2" charset="2"/>
              </a:rPr>
              <a:t></a:t>
            </a:r>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ln/>
        </p:spPr>
      </p:sp>
      <p:sp>
        <p:nvSpPr>
          <p:cNvPr id="44034" name="Rectangle 3"/>
          <p:cNvSpPr>
            <a:spLocks noGrp="1" noChangeArrowheads="1"/>
          </p:cNvSpPr>
          <p:nvPr>
            <p:ph type="body" idx="1"/>
          </p:nvPr>
        </p:nvSpPr>
        <p:spPr>
          <a:noFill/>
          <a:ln/>
        </p:spPr>
        <p:txBody>
          <a:bodyPr/>
          <a:lstStyle/>
          <a:p>
            <a:r>
              <a:rPr lang="en-US" smtClean="0"/>
              <a:t>If you offer lessons, charge a studio registration fee, payable directly to your company (whether your teachers are independent subcontractors or employees – this is a transaction between the student and the store). This will not only help offset the cost of lights and HVAC, but will also help lower attrition. We charge $35, and discount the fee for the 2nd, 3rd, etc. child in the same family. We run coupons in the fall for a “free lesson with payment of studio registration fee” – and then can use part of that registration fee to reimburse the teacher for the lesson fee.</a:t>
            </a:r>
          </a:p>
          <a:p>
            <a:endParaRPr lang="en-US" smtClean="0"/>
          </a:p>
          <a:p>
            <a:r>
              <a:rPr lang="en-US" smtClean="0"/>
              <a:t>Give teachers enough info to help encourage step-up sales (spiff?), seasonal music, add-on sales like jewelry</a:t>
            </a:r>
          </a:p>
          <a:p>
            <a:endParaRPr lang="en-US" smtClean="0"/>
          </a:p>
          <a:p>
            <a:r>
              <a:rPr lang="en-US" smtClean="0"/>
              <a:t>Teach on the instruments you sell, display what you sell (clocks)</a:t>
            </a:r>
          </a:p>
          <a:p>
            <a:endParaRPr lang="en-US" smtClean="0"/>
          </a:p>
          <a:p>
            <a:r>
              <a:rPr lang="en-US" smtClean="0"/>
              <a:t>Reward teacher &amp; student longevity to minimize turnover</a:t>
            </a:r>
          </a:p>
          <a:p>
            <a:endParaRPr lang="en-US" smtClean="0"/>
          </a:p>
          <a:p>
            <a:r>
              <a:rPr lang="en-US" smtClean="0"/>
              <a:t>BTW, Have excess room? Build studios. Lesson income does not fluctuate with the economy nearly as much as disposable income sales.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ln/>
        </p:spPr>
      </p:sp>
      <p:sp>
        <p:nvSpPr>
          <p:cNvPr id="46082" name="Rectangle 3"/>
          <p:cNvSpPr>
            <a:spLocks noGrp="1" noChangeArrowheads="1"/>
          </p:cNvSpPr>
          <p:nvPr>
            <p:ph type="body" idx="1"/>
          </p:nvPr>
        </p:nvSpPr>
        <p:spPr>
          <a:noFill/>
          <a:ln/>
        </p:spPr>
        <p:txBody>
          <a:bodyPr/>
          <a:lstStyle/>
          <a:p>
            <a:r>
              <a:rPr lang="en-US" smtClean="0"/>
              <a:t>Alan Friedman's rule - buy only what you can sell in x number of days, where x = 360 x %GPM (sales $$ - COGS = GPM)</a:t>
            </a:r>
          </a:p>
          <a:p>
            <a:r>
              <a:rPr lang="en-US" smtClean="0"/>
              <a:t>- small goods - buy what you can sell before you need to pay for it</a:t>
            </a:r>
          </a:p>
          <a:p>
            <a:r>
              <a:rPr lang="en-US" smtClean="0"/>
              <a:t>Aim for a GMROI of $1.50 or better -- remember, GMROI is a ratio -- first reaction might be to raise prices to raise margin, but this can have a reverse effect on GMROi if your turn tanks! Aim for a turn of 2.5 to 3 minimum - if this is not happening, you need to research why! Aim for GPM of 30-40% in school B&amp;O, 35-45% in print music (Alan) - again, if this is not happening, research why (exceptions below!!)</a:t>
            </a:r>
          </a:p>
          <a:p>
            <a:endParaRPr lang="en-US" smtClean="0"/>
          </a:p>
          <a:p>
            <a:r>
              <a:rPr lang="en-US" smtClean="0"/>
              <a:t>fine-tune balance between inventory and GMROI - "one less and we'd lose a sale" (exception - people don't like buying last one of anything, so that rule does not always imply only 1 of an item)</a:t>
            </a:r>
          </a:p>
          <a:p>
            <a:endParaRPr lang="en-US" smtClean="0"/>
          </a:p>
          <a:p>
            <a:r>
              <a:rPr lang="en-US" smtClean="0"/>
              <a:t>BTW - IRS new rule (2 years) allows you to depreciate up to a certain $$ instruments purchase for lease pool 100% in year purchased. Weigh benefits vs. disadvantage of not taking over 3 years</a:t>
            </a:r>
          </a:p>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a:ln/>
        </p:spPr>
      </p:sp>
      <p:sp>
        <p:nvSpPr>
          <p:cNvPr id="10242" name="Rectangle 3"/>
          <p:cNvSpPr>
            <a:spLocks noGrp="1" noChangeArrowheads="1"/>
          </p:cNvSpPr>
          <p:nvPr>
            <p:ph type="body" idx="1"/>
          </p:nvPr>
        </p:nvSpPr>
        <p:spPr>
          <a:noFill/>
          <a:ln/>
        </p:spPr>
        <p:txBody>
          <a:bodyPr/>
          <a:lstStyle/>
          <a:p>
            <a:pPr eaLnBrk="1" hangingPunct="1">
              <a:lnSpc>
                <a:spcPct val="80000"/>
              </a:lnSpc>
            </a:pPr>
            <a:r>
              <a:rPr lang="en-US" sz="800" smtClean="0"/>
              <a:t>Regardless of the economic indicators, keeping a fiscal “tight rein” on your business is obviously the wisest approach, both for taking advantage of opportunities, and preparing for challenges. Much has been written of late about “tightening the belt;” clearly, being fiscally conservative will protect us in times of downturn, and help maximize our profitability in more stable economic times.</a:t>
            </a:r>
          </a:p>
          <a:p>
            <a:pPr eaLnBrk="1" hangingPunct="1">
              <a:lnSpc>
                <a:spcPct val="80000"/>
              </a:lnSpc>
            </a:pPr>
            <a:r>
              <a:rPr lang="en-US" sz="800" smtClean="0"/>
              <a:t>Michael Gerber, in "The E-Myth Revisied" says that "if your thinking is sloppy, your business will be sloppy . . . You can’t ask too many questions about the numbers.”</a:t>
            </a:r>
          </a:p>
          <a:p>
            <a:pPr eaLnBrk="1" hangingPunct="1">
              <a:lnSpc>
                <a:spcPct val="80000"/>
              </a:lnSpc>
            </a:pPr>
            <a:r>
              <a:rPr lang="en-US" sz="800" smtClean="0"/>
              <a:t>cf. Joseph and the Amazing Technicolor Dreamcoat, 7 fat cows and 7 lean cows</a:t>
            </a:r>
          </a:p>
          <a:p>
            <a:pPr eaLnBrk="1" hangingPunct="1">
              <a:lnSpc>
                <a:spcPct val="80000"/>
              </a:lnSpc>
            </a:pPr>
            <a:r>
              <a:rPr lang="en-US" sz="800" smtClean="0"/>
              <a:t>Being fiscally responsible regardless of what happens around you protects you for the next downturn</a:t>
            </a:r>
          </a:p>
          <a:p>
            <a:pPr eaLnBrk="1" hangingPunct="1">
              <a:lnSpc>
                <a:spcPct val="80000"/>
              </a:lnSpc>
            </a:pPr>
            <a:r>
              <a:rPr lang="en-US" sz="800" smtClean="0"/>
              <a:t>Little things left unattended become big things. </a:t>
            </a:r>
          </a:p>
          <a:p>
            <a:pPr eaLnBrk="1" hangingPunct="1">
              <a:lnSpc>
                <a:spcPct val="80000"/>
              </a:lnSpc>
            </a:pPr>
            <a:r>
              <a:rPr lang="en-US" sz="800" smtClean="0"/>
              <a:t>40% of all new small businesses are out of business by the end of the first year; of those who survive the first  years, 80% fail in the next 5 years.</a:t>
            </a:r>
          </a:p>
          <a:p>
            <a:pPr eaLnBrk="1" hangingPunct="1">
              <a:lnSpc>
                <a:spcPct val="80000"/>
              </a:lnSpc>
            </a:pPr>
            <a:r>
              <a:rPr lang="en-US" sz="800" smtClean="0"/>
              <a:t>Chip Averwater cites the US Economic Census in saying the net profit of a retailer after ALL expenses is typically 1-3% of sales (p. 30). He notes that "profit is the sum of a thousand little improvements (p. 43), and "every missed detail comes directly off the bottom line."</a:t>
            </a:r>
          </a:p>
          <a:p>
            <a:pPr eaLnBrk="1" hangingPunct="1">
              <a:lnSpc>
                <a:spcPct val="80000"/>
              </a:lnSpc>
            </a:pPr>
            <a:r>
              <a:rPr lang="en-US" sz="800" smtClean="0"/>
              <a:t>A. Be totally objective  - determine in advance there will be no "sacred cows"  - disallow "we've always done it that way" as a rationale</a:t>
            </a:r>
          </a:p>
          <a:p>
            <a:pPr eaLnBrk="1" hangingPunct="1">
              <a:lnSpc>
                <a:spcPct val="80000"/>
              </a:lnSpc>
            </a:pPr>
            <a:r>
              <a:rPr lang="en-US" sz="800" smtClean="0"/>
              <a:t>Like cleaning out your teenager's closet vs. having him/her do it him/herself. Chip p. 376f – “Abandon your mistakes as if they were someone else’s. Mistakes are sunk costs. We have to forget the history . . . and choose the best option from those in front of us.”</a:t>
            </a:r>
          </a:p>
          <a:p>
            <a:pPr eaLnBrk="1" hangingPunct="1">
              <a:lnSpc>
                <a:spcPct val="80000"/>
              </a:lnSpc>
            </a:pPr>
            <a:r>
              <a:rPr lang="en-US" sz="800" smtClean="0"/>
              <a:t>B. Do the math. Focus on real data, not your likes and dislikes, your hopes and dreams.</a:t>
            </a:r>
          </a:p>
          <a:p>
            <a:pPr eaLnBrk="1" hangingPunct="1">
              <a:lnSpc>
                <a:spcPct val="80000"/>
              </a:lnSpc>
            </a:pPr>
            <a:r>
              <a:rPr lang="en-US" sz="800" smtClean="0"/>
              <a:t>C. Determine to "get it right no matter what the cost" (Gerber)</a:t>
            </a:r>
          </a:p>
          <a:p>
            <a:pPr eaLnBrk="1" hangingPunct="1">
              <a:lnSpc>
                <a:spcPct val="80000"/>
              </a:lnSpc>
            </a:pPr>
            <a:r>
              <a:rPr lang="en-US" sz="800" smtClean="0"/>
              <a:t>D. Don't forget the impact on your customer! Customers are fine with common-sense changes or changes that will bring their prices down or service up, but not a bunch of changes that make no sense to them (e.g. Reorganizing grocery store) - get customers'  input (reward in advance for honest input)</a:t>
            </a:r>
          </a:p>
          <a:p>
            <a:pPr eaLnBrk="1" hangingPunct="1">
              <a:lnSpc>
                <a:spcPct val="80000"/>
              </a:lnSpc>
            </a:pPr>
            <a:r>
              <a:rPr lang="en-US" sz="800" smtClean="0"/>
              <a:t>Remember the “Zep Tune?” - A victor gives no quarter when the victor shows no clemency or mercy - To show no mercy. Refuse to give an opponent the opportunity to quit or rest. This use of quarter is probably derived from the meaning of quarter which refers to shelter, as in head quarters. Thus, no quarter means that your opponent is offered no retreat to shelter or protection </a:t>
            </a:r>
          </a:p>
          <a:p>
            <a:pPr eaLnBrk="1" hangingPunct="1">
              <a:lnSpc>
                <a:spcPct val="80000"/>
              </a:lnSpc>
            </a:pPr>
            <a:endParaRPr lang="en-US" sz="800" smtClean="0"/>
          </a:p>
          <a:p>
            <a:pPr eaLnBrk="1" hangingPunct="1">
              <a:lnSpc>
                <a:spcPct val="80000"/>
              </a:lnSpc>
            </a:pPr>
            <a:r>
              <a:rPr lang="en-US" sz="800" smtClean="0"/>
              <a:t>So, where do you begin? Start by making a commitment to yourself to change whatever needs to be changed, </a:t>
            </a:r>
            <a:r>
              <a:rPr lang="en-US" sz="800" i="1" smtClean="0"/>
              <a:t>immediately</a:t>
            </a:r>
            <a:r>
              <a:rPr lang="en-US" sz="800" smtClean="0"/>
              <a:t>. Evaluate everything, under the proverbial microscope, and be totally objective. Do the math. Which products and services have truly been profitable, and which have not? Get tough about expenses. Focus on real data; not on your hopes and dreams, or your own personal feelings, likes and dislikes. This is the reason some companies hire outside consulting firms - it’s easier for them to look at every single thing objectively. It’s like asking your teenager to clean out her own closet; chances are, very little will change unless an “outsider” (e.g., a parent) steps in. You probably don’t need an outside consultant; you just need to promise yourself you won’t get stuck in the evaluation phase, but will come up with realistic action items and move forward.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ln/>
        </p:spPr>
      </p:sp>
      <p:sp>
        <p:nvSpPr>
          <p:cNvPr id="48130" name="Rectangle 3"/>
          <p:cNvSpPr>
            <a:spLocks noGrp="1" noChangeArrowheads="1"/>
          </p:cNvSpPr>
          <p:nvPr>
            <p:ph type="body" idx="1"/>
          </p:nvPr>
        </p:nvSpPr>
        <p:spPr>
          <a:noFill/>
          <a:ln/>
        </p:spPr>
        <p:txBody>
          <a:bodyPr/>
          <a:lstStyle/>
          <a:p>
            <a:r>
              <a:rPr lang="en-US" smtClean="0"/>
              <a:t>- eliminate skus's - also decreases customer confusion (e.g. reeds) Implement “good-better-best” – lowers inventory costs as you will be buying bigger quantities of fewer things, also encourages “buying up a level”</a:t>
            </a:r>
          </a:p>
          <a:p>
            <a:r>
              <a:rPr lang="en-US" smtClean="0"/>
              <a:t>Guitar strings – if we don’t sell a box in 6 months, it can be special order </a:t>
            </a:r>
            <a:r>
              <a:rPr lang="en-US" smtClean="0">
                <a:sym typeface="Wingdings" pitchFamily="2" charset="2"/>
              </a:rPr>
              <a:t></a:t>
            </a:r>
          </a:p>
          <a:p>
            <a:r>
              <a:rPr lang="en-US" smtClean="0">
                <a:sym typeface="Wingdings" pitchFamily="2" charset="2"/>
              </a:rPr>
              <a:t>Don’t say “we don’t have . . .” unless it’s followed by “but we can order . . .” - DUH</a:t>
            </a:r>
            <a:endParaRPr lang="en-US" smtClean="0"/>
          </a:p>
          <a:p>
            <a:r>
              <a:rPr lang="en-US" smtClean="0"/>
              <a:t>- sell off excess inventory at cost to generate cash flow to purchase stuff that WIlLL sell (and of your commissioned salespeople complain, remind them that they are getting ZERO commission if something does not sell at all!)? Surround blow out inventory with higher-margin add-ons </a:t>
            </a:r>
          </a:p>
          <a:p>
            <a:r>
              <a:rPr lang="en-US" smtClean="0"/>
              <a:t>- think about clothing and seasons - if it does not sell when it's "in season" at that price, it sure won't sell for that once it's out of season). Older inventory costs you money every day it sits in your store. MARK “RETURN BY” dates on a calendar, also events – when to buy for special events to avoid last-minute buying</a:t>
            </a:r>
          </a:p>
          <a:p>
            <a:pPr>
              <a:buFontTx/>
              <a:buChar char="-"/>
            </a:pPr>
            <a:r>
              <a:rPr lang="en-US" smtClean="0"/>
              <a:t>run frequent reports of inventory aging, over 3-4 months for most items means it's "old" (exception - rental and pro horns)</a:t>
            </a:r>
          </a:p>
          <a:p>
            <a:pPr>
              <a:buFontTx/>
              <a:buChar char="-"/>
            </a:pPr>
            <a:r>
              <a:rPr lang="en-US" smtClean="0"/>
              <a:t>Consider sales spiffs for salespeople, “end cap sales” as in grocery store – featured items that change regularly </a:t>
            </a:r>
          </a:p>
          <a:p>
            <a:endParaRPr lang="en-US" smtClean="0"/>
          </a:p>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ln/>
        </p:spPr>
      </p:sp>
      <p:sp>
        <p:nvSpPr>
          <p:cNvPr id="50178" name="Rectangle 3"/>
          <p:cNvSpPr>
            <a:spLocks noGrp="1" noChangeArrowheads="1"/>
          </p:cNvSpPr>
          <p:nvPr>
            <p:ph type="body" idx="1"/>
          </p:nvPr>
        </p:nvSpPr>
        <p:spPr>
          <a:noFill/>
          <a:ln/>
        </p:spPr>
        <p:txBody>
          <a:bodyPr/>
          <a:lstStyle/>
          <a:p>
            <a:r>
              <a:rPr lang="en-US" smtClean="0"/>
              <a:t>This is a major project!!</a:t>
            </a:r>
          </a:p>
          <a:p>
            <a:endParaRPr lang="en-US" smtClean="0"/>
          </a:p>
          <a:p>
            <a:r>
              <a:rPr lang="en-US" smtClean="0"/>
              <a:t>NOW, take the cash you earned selling off your junk, and buy stuff you CAN sell!  </a:t>
            </a:r>
            <a:r>
              <a:rPr lang="en-US" smtClean="0">
                <a:sym typeface="Wingdings" pitchFamily="2" charset="2"/>
              </a:rPr>
              <a:t></a:t>
            </a:r>
            <a:endParaRPr lang="en-US" smtClean="0"/>
          </a:p>
          <a:p>
            <a:r>
              <a:rPr lang="en-US" smtClean="0"/>
              <a:t>Alan Friedman: “GMROI tells us if we have a problem; GPM and turn tell you WHERE the problem lies.”</a:t>
            </a:r>
          </a:p>
          <a:p>
            <a:endParaRPr lang="en-US" smtClean="0"/>
          </a:p>
          <a:p>
            <a:r>
              <a:rPr lang="en-US" smtClean="0"/>
              <a:t>percent of sales should relate to percent of inventory load</a:t>
            </a:r>
          </a:p>
          <a:p>
            <a:r>
              <a:rPr lang="en-US" smtClean="0"/>
              <a:t>- percent of profit from category by price point = percent of $$ invested in inventory in that category by price point</a:t>
            </a:r>
          </a:p>
          <a:p>
            <a:r>
              <a:rPr lang="en-US" smtClean="0"/>
              <a:t>Define your target customer, and identify their most important needs. Then, serve that need.  </a:t>
            </a:r>
          </a:p>
          <a:p>
            <a:r>
              <a:rPr lang="en-US" smtClean="0"/>
              <a:t>Broaden your product portfolio WITHIN WHO YOU ARE first – e.g. cross-selling (put books near beginner guitars, etc.)</a:t>
            </a:r>
          </a:p>
          <a:p>
            <a:r>
              <a:rPr lang="en-US" smtClean="0"/>
              <a:t>Chip p. 371: “Doing more of the thing you do best is better bet than doing more things.”</a:t>
            </a:r>
          </a:p>
          <a:p>
            <a:r>
              <a:rPr lang="en-US" smtClean="0"/>
              <a:t>Creatively expand revenue streams without getting outside of who you are – Lori Supinie: “Be yourself, but do it exquisitely.”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p:spPr>
        <p:txBody>
          <a:bodyPr/>
          <a:lstStyle/>
          <a:p>
            <a:r>
              <a:rPr lang="en-US" smtClean="0"/>
              <a:t>THIS IS A HYPOTHETICAL EXAMPLE illustrating inventory management and NOT addressing target prices, margins or pricing policies!</a:t>
            </a:r>
          </a:p>
          <a:p>
            <a:endParaRPr lang="en-US" smtClean="0"/>
          </a:p>
          <a:p>
            <a:r>
              <a:rPr lang="en-US" smtClean="0"/>
              <a:t>Where is the majority of their profit?  Why?  Lower-priced guitars sold everywhere, and cheaper than you can!</a:t>
            </a:r>
          </a:p>
          <a:p>
            <a:r>
              <a:rPr lang="en-US" smtClean="0"/>
              <a:t>This is NOT a high-end guitar shop, but a middle-of-the-road shop with regard to price. So, they should focus on that . . . Unless they want to change deliberately – change their image, market to a whole different customer (which is NOT cheap!).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ln/>
        </p:spPr>
      </p:sp>
      <p:sp>
        <p:nvSpPr>
          <p:cNvPr id="56322" name="Rectangle 3"/>
          <p:cNvSpPr>
            <a:spLocks noGrp="1" noChangeArrowheads="1"/>
          </p:cNvSpPr>
          <p:nvPr>
            <p:ph type="body" idx="1"/>
          </p:nvPr>
        </p:nvSpPr>
        <p:spPr>
          <a:noFill/>
          <a:ln/>
        </p:spPr>
        <p:txBody>
          <a:bodyPr/>
          <a:lstStyle/>
          <a:p>
            <a:r>
              <a:rPr lang="en-US" smtClean="0"/>
              <a:t>Again, THIS IS A HYPOTHETICAL EXAMPLE illustrating inventory management and NOT addressing target prices, margins or pricing policies!</a:t>
            </a:r>
          </a:p>
          <a:p>
            <a:endParaRPr lang="en-US" smtClean="0"/>
          </a:p>
          <a:p>
            <a:r>
              <a:rPr lang="en-US" smtClean="0"/>
              <a:t>Note that the largest percentage of inventory dollars (42%) were spent in a price point that was only 18% of their sales. </a:t>
            </a:r>
          </a:p>
          <a:p>
            <a:r>
              <a:rPr lang="en-US" smtClean="0"/>
              <a:t>The price point that gave them the most profit dollars (red) had only ½ that many dollars in inventory load</a:t>
            </a:r>
          </a:p>
          <a:p>
            <a:r>
              <a:rPr lang="en-US" smtClean="0"/>
              <a:t>Pro guitars – just not this company’s “thing” at that time – if he wanted to change it, SAF, marketing, merchandising would all have to be re-thought</a:t>
            </a:r>
          </a:p>
          <a:p>
            <a:r>
              <a:rPr lang="en-US" smtClean="0"/>
              <a:t>Also look at % of floor space devoted to a department or price point (e.g. I have a friend  - 20% of his store’s sales is print music and he has 67% of his sales floor space devoted to print!</a:t>
            </a:r>
          </a:p>
          <a:p>
            <a:endParaRPr lang="en-US" smtClean="0"/>
          </a:p>
          <a:p>
            <a:r>
              <a:rPr lang="en-US" smtClean="0"/>
              <a:t>Balance by department, by price point</a:t>
            </a:r>
          </a:p>
          <a:p>
            <a:endParaRPr lang="en-US" smtClean="0"/>
          </a:p>
          <a:p>
            <a:r>
              <a:rPr lang="en-US" smtClean="0"/>
              <a:t>This is one of those things that takes a LOT of time &amp; re-thinking  </a:t>
            </a:r>
            <a:r>
              <a:rPr lang="en-US" smtClean="0">
                <a:sym typeface="Wingdings" pitchFamily="2" charset="2"/>
              </a:rPr>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Rot="1" noChangeAspect="1" noChangeArrowheads="1" noTextEdit="1"/>
          </p:cNvSpPr>
          <p:nvPr>
            <p:ph type="sldImg"/>
          </p:nvPr>
        </p:nvSpPr>
        <p:spPr>
          <a:ln/>
        </p:spPr>
      </p:sp>
      <p:sp>
        <p:nvSpPr>
          <p:cNvPr id="12290"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3. Divide your issues (and their corresponding action strategies) into 3 groups:</a:t>
            </a:r>
          </a:p>
          <a:p>
            <a:pPr eaLnBrk="1" hangingPunct="1"/>
            <a:r>
              <a:rPr lang="en-US" smtClean="0"/>
              <a:t>- quick and easy changes with immediate impact (the "DUHs") - address these the day you find them</a:t>
            </a:r>
          </a:p>
          <a:p>
            <a:pPr eaLnBrk="1" hangingPunct="1"/>
            <a:r>
              <a:rPr lang="en-US" smtClean="0"/>
              <a:t>- changes that will take some research, time and/or effort but will have long-term impact</a:t>
            </a:r>
          </a:p>
          <a:p>
            <a:pPr eaLnBrk="1" hangingPunct="1"/>
            <a:r>
              <a:rPr lang="en-US" smtClean="0"/>
              <a:t>- changes that will require major re-thinking and/or restructuring</a:t>
            </a:r>
          </a:p>
          <a:p>
            <a:pPr eaLnBrk="1" hangingPunct="1"/>
            <a:r>
              <a:rPr lang="en-US" smtClean="0"/>
              <a:t>Make a loose leaf notebook (or for you technophiles, Google Docs that can be shared) with a page for each - order smallest/easiest to biggest; address in that order so you don't get stuck on a tough one and lose opportunities to save $$ now  - remember, every penny counts!</a:t>
            </a:r>
          </a:p>
          <a:p>
            <a:pPr eaLnBrk="1" hangingPunct="1"/>
            <a:r>
              <a:rPr lang="en-US" smtClean="0"/>
              <a:t>Start TODAY! Chip Averwater says, “execute the plan quickly, boldly and resolutely . . . We have to do the whole job the first time.” (p. 344)</a:t>
            </a:r>
          </a:p>
          <a:p>
            <a:pPr eaLnBrk="1" hangingPunct="1"/>
            <a:endParaRPr lang="en-US" smtClean="0"/>
          </a:p>
          <a:p>
            <a:pPr eaLnBrk="1" hangingPunct="1"/>
            <a:r>
              <a:rPr lang="en-US" smtClean="0"/>
              <a:t>Some changes are easy to implement. Others take more effort, and happen over time. Some changes may require a totally different look at your business and how it operates. But rest assured that there are some steps you can take, </a:t>
            </a:r>
            <a:r>
              <a:rPr lang="en-US" i="1" smtClean="0"/>
              <a:t>today</a:t>
            </a:r>
            <a:r>
              <a:rPr lang="en-US" smtClean="0"/>
              <a:t>, to</a:t>
            </a:r>
            <a:r>
              <a:rPr lang="en-US" i="1" smtClean="0"/>
              <a:t> </a:t>
            </a:r>
            <a:r>
              <a:rPr lang="en-US" smtClean="0"/>
              <a:t>get started. From there, as they say, “don’t stare up the stairs, just step up the steps!” Eat the elephant one bite at a time, so to speak. </a:t>
            </a:r>
          </a:p>
          <a:p>
            <a:pPr eaLnBrk="1" hangingPunct="1"/>
            <a:r>
              <a:rPr lang="en-US" smtClean="0"/>
              <a:t>“Any expense can be reduced or eliminated, usually much faster than we assume.” (Chip p. 346)</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Rot="1" noChangeAspect="1" noChangeArrowheads="1" noTextEdit="1"/>
          </p:cNvSpPr>
          <p:nvPr>
            <p:ph type="sldImg"/>
          </p:nvPr>
        </p:nvSpPr>
        <p:spPr>
          <a:ln/>
        </p:spPr>
      </p:sp>
      <p:sp>
        <p:nvSpPr>
          <p:cNvPr id="14338" name="Rectangle 3"/>
          <p:cNvSpPr>
            <a:spLocks noGrp="1" noChangeArrowheads="1"/>
          </p:cNvSpPr>
          <p:nvPr>
            <p:ph type="body" idx="1"/>
          </p:nvPr>
        </p:nvSpPr>
        <p:spPr>
          <a:noFill/>
          <a:ln/>
        </p:spPr>
        <p:txBody>
          <a:bodyPr/>
          <a:lstStyle/>
          <a:p>
            <a:pPr eaLnBrk="1" hangingPunct="1"/>
            <a:r>
              <a:rPr lang="en-US" smtClean="0"/>
              <a:t>This mindset must start "from the top," but everyone must understand the need (not necessarily specifics) and be engaged</a:t>
            </a:r>
          </a:p>
          <a:p>
            <a:pPr eaLnBrk="1" hangingPunct="1"/>
            <a:r>
              <a:rPr lang="en-US" smtClean="0"/>
              <a:t>Like husband on one budget, wife on another</a:t>
            </a:r>
          </a:p>
          <a:p>
            <a:pPr eaLnBrk="1" hangingPunct="1"/>
            <a:r>
              <a:rPr lang="en-US" smtClean="0"/>
              <a:t>Every employee contributes to your bottom line in one way or another - employees may have great input - brainstorm w/o criticism, all ideas considered (???commercial re: guy in Ohio??). List all ideas to dispel idea that you are not really listening.</a:t>
            </a:r>
          </a:p>
          <a:p>
            <a:pPr eaLnBrk="1" hangingPunct="1"/>
            <a:r>
              <a:rPr lang="en-US" smtClean="0"/>
              <a:t>Encourage employees to think of each penny as coming from their own pocket (they think we are/company is rich!)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ChangeArrowheads="1" noTextEdit="1"/>
          </p:cNvSpPr>
          <p:nvPr>
            <p:ph type="sldImg"/>
          </p:nvPr>
        </p:nvSpPr>
        <p:spPr>
          <a:ln/>
        </p:spPr>
      </p:sp>
      <p:sp>
        <p:nvSpPr>
          <p:cNvPr id="16386" name="Rectangle 3"/>
          <p:cNvSpPr>
            <a:spLocks noGrp="1" noChangeArrowheads="1"/>
          </p:cNvSpPr>
          <p:nvPr>
            <p:ph type="body" idx="1"/>
          </p:nvPr>
        </p:nvSpPr>
        <p:spPr>
          <a:noFill/>
          <a:ln/>
        </p:spPr>
        <p:txBody>
          <a:bodyPr/>
          <a:lstStyle/>
          <a:p>
            <a:pPr eaLnBrk="1" hangingPunct="1"/>
            <a:r>
              <a:rPr lang="en-US" b="1" smtClean="0"/>
              <a:t>LET’S START WITH QUICK &amp; EASY</a:t>
            </a:r>
          </a:p>
          <a:p>
            <a:pPr eaLnBrk="1" hangingPunct="1"/>
            <a:endParaRPr lang="en-US" smtClean="0"/>
          </a:p>
          <a:p>
            <a:pPr eaLnBrk="1" hangingPunct="1"/>
            <a:r>
              <a:rPr lang="en-US" smtClean="0"/>
              <a:t>Take a long, hard look at your store hours. If your company opens at 9 a.m., six days a week (because it’s always opened at 9 a.m., six days a week) . . . but never does any substantial business until 10 or 11, consider changing your hours. Some years ago, I did a survey and cost analysis for a friend that showed he could save one person’s annual salary (over $20K per year in just one of three stores!) by opening one hour later each day, without losing any appreciable business.</a:t>
            </a:r>
          </a:p>
          <a:p>
            <a:pPr eaLnBrk="1" hangingPunct="1"/>
            <a:r>
              <a:rPr lang="en-US" smtClean="0"/>
              <a:t>- Look at sales per hour</a:t>
            </a:r>
          </a:p>
          <a:p>
            <a:pPr eaLnBrk="1" hangingPunct="1"/>
            <a:r>
              <a:rPr lang="en-US" smtClean="0"/>
              <a:t>- When are the stores around you open? Can you have a smaller staff some hours?</a:t>
            </a:r>
          </a:p>
          <a:p>
            <a:pPr eaLnBrk="1" hangingPunct="1"/>
            <a:r>
              <a:rPr lang="en-US" smtClean="0"/>
              <a:t>- less hours reduces chance of overtime</a:t>
            </a:r>
          </a:p>
          <a:p>
            <a:pPr eaLnBrk="1" hangingPunct="1"/>
            <a:r>
              <a:rPr lang="en-US" smtClean="0"/>
              <a:t>- use a 24/7 hotline for emergencies, offer hours by appointment outside of normal business hours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a:lnSpc>
                <a:spcPct val="80000"/>
              </a:lnSpc>
            </a:pPr>
            <a:r>
              <a:rPr lang="en-US" sz="900" b="1" smtClean="0"/>
              <a:t>Utilities</a:t>
            </a:r>
            <a:r>
              <a:rPr lang="en-US" sz="900" smtClean="0"/>
              <a:t>. While utilities may be only a small percentage of your annual expenditures, if you are going to be truly austerity-minded, every penny counts. Alan Freidman maintains each extra dollar of overhead saved means three to four dollars less revenue you need to stay afloat. And these are some easy-to-implement changes -</a:t>
            </a:r>
          </a:p>
          <a:p>
            <a:pPr>
              <a:lnSpc>
                <a:spcPct val="80000"/>
              </a:lnSpc>
              <a:buFontTx/>
              <a:buChar char="-"/>
            </a:pPr>
            <a:r>
              <a:rPr lang="en-US" sz="900" smtClean="0"/>
              <a:t>Check your keyboards, computers, calculators and other electrical devices every night when you close up. Unplug, don’t just turn off – use power strips and even timers to make this easier.</a:t>
            </a:r>
          </a:p>
          <a:p>
            <a:pPr>
              <a:lnSpc>
                <a:spcPct val="80000"/>
              </a:lnSpc>
              <a:buFontTx/>
              <a:buChar char="-"/>
            </a:pPr>
            <a:r>
              <a:rPr lang="en-US" sz="900" smtClean="0"/>
              <a:t>Change as many incandescent light bulbs as you can to fluorescent (if the government has its way, we may soon not have a choice in this one!). Energy-saving (“compact fluorescent”) bulbs fit into regular incandescent bulb sockets, and are more energy-efficient. For fluorescent fixtures, Glen Ingles recommends using bulbs of 3500K (Kelvins) with a CRI (Color Rendering Index) of 80 or better, to can avoid a “sterile” look in your showroom. Purchasing these from a lighting contractor rather than a home improvement store may get you better prices. Added benefit - 0Chip Averwater’s new books says (p. 79): “Good light, strategically directed and focused, can turn slow sellers into best sellers.” </a:t>
            </a:r>
          </a:p>
          <a:p>
            <a:pPr>
              <a:lnSpc>
                <a:spcPct val="80000"/>
              </a:lnSpc>
              <a:buFontTx/>
              <a:buChar char="-"/>
            </a:pPr>
            <a:r>
              <a:rPr lang="en-US" sz="900" smtClean="0"/>
              <a:t>Check your thermostat – but be aware that raising or lowering the thermostat more than five degrees from your desired daytime temperatures may wear your HVAC units out more quickly, costing you more in the long run. Better yet, use a timer to set your thermostat they way you want it</a:t>
            </a:r>
          </a:p>
          <a:p>
            <a:pPr>
              <a:lnSpc>
                <a:spcPct val="80000"/>
              </a:lnSpc>
              <a:buFontTx/>
              <a:buChar char="-"/>
            </a:pPr>
            <a:r>
              <a:rPr lang="en-US" sz="900" smtClean="0"/>
              <a:t>Change your air filters often, to keep your cooling/heating system working at its best.</a:t>
            </a:r>
          </a:p>
          <a:p>
            <a:pPr>
              <a:lnSpc>
                <a:spcPct val="80000"/>
              </a:lnSpc>
              <a:buFontTx/>
              <a:buChar char="-"/>
            </a:pPr>
            <a:r>
              <a:rPr lang="en-US" sz="900" smtClean="0"/>
              <a:t>Ceiling fans are inexpensive to install, and can substantially lower your HVAC costs (our monthly electric bill dropped more than 20% when we installed fans in our showroom area). </a:t>
            </a:r>
          </a:p>
          <a:p>
            <a:pPr>
              <a:lnSpc>
                <a:spcPct val="80000"/>
              </a:lnSpc>
              <a:buFontTx/>
              <a:buChar char="-"/>
            </a:pPr>
            <a:r>
              <a:rPr lang="en-US" sz="900" smtClean="0"/>
              <a:t>Air locks on your doors will also help with temperature and humidity control.</a:t>
            </a:r>
          </a:p>
          <a:p>
            <a:pPr>
              <a:lnSpc>
                <a:spcPct val="80000"/>
              </a:lnSpc>
              <a:buFontTx/>
              <a:buChar char="-"/>
            </a:pPr>
            <a:r>
              <a:rPr lang="en-US" sz="900" smtClean="0"/>
              <a:t>Check your hot water heater. Setting the temperature too high is not only costly, but can also be unsafe if young children turn on the faucet without supervision. If your goal is to provide a family-friendly environment for your customers and for the students in your studios, then a temperature setting of 120o to 125o F is recommended. Each 10-degree reduction in temperature setting will result in a 3-5% savings in energy costs [A longer-term goal might be to install a point-of-use water heater, which runs only when hot water is used].</a:t>
            </a:r>
          </a:p>
          <a:p>
            <a:pPr>
              <a:lnSpc>
                <a:spcPct val="80000"/>
              </a:lnSpc>
              <a:buFontTx/>
              <a:buChar char="-"/>
            </a:pPr>
            <a:r>
              <a:rPr lang="en-US" sz="900" smtClean="0"/>
              <a:t>Timer versus light sensor – our lease specifies that our outside sign be lit from sunset until 9:30 p.m. each evening. This means it’s on for four hours or less each day, depending on the time of year. Our landlord “generously” offered to install light sensors to turn signs on and off, but this means signs would be on for 10 to 14½ hours each day, or even more if it’s cloudy or foggy. We use a clock timer instead – inexpensive and easy to install – to keep the cost of lighting our sign to a minimum. A seven-day time clock will help adjust your lights, HVAC, and hot water heater while the store is closed as well.</a:t>
            </a:r>
          </a:p>
          <a:p>
            <a:pPr>
              <a:lnSpc>
                <a:spcPct val="80000"/>
              </a:lnSpc>
            </a:pPr>
            <a:endParaRPr lang="en-US" sz="900" smtClean="0"/>
          </a:p>
          <a:p>
            <a:pPr>
              <a:lnSpc>
                <a:spcPct val="80000"/>
              </a:lnSpc>
              <a:buFontTx/>
              <a:buChar char="-"/>
            </a:pPr>
            <a:endParaRPr lang="en-US" sz="9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pPr>
              <a:buFontTx/>
              <a:buChar char="-"/>
            </a:pPr>
            <a:r>
              <a:rPr lang="en-US" smtClean="0"/>
              <a:t>A white roof will reflect heat better than a dark-colored one.  </a:t>
            </a:r>
          </a:p>
          <a:p>
            <a:pPr>
              <a:buFontTx/>
              <a:buChar char="-"/>
            </a:pPr>
            <a:r>
              <a:rPr lang="en-US" smtClean="0"/>
              <a:t>Reflective glass will help shade your store from the afternoon sun. </a:t>
            </a:r>
          </a:p>
          <a:p>
            <a:pPr>
              <a:buFontTx/>
              <a:buChar char="-"/>
            </a:pPr>
            <a:r>
              <a:rPr lang="en-US" smtClean="0"/>
              <a:t>Deciduous trees will help shield the glass in the summer time; but in the winter, when you want the light to come in, their leaves are usually gone. </a:t>
            </a:r>
          </a:p>
          <a:p>
            <a:pPr>
              <a:buFontTx/>
              <a:buChar char="-"/>
            </a:pPr>
            <a:r>
              <a:rPr lang="en-US" smtClean="0"/>
              <a:t>Installing a canopy will also lower the “greenhouse effect.”</a:t>
            </a:r>
          </a:p>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noChangeArrowheads="1" noTextEdit="1"/>
          </p:cNvSpPr>
          <p:nvPr>
            <p:ph type="sldImg"/>
          </p:nvPr>
        </p:nvSpPr>
        <p:spPr>
          <a:ln/>
        </p:spPr>
      </p:sp>
      <p:sp>
        <p:nvSpPr>
          <p:cNvPr id="22530" name="Rectangle 3"/>
          <p:cNvSpPr>
            <a:spLocks noGrp="1" noChangeArrowheads="1"/>
          </p:cNvSpPr>
          <p:nvPr>
            <p:ph type="body" idx="1"/>
          </p:nvPr>
        </p:nvSpPr>
        <p:spPr>
          <a:noFill/>
          <a:ln/>
        </p:spPr>
        <p:txBody>
          <a:bodyPr/>
          <a:lstStyle/>
          <a:p>
            <a:pPr>
              <a:lnSpc>
                <a:spcPct val="80000"/>
              </a:lnSpc>
            </a:pPr>
            <a:endParaRPr lang="en-US" sz="900" smtClean="0"/>
          </a:p>
          <a:p>
            <a:pPr>
              <a:lnSpc>
                <a:spcPct val="80000"/>
              </a:lnSpc>
            </a:pPr>
            <a:r>
              <a:rPr lang="en-US" sz="900" smtClean="0"/>
              <a:t>5. Do you own? Rent? </a:t>
            </a:r>
          </a:p>
          <a:p>
            <a:pPr>
              <a:lnSpc>
                <a:spcPct val="80000"/>
              </a:lnSpc>
            </a:pPr>
            <a:r>
              <a:rPr lang="en-US" sz="900" smtClean="0"/>
              <a:t>If you are renting a space, go over your Common Area Maintenance charges carefully. Usually, these are a percentage of your space versus the total leasable space. But are you being charge a percentage of the entire leasable space, or only a percentage the space </a:t>
            </a:r>
            <a:r>
              <a:rPr lang="en-US" sz="900" i="1" smtClean="0"/>
              <a:t>actually leased</a:t>
            </a:r>
            <a:r>
              <a:rPr lang="en-US" sz="900" smtClean="0"/>
              <a:t>? If there is an empty space in your center, you want the landlord to be paying that part of the CAM, rather than you. We have a chiropractor next door, and he uses a large amount of water for his x-ray machines. So, we negotiated down a good percent of our CAM fee when the landlord agreed to split up the water bill based on usage. Another issue is that your landlord is probably paying “large use rate,” as opposed to “freestanding rate.” But is he charging you according to what would be your freestanding rate, which is probably considerably more? [A long-term solution here might be to ask for your own meter]</a:t>
            </a:r>
          </a:p>
          <a:p>
            <a:pPr>
              <a:lnSpc>
                <a:spcPct val="80000"/>
              </a:lnSpc>
            </a:pPr>
            <a:endParaRPr lang="en-US" sz="900" smtClean="0"/>
          </a:p>
          <a:p>
            <a:pPr>
              <a:lnSpc>
                <a:spcPct val="80000"/>
              </a:lnSpc>
              <a:buFontTx/>
              <a:buChar char="-"/>
            </a:pPr>
            <a:r>
              <a:rPr lang="en-US" sz="900" smtClean="0"/>
              <a:t>AT&amp;T bill coming down $100 per month</a:t>
            </a:r>
          </a:p>
          <a:p>
            <a:pPr>
              <a:lnSpc>
                <a:spcPct val="80000"/>
              </a:lnSpc>
              <a:buFontTx/>
              <a:buChar char="-"/>
            </a:pPr>
            <a:endParaRPr lang="en-US" sz="900" smtClean="0"/>
          </a:p>
          <a:p>
            <a:pPr>
              <a:lnSpc>
                <a:spcPct val="80000"/>
              </a:lnSpc>
              <a:buFontTx/>
              <a:buChar char="-"/>
            </a:pPr>
            <a:r>
              <a:rPr lang="en-US" sz="900" smtClean="0"/>
              <a:t>Re-negotiate - new custs often get better deals than old so research and bargain</a:t>
            </a:r>
          </a:p>
          <a:p>
            <a:pPr>
              <a:lnSpc>
                <a:spcPct val="80000"/>
              </a:lnSpc>
            </a:pPr>
            <a:r>
              <a:rPr lang="en-US" sz="900" smtClean="0"/>
              <a:t>Re-source, compare, and re-negotiate regularly. My father used to tell me “everything’s negotiable.” Check shipping rates (compare shipping costs </a:t>
            </a:r>
            <a:r>
              <a:rPr lang="en-US" sz="900" i="1" smtClean="0"/>
              <a:t>versus</a:t>
            </a:r>
            <a:r>
              <a:rPr lang="en-US" sz="900" smtClean="0"/>
              <a:t> the postal service for smaller packages). Price-shop insurance rates, printing and duplicating charges, employee benefits, office supply companies, phone and internet service. At one point, we called our phone company and said we were thinking of switching to another provider. They lowered our monthly charges nearly 30%, on the spot – and we got a free air card too! We all know that new customers get special “deals” but often your current service provider will gladly match those deals rather than lose a customer.</a:t>
            </a:r>
          </a:p>
          <a:p>
            <a:pPr>
              <a:lnSpc>
                <a:spcPct val="80000"/>
              </a:lnSpc>
            </a:pPr>
            <a:endParaRPr lang="en-US" sz="900" smtClean="0"/>
          </a:p>
          <a:p>
            <a:pPr>
              <a:lnSpc>
                <a:spcPct val="80000"/>
              </a:lnSpc>
            </a:pPr>
            <a:r>
              <a:rPr lang="en-US" sz="900" smtClean="0"/>
              <a:t>Look at the cost of an answering machine versus using the phone company’s voice mail. Depending on your telephone service, an inexpensive answering machine may be all you need, and may save money on your monthly phone bill. Check your phone bill for any “added services” that you don’t use, or that may have been added because of a change of service plan. We recently found we were being charged for internet hosting, as part of a package “deal” – but we had never used that company’s internet service, and cancelling it saved us 10% on our monthly bill.</a:t>
            </a:r>
          </a:p>
          <a:p>
            <a:pPr>
              <a:lnSpc>
                <a:spcPct val="80000"/>
              </a:lnSpc>
            </a:pPr>
            <a:endParaRPr lang="en-US" sz="900" smtClean="0"/>
          </a:p>
          <a:p>
            <a:pPr>
              <a:lnSpc>
                <a:spcPct val="80000"/>
              </a:lnSpc>
            </a:pPr>
            <a:r>
              <a:rPr lang="en-US" sz="900" smtClean="0"/>
              <a:t>Who cleans your store? Do you have a cleaning service? Do you, or does one of your employees, have high-school age children who would gladly work for a lower hourly wage? Same with cleaning rental returns. College students headed towards careers in music may jump at the chance to learn about your business, and make a little money, cleaning rental returns, updating price tags, and so 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noChangeArrowheads="1" noTextEdit="1"/>
          </p:cNvSpPr>
          <p:nvPr>
            <p:ph type="sldImg"/>
          </p:nvPr>
        </p:nvSpPr>
        <p:spPr>
          <a:ln/>
        </p:spPr>
      </p:sp>
      <p:sp>
        <p:nvSpPr>
          <p:cNvPr id="24578" name="Rectangle 3"/>
          <p:cNvSpPr>
            <a:spLocks noGrp="1" noChangeArrowheads="1"/>
          </p:cNvSpPr>
          <p:nvPr>
            <p:ph type="body" idx="1"/>
          </p:nvPr>
        </p:nvSpPr>
        <p:spPr>
          <a:noFill/>
          <a:ln/>
        </p:spPr>
        <p:txBody>
          <a:bodyPr/>
          <a:lstStyle/>
          <a:p>
            <a:pPr>
              <a:lnSpc>
                <a:spcPct val="80000"/>
              </a:lnSpc>
            </a:pPr>
            <a:r>
              <a:rPr lang="en-US" sz="800" smtClean="0"/>
              <a:t>Bank services</a:t>
            </a:r>
          </a:p>
          <a:p>
            <a:pPr>
              <a:lnSpc>
                <a:spcPct val="80000"/>
              </a:lnSpc>
            </a:pPr>
            <a:r>
              <a:rPr lang="en-US" sz="800" smtClean="0"/>
              <a:t>- account fees</a:t>
            </a:r>
          </a:p>
          <a:p>
            <a:pPr>
              <a:lnSpc>
                <a:spcPct val="80000"/>
              </a:lnSpc>
            </a:pPr>
            <a:r>
              <a:rPr lang="en-US" sz="800" smtClean="0"/>
              <a:t>- on site deposits saving time and paper-handling fees</a:t>
            </a:r>
          </a:p>
          <a:p>
            <a:pPr>
              <a:lnSpc>
                <a:spcPct val="80000"/>
              </a:lnSpc>
            </a:pPr>
            <a:r>
              <a:rPr lang="en-US" sz="1000" smtClean="0"/>
              <a:t>Have an up to date business plan so you can negotiate when the time is ripe – be prepared to present to a bank at any time. Know who your customers are and what their needs are. Know what your financial and business goals are, your goals for reaching new customers, implementing new marketing techniques, new technology. Know what’s changing in the industry, in your market, and in your competitive environment. You never know you might be facing a change in your bank’s ownership, or the need for a short-term loan -- an up-to-date business plan is one of the first things your banker will want to see. </a:t>
            </a:r>
            <a:r>
              <a:rPr lang="en-US" sz="800" smtClean="0"/>
              <a:t>Shows you are interested in and aware of your business, demonstrates financial acumen</a:t>
            </a:r>
          </a:p>
          <a:p>
            <a:pPr>
              <a:lnSpc>
                <a:spcPct val="80000"/>
              </a:lnSpc>
            </a:pPr>
            <a:endParaRPr lang="en-US" sz="800" smtClean="0"/>
          </a:p>
          <a:p>
            <a:pPr>
              <a:lnSpc>
                <a:spcPct val="80000"/>
              </a:lnSpc>
            </a:pPr>
            <a:r>
              <a:rPr lang="en-US" sz="800" smtClean="0"/>
              <a:t>Banks are sitting on money but are afraid to lend because there are fewer well-qualified customers to lend to. Alan Friedman - "the best time to get a banker is when you don't need a banker“</a:t>
            </a:r>
          </a:p>
          <a:p>
            <a:pPr>
              <a:lnSpc>
                <a:spcPct val="80000"/>
              </a:lnSpc>
            </a:pPr>
            <a:endParaRPr lang="en-US" sz="800" smtClean="0"/>
          </a:p>
          <a:p>
            <a:pPr>
              <a:lnSpc>
                <a:spcPct val="80000"/>
              </a:lnSpc>
            </a:pPr>
            <a:r>
              <a:rPr lang="en-US" sz="800" smtClean="0"/>
              <a:t>Review your credit card provider’s fees. </a:t>
            </a:r>
          </a:p>
          <a:p>
            <a:pPr>
              <a:lnSpc>
                <a:spcPct val="80000"/>
              </a:lnSpc>
              <a:buFontTx/>
              <a:buChar char="-"/>
            </a:pPr>
            <a:r>
              <a:rPr lang="en-US" sz="800" smtClean="0"/>
              <a:t>Our former card processor charged more for debit transactions under $30 than it did for credit transactions, so we ran all transactions under $30 as credit. </a:t>
            </a:r>
          </a:p>
          <a:p>
            <a:pPr>
              <a:lnSpc>
                <a:spcPct val="80000"/>
              </a:lnSpc>
              <a:buFontTx/>
              <a:buChar char="-"/>
            </a:pPr>
            <a:r>
              <a:rPr lang="en-US" sz="800" smtClean="0"/>
              <a:t>Our current processor charges more if an address is not provided with a credit transaction when the card is not present, so our employees are asked to get billing addresses and zip codes with each phone order.  </a:t>
            </a:r>
          </a:p>
          <a:p>
            <a:pPr>
              <a:lnSpc>
                <a:spcPct val="80000"/>
              </a:lnSpc>
              <a:buFontTx/>
              <a:buChar char="-"/>
            </a:pPr>
            <a:r>
              <a:rPr lang="en-US" sz="800" smtClean="0"/>
              <a:t>Each processing company has its own fee structure, so be sure you are familiar with its ins and outs, and be sure your staff is kept informed as well. </a:t>
            </a:r>
          </a:p>
          <a:p>
            <a:pPr>
              <a:lnSpc>
                <a:spcPct val="80000"/>
              </a:lnSpc>
              <a:buFontTx/>
              <a:buChar char="-"/>
            </a:pPr>
            <a:r>
              <a:rPr lang="en-US" sz="800" smtClean="0"/>
              <a:t>Usually based on # of transactions per month as well as size of average transaction, so a change in your number of transactions, gross sales, or average transaction dollars can mean a change in your fee structure, so check your monthly reports carefully.</a:t>
            </a:r>
          </a:p>
          <a:p>
            <a:pPr>
              <a:lnSpc>
                <a:spcPct val="80000"/>
              </a:lnSpc>
            </a:pPr>
            <a:r>
              <a:rPr lang="en-US" sz="800" smtClean="0"/>
              <a:t>- New laws in effect Dec 2011 may change your fee structure, so check!</a:t>
            </a:r>
          </a:p>
          <a:p>
            <a:pPr>
              <a:lnSpc>
                <a:spcPct val="80000"/>
              </a:lnSpc>
            </a:pPr>
            <a:r>
              <a:rPr lang="en-US" sz="800" smtClean="0"/>
              <a:t>- invest in mobile swiper/Square</a:t>
            </a:r>
          </a:p>
          <a:p>
            <a:pPr>
              <a:lnSpc>
                <a:spcPct val="80000"/>
              </a:lnSpc>
              <a:buFontTx/>
              <a:buChar char="-"/>
            </a:pPr>
            <a:endParaRPr lang="en-US" sz="800" smtClean="0"/>
          </a:p>
          <a:p>
            <a:pPr>
              <a:lnSpc>
                <a:spcPct val="80000"/>
              </a:lnSpc>
            </a:pPr>
            <a:endParaRPr lang="en-US" sz="800" smtClean="0"/>
          </a:p>
          <a:p>
            <a:pPr>
              <a:lnSpc>
                <a:spcPct val="80000"/>
              </a:lnSpc>
            </a:pPr>
            <a:r>
              <a:rPr lang="en-US" sz="800" smtClean="0"/>
              <a:t>Everyone who has AmEx has at least one other card!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428750"/>
            <a:ext cx="8229600" cy="3165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4E85E67-9445-494C-8334-0C68C01CE696}" type="datetimeFigureOut">
              <a:rPr lang="en-US"/>
              <a:pPr>
                <a:defRPr/>
              </a:pPr>
              <a:t>7/3/2012</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41E99DC-80FD-4AEB-B1FA-A0F2151329D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4" descr="SN09IdeacenterBrandedcs.jpg"/>
          <p:cNvPicPr>
            <a:picLocks noChangeAspect="1"/>
          </p:cNvPicPr>
          <p:nvPr/>
        </p:nvPicPr>
        <p:blipFill>
          <a:blip r:embed="rId2"/>
          <a:srcRect/>
          <a:stretch>
            <a:fillRect/>
          </a:stretch>
        </p:blipFill>
        <p:spPr bwMode="auto">
          <a:xfrm>
            <a:off x="4763" y="0"/>
            <a:ext cx="9134475" cy="51435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SN09IdeacenterBrandedinfo.jpg"/>
          <p:cNvPicPr>
            <a:picLocks noChangeAspect="1"/>
          </p:cNvPicPr>
          <p:nvPr/>
        </p:nvPicPr>
        <p:blipFill>
          <a:blip r:embed="rId3"/>
          <a:srcRect/>
          <a:stretch>
            <a:fillRect/>
          </a:stretch>
        </p:blipFill>
        <p:spPr bwMode="auto">
          <a:xfrm>
            <a:off x="4763" y="0"/>
            <a:ext cx="9134475" cy="5143500"/>
          </a:xfrm>
          <a:prstGeom prst="rect">
            <a:avLst/>
          </a:prstGeom>
          <a:noFill/>
          <a:ln w="9525">
            <a:noFill/>
            <a:miter lim="800000"/>
            <a:headEnd/>
            <a:tailEnd/>
          </a:ln>
        </p:spPr>
      </p:pic>
      <p:sp>
        <p:nvSpPr>
          <p:cNvPr id="23554" name="Rectangle 5"/>
          <p:cNvSpPr>
            <a:spLocks noChangeArrowheads="1"/>
          </p:cNvSpPr>
          <p:nvPr/>
        </p:nvSpPr>
        <p:spPr bwMode="auto">
          <a:xfrm>
            <a:off x="422275" y="285750"/>
            <a:ext cx="8226425" cy="609600"/>
          </a:xfrm>
          <a:prstGeom prst="rect">
            <a:avLst/>
          </a:prstGeom>
          <a:noFill/>
          <a:ln w="9525">
            <a:noFill/>
            <a:miter lim="800000"/>
            <a:headEnd/>
            <a:tailEnd/>
          </a:ln>
        </p:spPr>
        <p:txBody>
          <a:bodyPr/>
          <a:lstStyle/>
          <a:p>
            <a:pPr algn="ctr" eaLnBrk="0" hangingPunct="0"/>
            <a:r>
              <a:rPr lang="en-US" sz="3200" b="1">
                <a:latin typeface="Century Gothic" pitchFamily="34" charset="0"/>
              </a:rPr>
              <a:t>Credit or Debit?</a:t>
            </a:r>
          </a:p>
        </p:txBody>
      </p:sp>
      <p:sp>
        <p:nvSpPr>
          <p:cNvPr id="23555" name="Text Box 7"/>
          <p:cNvSpPr txBox="1">
            <a:spLocks noChangeArrowheads="1"/>
          </p:cNvSpPr>
          <p:nvPr/>
        </p:nvSpPr>
        <p:spPr bwMode="auto">
          <a:xfrm>
            <a:off x="838200" y="819150"/>
            <a:ext cx="8296275" cy="3886200"/>
          </a:xfrm>
          <a:prstGeom prst="rect">
            <a:avLst/>
          </a:prstGeom>
          <a:noFill/>
          <a:ln w="9525">
            <a:noFill/>
            <a:miter lim="800000"/>
            <a:headEnd/>
            <a:tailEnd/>
          </a:ln>
        </p:spPr>
        <p:txBody>
          <a:bodyPr/>
          <a:lstStyle/>
          <a:p>
            <a:pPr>
              <a:spcBef>
                <a:spcPct val="25000"/>
              </a:spcBef>
              <a:buFontTx/>
              <a:buChar char="•"/>
            </a:pPr>
            <a:r>
              <a:rPr lang="en-US" sz="2400">
                <a:latin typeface="Franklin Gothic Medium" pitchFamily="34" charset="0"/>
              </a:rPr>
              <a:t>Bank services</a:t>
            </a:r>
          </a:p>
          <a:p>
            <a:pPr lvl="1">
              <a:spcBef>
                <a:spcPct val="25000"/>
              </a:spcBef>
              <a:buFontTx/>
              <a:buChar char="•"/>
            </a:pPr>
            <a:r>
              <a:rPr lang="en-US" sz="2200">
                <a:latin typeface="Franklin Gothic Medium" pitchFamily="34" charset="0"/>
              </a:rPr>
              <a:t>Account fees/interest rates</a:t>
            </a:r>
          </a:p>
          <a:p>
            <a:pPr lvl="1">
              <a:spcBef>
                <a:spcPct val="25000"/>
              </a:spcBef>
              <a:buFontTx/>
              <a:buChar char="•"/>
            </a:pPr>
            <a:r>
              <a:rPr lang="en-US" sz="2200">
                <a:latin typeface="Franklin Gothic Medium" pitchFamily="34" charset="0"/>
              </a:rPr>
              <a:t>On-site deposits</a:t>
            </a:r>
          </a:p>
          <a:p>
            <a:pPr lvl="1">
              <a:spcBef>
                <a:spcPct val="25000"/>
              </a:spcBef>
              <a:buFontTx/>
              <a:buChar char="•"/>
            </a:pPr>
            <a:r>
              <a:rPr lang="en-US" sz="2200">
                <a:latin typeface="Franklin Gothic Medium" pitchFamily="34" charset="0"/>
              </a:rPr>
              <a:t>Have a business plan ready at all times!</a:t>
            </a:r>
          </a:p>
          <a:p>
            <a:pPr>
              <a:spcBef>
                <a:spcPct val="25000"/>
              </a:spcBef>
              <a:buFontTx/>
              <a:buChar char="•"/>
            </a:pPr>
            <a:r>
              <a:rPr lang="en-US" sz="2400">
                <a:latin typeface="Franklin Gothic Medium" pitchFamily="34" charset="0"/>
              </a:rPr>
              <a:t>Merchant services</a:t>
            </a:r>
          </a:p>
          <a:p>
            <a:pPr lvl="1">
              <a:spcBef>
                <a:spcPct val="25000"/>
              </a:spcBef>
              <a:buFontTx/>
              <a:buChar char="•"/>
            </a:pPr>
            <a:r>
              <a:rPr lang="en-US" sz="2400">
                <a:latin typeface="Franklin Gothic Medium" pitchFamily="34" charset="0"/>
              </a:rPr>
              <a:t>What cards do you take?</a:t>
            </a:r>
          </a:p>
          <a:p>
            <a:pPr lvl="1">
              <a:spcBef>
                <a:spcPct val="25000"/>
              </a:spcBef>
              <a:buFontTx/>
              <a:buChar char="•"/>
            </a:pPr>
            <a:r>
              <a:rPr lang="en-US" sz="2400">
                <a:latin typeface="Franklin Gothic Medium" pitchFamily="34" charset="0"/>
              </a:rPr>
              <a:t>Debit vs. credit?</a:t>
            </a:r>
          </a:p>
          <a:p>
            <a:pPr lvl="1">
              <a:spcBef>
                <a:spcPct val="25000"/>
              </a:spcBef>
              <a:buFontTx/>
              <a:buChar char="•"/>
            </a:pPr>
            <a:r>
              <a:rPr lang="en-US" sz="2400">
                <a:latin typeface="Franklin Gothic Medium" pitchFamily="34" charset="0"/>
              </a:rPr>
              <a:t>Swiping vs. card not present</a:t>
            </a:r>
          </a:p>
          <a:p>
            <a:pPr lvl="1">
              <a:spcBef>
                <a:spcPct val="25000"/>
              </a:spcBef>
              <a:buFontTx/>
              <a:buChar char="•"/>
            </a:pPr>
            <a:r>
              <a:rPr lang="en-US" sz="2400">
                <a:latin typeface="Franklin Gothic Medium" pitchFamily="34" charset="0"/>
              </a:rPr>
              <a:t>Mobile swiper, Square</a:t>
            </a:r>
          </a:p>
        </p:txBody>
      </p:sp>
      <p:pic>
        <p:nvPicPr>
          <p:cNvPr id="23556" name="Picture 6" descr="MC900024302[1]"/>
          <p:cNvPicPr>
            <a:picLocks noChangeAspect="1" noChangeArrowheads="1"/>
          </p:cNvPicPr>
          <p:nvPr/>
        </p:nvPicPr>
        <p:blipFill>
          <a:blip r:embed="rId4"/>
          <a:srcRect/>
          <a:stretch>
            <a:fillRect/>
          </a:stretch>
        </p:blipFill>
        <p:spPr bwMode="auto">
          <a:xfrm>
            <a:off x="6629400" y="901700"/>
            <a:ext cx="1739900" cy="128905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 descr="SN09IdeacenterBrandedinfo.jpg"/>
          <p:cNvPicPr>
            <a:picLocks noChangeAspect="1"/>
          </p:cNvPicPr>
          <p:nvPr/>
        </p:nvPicPr>
        <p:blipFill>
          <a:blip r:embed="rId3"/>
          <a:srcRect/>
          <a:stretch>
            <a:fillRect/>
          </a:stretch>
        </p:blipFill>
        <p:spPr bwMode="auto">
          <a:xfrm>
            <a:off x="4763" y="0"/>
            <a:ext cx="9134475" cy="5143500"/>
          </a:xfrm>
          <a:prstGeom prst="rect">
            <a:avLst/>
          </a:prstGeom>
          <a:noFill/>
          <a:ln w="9525">
            <a:noFill/>
            <a:miter lim="800000"/>
            <a:headEnd/>
            <a:tailEnd/>
          </a:ln>
        </p:spPr>
      </p:pic>
      <p:sp>
        <p:nvSpPr>
          <p:cNvPr id="25602" name="Rectangle 5"/>
          <p:cNvSpPr>
            <a:spLocks noChangeArrowheads="1"/>
          </p:cNvSpPr>
          <p:nvPr/>
        </p:nvSpPr>
        <p:spPr bwMode="auto">
          <a:xfrm>
            <a:off x="422275" y="285750"/>
            <a:ext cx="8226425" cy="609600"/>
          </a:xfrm>
          <a:prstGeom prst="rect">
            <a:avLst/>
          </a:prstGeom>
          <a:noFill/>
          <a:ln w="9525">
            <a:noFill/>
            <a:miter lim="800000"/>
            <a:headEnd/>
            <a:tailEnd/>
          </a:ln>
        </p:spPr>
        <p:txBody>
          <a:bodyPr/>
          <a:lstStyle/>
          <a:p>
            <a:pPr algn="ctr" eaLnBrk="0" hangingPunct="0"/>
            <a:r>
              <a:rPr lang="en-US" sz="3200" b="1">
                <a:latin typeface="Century Gothic" pitchFamily="34" charset="0"/>
              </a:rPr>
              <a:t>Check Every Invoice</a:t>
            </a:r>
          </a:p>
        </p:txBody>
      </p:sp>
      <p:sp>
        <p:nvSpPr>
          <p:cNvPr id="25603" name="Text Box 7"/>
          <p:cNvSpPr txBox="1">
            <a:spLocks noChangeArrowheads="1"/>
          </p:cNvSpPr>
          <p:nvPr/>
        </p:nvSpPr>
        <p:spPr bwMode="auto">
          <a:xfrm>
            <a:off x="838200" y="971550"/>
            <a:ext cx="8296275" cy="3886200"/>
          </a:xfrm>
          <a:prstGeom prst="rect">
            <a:avLst/>
          </a:prstGeom>
          <a:noFill/>
          <a:ln w="9525">
            <a:noFill/>
            <a:miter lim="800000"/>
            <a:headEnd/>
            <a:tailEnd/>
          </a:ln>
        </p:spPr>
        <p:txBody>
          <a:bodyPr/>
          <a:lstStyle/>
          <a:p>
            <a:pPr>
              <a:spcBef>
                <a:spcPct val="25000"/>
              </a:spcBef>
              <a:buFontTx/>
              <a:buChar char="•"/>
            </a:pPr>
            <a:r>
              <a:rPr lang="en-US" sz="2400">
                <a:latin typeface="Franklin Gothic Medium" pitchFamily="34" charset="0"/>
              </a:rPr>
              <a:t>Pricing</a:t>
            </a:r>
          </a:p>
          <a:p>
            <a:pPr lvl="1">
              <a:spcBef>
                <a:spcPct val="25000"/>
              </a:spcBef>
              <a:buFontTx/>
              <a:buChar char="•"/>
            </a:pPr>
            <a:r>
              <a:rPr lang="en-US" sz="2200">
                <a:latin typeface="Franklin Gothic Medium" pitchFamily="34" charset="0"/>
              </a:rPr>
              <a:t>Be sure your AP person knows what’s been negotiated</a:t>
            </a:r>
          </a:p>
          <a:p>
            <a:pPr lvl="1">
              <a:spcBef>
                <a:spcPct val="25000"/>
              </a:spcBef>
              <a:buFontTx/>
              <a:buChar char="•"/>
            </a:pPr>
            <a:r>
              <a:rPr lang="en-US" sz="2200">
                <a:latin typeface="Franklin Gothic Medium" pitchFamily="34" charset="0"/>
              </a:rPr>
              <a:t>Discounts negotiated </a:t>
            </a:r>
          </a:p>
          <a:p>
            <a:pPr lvl="1">
              <a:spcBef>
                <a:spcPct val="25000"/>
              </a:spcBef>
              <a:buFontTx/>
              <a:buChar char="•"/>
            </a:pPr>
            <a:r>
              <a:rPr lang="en-US" sz="2200">
                <a:latin typeface="Franklin Gothic Medium" pitchFamily="34" charset="0"/>
              </a:rPr>
              <a:t>Terms, special nets, sales</a:t>
            </a:r>
          </a:p>
          <a:p>
            <a:pPr marL="1143000" lvl="2" indent="-228600">
              <a:spcBef>
                <a:spcPct val="25000"/>
              </a:spcBef>
              <a:buFontTx/>
              <a:buChar char="•"/>
            </a:pPr>
            <a:r>
              <a:rPr lang="en-US" sz="2200">
                <a:latin typeface="Franklin Gothic Medium" pitchFamily="34" charset="0"/>
              </a:rPr>
              <a:t>Read your e-mails!</a:t>
            </a:r>
          </a:p>
          <a:p>
            <a:pPr>
              <a:spcBef>
                <a:spcPct val="25000"/>
              </a:spcBef>
              <a:buFontTx/>
              <a:buChar char="•"/>
            </a:pPr>
            <a:r>
              <a:rPr lang="en-US" sz="2200">
                <a:latin typeface="Franklin Gothic Medium" pitchFamily="34" charset="0"/>
              </a:rPr>
              <a:t>Review statements carefully (finance charges, etc.)</a:t>
            </a:r>
          </a:p>
          <a:p>
            <a:pPr>
              <a:spcBef>
                <a:spcPct val="25000"/>
              </a:spcBef>
              <a:buFontTx/>
              <a:buChar char="•"/>
            </a:pPr>
            <a:r>
              <a:rPr lang="en-US" sz="2200">
                <a:latin typeface="Franklin Gothic Medium" pitchFamily="34" charset="0"/>
              </a:rPr>
              <a:t>Update list prices regularly</a:t>
            </a:r>
          </a:p>
          <a:p>
            <a:pPr lvl="1">
              <a:spcBef>
                <a:spcPct val="25000"/>
              </a:spcBef>
              <a:buFontTx/>
              <a:buChar char="•"/>
            </a:pPr>
            <a:r>
              <a:rPr lang="en-US" sz="2200">
                <a:latin typeface="Franklin Gothic Medium" pitchFamily="34" charset="0"/>
              </a:rPr>
              <a:t>Have someone in charge of re-labeling when new</a:t>
            </a:r>
            <a:br>
              <a:rPr lang="en-US" sz="2200">
                <a:latin typeface="Franklin Gothic Medium" pitchFamily="34" charset="0"/>
              </a:rPr>
            </a:br>
            <a:r>
              <a:rPr lang="en-US" sz="2200">
                <a:latin typeface="Franklin Gothic Medium" pitchFamily="34" charset="0"/>
              </a:rPr>
              <a:t>	catalogs arrive.</a:t>
            </a:r>
          </a:p>
        </p:txBody>
      </p:sp>
      <p:pic>
        <p:nvPicPr>
          <p:cNvPr id="25604" name="Picture 6" descr="MC900127674[1]"/>
          <p:cNvPicPr>
            <a:picLocks noChangeAspect="1" noChangeArrowheads="1"/>
          </p:cNvPicPr>
          <p:nvPr/>
        </p:nvPicPr>
        <p:blipFill>
          <a:blip r:embed="rId4"/>
          <a:srcRect/>
          <a:stretch>
            <a:fillRect/>
          </a:stretch>
        </p:blipFill>
        <p:spPr bwMode="auto">
          <a:xfrm>
            <a:off x="6926263" y="1855788"/>
            <a:ext cx="1608137" cy="223996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SN09IdeacenterBrandedinfo.jpg"/>
          <p:cNvPicPr>
            <a:picLocks noChangeAspect="1"/>
          </p:cNvPicPr>
          <p:nvPr/>
        </p:nvPicPr>
        <p:blipFill>
          <a:blip r:embed="rId3"/>
          <a:srcRect/>
          <a:stretch>
            <a:fillRect/>
          </a:stretch>
        </p:blipFill>
        <p:spPr bwMode="auto">
          <a:xfrm>
            <a:off x="4763" y="0"/>
            <a:ext cx="9134475" cy="5143500"/>
          </a:xfrm>
          <a:prstGeom prst="rect">
            <a:avLst/>
          </a:prstGeom>
          <a:noFill/>
          <a:ln w="9525">
            <a:noFill/>
            <a:miter lim="800000"/>
            <a:headEnd/>
            <a:tailEnd/>
          </a:ln>
        </p:spPr>
      </p:pic>
      <p:sp>
        <p:nvSpPr>
          <p:cNvPr id="32770" name="Rectangle 5"/>
          <p:cNvSpPr>
            <a:spLocks noChangeArrowheads="1"/>
          </p:cNvSpPr>
          <p:nvPr/>
        </p:nvSpPr>
        <p:spPr bwMode="auto">
          <a:xfrm>
            <a:off x="422275" y="361950"/>
            <a:ext cx="8226425" cy="609600"/>
          </a:xfrm>
          <a:prstGeom prst="rect">
            <a:avLst/>
          </a:prstGeom>
          <a:noFill/>
          <a:ln w="9525">
            <a:noFill/>
            <a:miter lim="800000"/>
            <a:headEnd/>
            <a:tailEnd/>
          </a:ln>
        </p:spPr>
        <p:txBody>
          <a:bodyPr/>
          <a:lstStyle/>
          <a:p>
            <a:pPr algn="ctr" eaLnBrk="0" hangingPunct="0"/>
            <a:r>
              <a:rPr lang="en-US" sz="3200" b="1">
                <a:latin typeface="Century Gothic" pitchFamily="34" charset="0"/>
              </a:rPr>
              <a:t>Freight – the Hidden Variable</a:t>
            </a:r>
          </a:p>
        </p:txBody>
      </p:sp>
      <p:sp>
        <p:nvSpPr>
          <p:cNvPr id="32771" name="Text Box 7"/>
          <p:cNvSpPr txBox="1">
            <a:spLocks noChangeArrowheads="1"/>
          </p:cNvSpPr>
          <p:nvPr/>
        </p:nvSpPr>
        <p:spPr bwMode="auto">
          <a:xfrm>
            <a:off x="1304925" y="1047750"/>
            <a:ext cx="7839075" cy="3886200"/>
          </a:xfrm>
          <a:prstGeom prst="rect">
            <a:avLst/>
          </a:prstGeom>
          <a:noFill/>
          <a:ln w="9525">
            <a:noFill/>
            <a:miter lim="800000"/>
            <a:headEnd/>
            <a:tailEnd/>
          </a:ln>
        </p:spPr>
        <p:txBody>
          <a:bodyPr/>
          <a:lstStyle/>
          <a:p>
            <a:pPr>
              <a:spcBef>
                <a:spcPct val="25000"/>
              </a:spcBef>
            </a:pPr>
            <a:r>
              <a:rPr lang="en-US" sz="2400">
                <a:latin typeface="Franklin Gothic Medium" pitchFamily="34" charset="0"/>
              </a:rPr>
              <a:t>Check for unreasonable shipping charges</a:t>
            </a:r>
          </a:p>
          <a:p>
            <a:pPr lvl="1">
              <a:spcBef>
                <a:spcPct val="35000"/>
              </a:spcBef>
              <a:buFontTx/>
              <a:buChar char="•"/>
            </a:pPr>
            <a:r>
              <a:rPr lang="en-US" sz="2200">
                <a:latin typeface="Franklin Gothic Medium" pitchFamily="34" charset="0"/>
              </a:rPr>
              <a:t>Identical shipments should have identical freight charges</a:t>
            </a:r>
          </a:p>
          <a:p>
            <a:pPr lvl="1">
              <a:spcBef>
                <a:spcPct val="35000"/>
              </a:spcBef>
              <a:buFontTx/>
              <a:buChar char="•"/>
            </a:pPr>
            <a:r>
              <a:rPr lang="en-US" sz="2200">
                <a:latin typeface="Franklin Gothic Medium" pitchFamily="34" charset="0"/>
              </a:rPr>
              <a:t>“Shipping from a different warehouse” - not </a:t>
            </a:r>
            <a:r>
              <a:rPr lang="en-US" sz="2200" i="1">
                <a:latin typeface="Franklin Gothic Medium" pitchFamily="34" charset="0"/>
              </a:rPr>
              <a:t>your </a:t>
            </a:r>
            <a:r>
              <a:rPr lang="en-US" sz="2200">
                <a:latin typeface="Franklin Gothic Medium" pitchFamily="34" charset="0"/>
              </a:rPr>
              <a:t>problem</a:t>
            </a:r>
          </a:p>
          <a:p>
            <a:pPr lvl="1">
              <a:spcBef>
                <a:spcPct val="35000"/>
              </a:spcBef>
              <a:buFontTx/>
              <a:buChar char="•"/>
            </a:pPr>
            <a:r>
              <a:rPr lang="en-US" sz="2200">
                <a:latin typeface="Franklin Gothic Medium" pitchFamily="34" charset="0"/>
              </a:rPr>
              <a:t>Free freight or freight allowances promised</a:t>
            </a:r>
          </a:p>
          <a:p>
            <a:pPr marL="1143000" lvl="2" indent="-228600">
              <a:spcBef>
                <a:spcPct val="35000"/>
              </a:spcBef>
              <a:buFontTx/>
              <a:buChar char="•"/>
            </a:pPr>
            <a:r>
              <a:rPr lang="en-US" sz="2200">
                <a:latin typeface="Franklin Gothic Medium" pitchFamily="34" charset="0"/>
              </a:rPr>
              <a:t>Ship to school vs. ship to store</a:t>
            </a:r>
          </a:p>
          <a:p>
            <a:pPr lvl="1">
              <a:spcBef>
                <a:spcPct val="35000"/>
              </a:spcBef>
              <a:buFontTx/>
              <a:buChar char="•"/>
            </a:pPr>
            <a:r>
              <a:rPr lang="en-US" sz="2200">
                <a:latin typeface="Franklin Gothic Medium" pitchFamily="34" charset="0"/>
              </a:rPr>
              <a:t>Everything is negotiable!</a:t>
            </a:r>
          </a:p>
          <a:p>
            <a:pPr marL="1143000" lvl="2" indent="-228600">
              <a:spcBef>
                <a:spcPct val="35000"/>
              </a:spcBef>
              <a:buFontTx/>
              <a:buChar char="•"/>
            </a:pPr>
            <a:r>
              <a:rPr lang="en-US" sz="2200">
                <a:latin typeface="Franklin Gothic Medium" pitchFamily="34" charset="0"/>
              </a:rPr>
              <a:t>Product brought in for special events, MEA’s</a:t>
            </a:r>
          </a:p>
          <a:p>
            <a:pPr marL="1143000" lvl="2" indent="-228600">
              <a:spcBef>
                <a:spcPct val="35000"/>
              </a:spcBef>
              <a:buFontTx/>
              <a:buChar char="•"/>
            </a:pPr>
            <a:r>
              <a:rPr lang="en-US" sz="2200">
                <a:latin typeface="Franklin Gothic Medium" pitchFamily="34" charset="0"/>
              </a:rPr>
              <a:t>Negotiate freight on returns</a:t>
            </a:r>
          </a:p>
        </p:txBody>
      </p:sp>
      <p:pic>
        <p:nvPicPr>
          <p:cNvPr id="32772" name="Picture 11" descr="MC900020129[1]"/>
          <p:cNvPicPr>
            <a:picLocks noChangeAspect="1" noChangeArrowheads="1"/>
          </p:cNvPicPr>
          <p:nvPr/>
        </p:nvPicPr>
        <p:blipFill>
          <a:blip r:embed="rId4"/>
          <a:srcRect/>
          <a:stretch>
            <a:fillRect/>
          </a:stretch>
        </p:blipFill>
        <p:spPr bwMode="auto">
          <a:xfrm>
            <a:off x="228600" y="2606675"/>
            <a:ext cx="1860550" cy="225107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SN09IdeacenterBrandedinfo.jpg"/>
          <p:cNvPicPr>
            <a:picLocks noChangeAspect="1"/>
          </p:cNvPicPr>
          <p:nvPr/>
        </p:nvPicPr>
        <p:blipFill>
          <a:blip r:embed="rId3"/>
          <a:srcRect/>
          <a:stretch>
            <a:fillRect/>
          </a:stretch>
        </p:blipFill>
        <p:spPr bwMode="auto">
          <a:xfrm>
            <a:off x="9525" y="0"/>
            <a:ext cx="9134475" cy="5143500"/>
          </a:xfrm>
          <a:prstGeom prst="rect">
            <a:avLst/>
          </a:prstGeom>
          <a:noFill/>
          <a:ln w="9525">
            <a:noFill/>
            <a:miter lim="800000"/>
            <a:headEnd/>
            <a:tailEnd/>
          </a:ln>
        </p:spPr>
      </p:pic>
      <p:sp>
        <p:nvSpPr>
          <p:cNvPr id="29698" name="Rectangle 5"/>
          <p:cNvSpPr>
            <a:spLocks noChangeArrowheads="1"/>
          </p:cNvSpPr>
          <p:nvPr/>
        </p:nvSpPr>
        <p:spPr bwMode="auto">
          <a:xfrm>
            <a:off x="422275" y="268288"/>
            <a:ext cx="8226425" cy="609600"/>
          </a:xfrm>
          <a:prstGeom prst="rect">
            <a:avLst/>
          </a:prstGeom>
          <a:noFill/>
          <a:ln w="9525">
            <a:noFill/>
            <a:miter lim="800000"/>
            <a:headEnd/>
            <a:tailEnd/>
          </a:ln>
        </p:spPr>
        <p:txBody>
          <a:bodyPr/>
          <a:lstStyle/>
          <a:p>
            <a:pPr algn="ctr" eaLnBrk="0" hangingPunct="0"/>
            <a:r>
              <a:rPr lang="en-US" sz="3200" b="1">
                <a:latin typeface="Century Gothic" pitchFamily="34" charset="0"/>
              </a:rPr>
              <a:t>Buying Power</a:t>
            </a:r>
          </a:p>
        </p:txBody>
      </p:sp>
      <p:sp>
        <p:nvSpPr>
          <p:cNvPr id="29699" name="Text Box 7"/>
          <p:cNvSpPr txBox="1">
            <a:spLocks noChangeArrowheads="1"/>
          </p:cNvSpPr>
          <p:nvPr/>
        </p:nvSpPr>
        <p:spPr bwMode="auto">
          <a:xfrm>
            <a:off x="381000" y="954088"/>
            <a:ext cx="7810500" cy="4171950"/>
          </a:xfrm>
          <a:prstGeom prst="rect">
            <a:avLst/>
          </a:prstGeom>
          <a:noFill/>
          <a:ln w="9525">
            <a:noFill/>
            <a:miter lim="800000"/>
            <a:headEnd/>
            <a:tailEnd/>
          </a:ln>
        </p:spPr>
        <p:txBody>
          <a:bodyPr/>
          <a:lstStyle/>
          <a:p>
            <a:pPr>
              <a:spcBef>
                <a:spcPct val="25000"/>
              </a:spcBef>
              <a:buFontTx/>
              <a:buChar char="•"/>
            </a:pPr>
            <a:r>
              <a:rPr lang="en-US" sz="2400">
                <a:latin typeface="Franklin Gothic Medium" pitchFamily="34" charset="0"/>
              </a:rPr>
              <a:t>Buy in bulk (but only what you can sell!)</a:t>
            </a:r>
          </a:p>
          <a:p>
            <a:pPr lvl="1">
              <a:spcBef>
                <a:spcPct val="25000"/>
              </a:spcBef>
              <a:buFontTx/>
              <a:buChar char="•"/>
            </a:pPr>
            <a:r>
              <a:rPr lang="en-US" sz="2200">
                <a:latin typeface="Franklin Gothic Medium" pitchFamily="34" charset="0"/>
              </a:rPr>
              <a:t>Reeds, bowed strings, etc. can be repackaged</a:t>
            </a:r>
          </a:p>
          <a:p>
            <a:pPr lvl="1">
              <a:spcBef>
                <a:spcPct val="25000"/>
              </a:spcBef>
              <a:buFontTx/>
              <a:buChar char="•"/>
            </a:pPr>
            <a:r>
              <a:rPr lang="en-US" sz="2200">
                <a:latin typeface="Franklin Gothic Medium" pitchFamily="34" charset="0"/>
              </a:rPr>
              <a:t>Branding opportunity</a:t>
            </a:r>
          </a:p>
          <a:p>
            <a:pPr>
              <a:spcBef>
                <a:spcPct val="25000"/>
              </a:spcBef>
              <a:buFontTx/>
              <a:buChar char="•"/>
            </a:pPr>
            <a:r>
              <a:rPr lang="en-US" sz="2400">
                <a:latin typeface="Franklin Gothic Medium" pitchFamily="34" charset="0"/>
              </a:rPr>
              <a:t>Buy carefully</a:t>
            </a:r>
          </a:p>
          <a:p>
            <a:pPr lvl="1">
              <a:spcBef>
                <a:spcPct val="25000"/>
              </a:spcBef>
              <a:buFontTx/>
              <a:buChar char="•"/>
            </a:pPr>
            <a:r>
              <a:rPr lang="en-US" sz="2200">
                <a:latin typeface="Franklin Gothic Medium" pitchFamily="34" charset="0"/>
              </a:rPr>
              <a:t>Watch for specials, sales</a:t>
            </a:r>
          </a:p>
          <a:p>
            <a:pPr lvl="1">
              <a:spcBef>
                <a:spcPct val="25000"/>
              </a:spcBef>
              <a:buFontTx/>
              <a:buChar char="•"/>
            </a:pPr>
            <a:r>
              <a:rPr lang="en-US" sz="2200">
                <a:latin typeface="Franklin Gothic Medium" pitchFamily="34" charset="0"/>
              </a:rPr>
              <a:t>Watch for show horns (MEA), “Disney List,” etc.</a:t>
            </a:r>
          </a:p>
          <a:p>
            <a:pPr lvl="1">
              <a:spcBef>
                <a:spcPct val="25000"/>
              </a:spcBef>
              <a:buFontTx/>
              <a:buChar char="•"/>
            </a:pPr>
            <a:r>
              <a:rPr lang="en-US" sz="2200">
                <a:latin typeface="Franklin Gothic Medium" pitchFamily="34" charset="0"/>
              </a:rPr>
              <a:t>Watch for changes in distribution</a:t>
            </a:r>
          </a:p>
          <a:p>
            <a:pPr lvl="1">
              <a:spcBef>
                <a:spcPct val="25000"/>
              </a:spcBef>
              <a:buFontTx/>
              <a:buChar char="•"/>
            </a:pPr>
            <a:r>
              <a:rPr lang="en-US" sz="2200">
                <a:latin typeface="Franklin Gothic Medium" pitchFamily="34" charset="0"/>
              </a:rPr>
              <a:t>Be willing to re-source regularly</a:t>
            </a:r>
          </a:p>
          <a:p>
            <a:pPr lvl="1">
              <a:spcBef>
                <a:spcPct val="25000"/>
              </a:spcBef>
              <a:buFontTx/>
              <a:buChar char="•"/>
            </a:pPr>
            <a:r>
              <a:rPr lang="en-US" sz="2200">
                <a:latin typeface="Franklin Gothic Medium" pitchFamily="34" charset="0"/>
              </a:rPr>
              <a:t>Pay by cards (e.g. Plum) that give discounts</a:t>
            </a:r>
          </a:p>
        </p:txBody>
      </p:sp>
      <p:pic>
        <p:nvPicPr>
          <p:cNvPr id="29700" name="Picture 7" descr="DSC05269"/>
          <p:cNvPicPr>
            <a:picLocks noChangeAspect="1" noChangeArrowheads="1"/>
          </p:cNvPicPr>
          <p:nvPr/>
        </p:nvPicPr>
        <p:blipFill>
          <a:blip r:embed="rId4"/>
          <a:srcRect l="51889" t="16389" r="30444" b="67972"/>
          <a:stretch>
            <a:fillRect/>
          </a:stretch>
        </p:blipFill>
        <p:spPr bwMode="auto">
          <a:xfrm>
            <a:off x="7573963" y="954088"/>
            <a:ext cx="1096962" cy="1295400"/>
          </a:xfrm>
          <a:prstGeom prst="rect">
            <a:avLst/>
          </a:prstGeom>
          <a:noFill/>
          <a:ln w="6350">
            <a:solidFill>
              <a:srgbClr val="000000"/>
            </a:solidFill>
            <a:miter lim="800000"/>
            <a:headEnd/>
            <a:tailEnd/>
          </a:ln>
        </p:spPr>
      </p:pic>
      <p:pic>
        <p:nvPicPr>
          <p:cNvPr id="29701" name="Picture 6" descr="DSC05269"/>
          <p:cNvPicPr>
            <a:picLocks noChangeAspect="1" noChangeArrowheads="1"/>
          </p:cNvPicPr>
          <p:nvPr/>
        </p:nvPicPr>
        <p:blipFill>
          <a:blip r:embed="rId4"/>
          <a:srcRect l="34222" t="16389" r="46925" b="67972"/>
          <a:stretch>
            <a:fillRect/>
          </a:stretch>
        </p:blipFill>
        <p:spPr bwMode="auto">
          <a:xfrm>
            <a:off x="6629400" y="1890713"/>
            <a:ext cx="1096963" cy="1214437"/>
          </a:xfrm>
          <a:prstGeom prst="rect">
            <a:avLst/>
          </a:prstGeom>
          <a:noFill/>
          <a:ln w="6350">
            <a:solidFill>
              <a:srgbClr val="000000"/>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2" descr="SN09IdeacenterBrandedinfo.jpg"/>
          <p:cNvPicPr>
            <a:picLocks noChangeAspect="1"/>
          </p:cNvPicPr>
          <p:nvPr/>
        </p:nvPicPr>
        <p:blipFill>
          <a:blip r:embed="rId4"/>
          <a:srcRect/>
          <a:stretch>
            <a:fillRect/>
          </a:stretch>
        </p:blipFill>
        <p:spPr bwMode="auto">
          <a:xfrm>
            <a:off x="4763" y="0"/>
            <a:ext cx="9134475" cy="5143500"/>
          </a:xfrm>
          <a:prstGeom prst="rect">
            <a:avLst/>
          </a:prstGeom>
          <a:noFill/>
          <a:ln w="9525">
            <a:noFill/>
            <a:miter lim="800000"/>
            <a:headEnd/>
            <a:tailEnd/>
          </a:ln>
        </p:spPr>
      </p:pic>
      <p:sp>
        <p:nvSpPr>
          <p:cNvPr id="27655" name="Rectangle 5"/>
          <p:cNvSpPr>
            <a:spLocks noChangeArrowheads="1"/>
          </p:cNvSpPr>
          <p:nvPr/>
        </p:nvSpPr>
        <p:spPr bwMode="auto">
          <a:xfrm>
            <a:off x="422275" y="285750"/>
            <a:ext cx="8226425" cy="609600"/>
          </a:xfrm>
          <a:prstGeom prst="rect">
            <a:avLst/>
          </a:prstGeom>
          <a:noFill/>
          <a:ln w="9525">
            <a:noFill/>
            <a:miter lim="800000"/>
            <a:headEnd/>
            <a:tailEnd/>
          </a:ln>
        </p:spPr>
        <p:txBody>
          <a:bodyPr/>
          <a:lstStyle/>
          <a:p>
            <a:pPr algn="ctr" eaLnBrk="0" hangingPunct="0"/>
            <a:r>
              <a:rPr lang="en-US" sz="3200" b="1">
                <a:latin typeface="Century Gothic" pitchFamily="34" charset="0"/>
              </a:rPr>
              <a:t>Aim for the Bull's-eye</a:t>
            </a:r>
          </a:p>
        </p:txBody>
      </p:sp>
      <p:sp>
        <p:nvSpPr>
          <p:cNvPr id="27656" name="Text Box 7"/>
          <p:cNvSpPr txBox="1">
            <a:spLocks noChangeArrowheads="1"/>
          </p:cNvSpPr>
          <p:nvPr/>
        </p:nvSpPr>
        <p:spPr bwMode="auto">
          <a:xfrm>
            <a:off x="533400" y="1047750"/>
            <a:ext cx="8296275" cy="3886200"/>
          </a:xfrm>
          <a:prstGeom prst="rect">
            <a:avLst/>
          </a:prstGeom>
          <a:noFill/>
          <a:ln w="9525">
            <a:noFill/>
            <a:miter lim="800000"/>
            <a:headEnd/>
            <a:tailEnd/>
          </a:ln>
        </p:spPr>
        <p:txBody>
          <a:bodyPr/>
          <a:lstStyle/>
          <a:p>
            <a:pPr>
              <a:spcBef>
                <a:spcPct val="25000"/>
              </a:spcBef>
              <a:buFontTx/>
              <a:buChar char="•"/>
            </a:pPr>
            <a:r>
              <a:rPr lang="en-US" sz="2400">
                <a:latin typeface="Franklin Gothic Medium" pitchFamily="34" charset="0"/>
              </a:rPr>
              <a:t>Core Customers</a:t>
            </a:r>
          </a:p>
          <a:p>
            <a:pPr lvl="1">
              <a:spcBef>
                <a:spcPct val="25000"/>
              </a:spcBef>
              <a:buFontTx/>
              <a:buChar char="•"/>
            </a:pPr>
            <a:r>
              <a:rPr lang="en-US" sz="2200">
                <a:latin typeface="Franklin Gothic Medium" pitchFamily="34" charset="0"/>
              </a:rPr>
              <a:t>Buy on a regular basis, </a:t>
            </a:r>
            <a:r>
              <a:rPr lang="en-US" sz="2200" i="1">
                <a:latin typeface="Franklin Gothic Medium" pitchFamily="34" charset="0"/>
              </a:rPr>
              <a:t>from you</a:t>
            </a:r>
          </a:p>
          <a:p>
            <a:pPr>
              <a:spcBef>
                <a:spcPct val="25000"/>
              </a:spcBef>
              <a:buFontTx/>
              <a:buChar char="•"/>
            </a:pPr>
            <a:r>
              <a:rPr lang="en-US" sz="2200">
                <a:latin typeface="Franklin Gothic Medium" pitchFamily="34" charset="0"/>
              </a:rPr>
              <a:t>Inner Circle</a:t>
            </a:r>
          </a:p>
          <a:p>
            <a:pPr lvl="1">
              <a:spcBef>
                <a:spcPct val="25000"/>
              </a:spcBef>
              <a:buFontTx/>
              <a:buChar char="•"/>
            </a:pPr>
            <a:r>
              <a:rPr lang="en-US" sz="2200">
                <a:latin typeface="Franklin Gothic Medium" pitchFamily="34" charset="0"/>
              </a:rPr>
              <a:t>Buy regularly, but not exclusively</a:t>
            </a:r>
          </a:p>
          <a:p>
            <a:pPr>
              <a:spcBef>
                <a:spcPct val="25000"/>
              </a:spcBef>
              <a:buFontTx/>
              <a:buChar char="•"/>
            </a:pPr>
            <a:r>
              <a:rPr lang="en-US" sz="2200">
                <a:latin typeface="Franklin Gothic Medium" pitchFamily="34" charset="0"/>
              </a:rPr>
              <a:t>Fringe</a:t>
            </a:r>
          </a:p>
          <a:p>
            <a:pPr lvl="1">
              <a:spcBef>
                <a:spcPct val="25000"/>
              </a:spcBef>
              <a:buFontTx/>
              <a:buChar char="•"/>
            </a:pPr>
            <a:r>
              <a:rPr lang="en-US" sz="2200">
                <a:latin typeface="Franklin Gothic Medium" pitchFamily="34" charset="0"/>
              </a:rPr>
              <a:t>Infrequent buyers </a:t>
            </a:r>
          </a:p>
          <a:p>
            <a:pPr>
              <a:spcBef>
                <a:spcPct val="25000"/>
              </a:spcBef>
              <a:buFontTx/>
              <a:buChar char="•"/>
            </a:pPr>
            <a:r>
              <a:rPr lang="en-US" sz="2200">
                <a:latin typeface="Franklin Gothic Medium" pitchFamily="34" charset="0"/>
              </a:rPr>
              <a:t>“Off the Board”</a:t>
            </a:r>
          </a:p>
          <a:p>
            <a:pPr lvl="1">
              <a:spcBef>
                <a:spcPct val="25000"/>
              </a:spcBef>
              <a:buFontTx/>
              <a:buChar char="•"/>
            </a:pPr>
            <a:r>
              <a:rPr lang="en-US" sz="2200">
                <a:latin typeface="Franklin Gothic Medium" pitchFamily="34" charset="0"/>
              </a:rPr>
              <a:t>“No need” for your products</a:t>
            </a:r>
          </a:p>
          <a:p>
            <a:pPr lvl="1">
              <a:spcBef>
                <a:spcPct val="25000"/>
              </a:spcBef>
            </a:pPr>
            <a:endParaRPr lang="en-US" sz="2200">
              <a:latin typeface="Franklin Gothic Medium" pitchFamily="34" charset="0"/>
            </a:endParaRPr>
          </a:p>
        </p:txBody>
      </p:sp>
      <p:graphicFrame>
        <p:nvGraphicFramePr>
          <p:cNvPr id="27653" name="Object 5"/>
          <p:cNvGraphicFramePr>
            <a:graphicFrameLocks noChangeAspect="1"/>
          </p:cNvGraphicFramePr>
          <p:nvPr/>
        </p:nvGraphicFramePr>
        <p:xfrm>
          <a:off x="5486400" y="1104900"/>
          <a:ext cx="3308350" cy="2686050"/>
        </p:xfrm>
        <a:graphic>
          <a:graphicData uri="http://schemas.openxmlformats.org/presentationml/2006/ole">
            <p:oleObj spid="_x0000_s27653" r:id="rId5" imgW="1279440" imgH="1249560" progId="">
              <p:embed/>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2" descr="SN09IdeacenterBrandedinfo.jpg"/>
          <p:cNvPicPr>
            <a:picLocks noChangeAspect="1"/>
          </p:cNvPicPr>
          <p:nvPr/>
        </p:nvPicPr>
        <p:blipFill>
          <a:blip r:embed="rId3"/>
          <a:srcRect/>
          <a:stretch>
            <a:fillRect/>
          </a:stretch>
        </p:blipFill>
        <p:spPr bwMode="auto">
          <a:xfrm>
            <a:off x="4763" y="0"/>
            <a:ext cx="9134475" cy="5143500"/>
          </a:xfrm>
          <a:prstGeom prst="rect">
            <a:avLst/>
          </a:prstGeom>
          <a:noFill/>
          <a:ln w="9525">
            <a:noFill/>
            <a:miter lim="800000"/>
            <a:headEnd/>
            <a:tailEnd/>
          </a:ln>
        </p:spPr>
      </p:pic>
      <p:sp>
        <p:nvSpPr>
          <p:cNvPr id="34818" name="Rectangle 5"/>
          <p:cNvSpPr>
            <a:spLocks noChangeArrowheads="1"/>
          </p:cNvSpPr>
          <p:nvPr/>
        </p:nvSpPr>
        <p:spPr bwMode="auto">
          <a:xfrm>
            <a:off x="457200" y="268288"/>
            <a:ext cx="8226425" cy="609600"/>
          </a:xfrm>
          <a:prstGeom prst="rect">
            <a:avLst/>
          </a:prstGeom>
          <a:noFill/>
          <a:ln w="9525">
            <a:noFill/>
            <a:miter lim="800000"/>
            <a:headEnd/>
            <a:tailEnd/>
          </a:ln>
        </p:spPr>
        <p:txBody>
          <a:bodyPr/>
          <a:lstStyle/>
          <a:p>
            <a:pPr algn="ctr" eaLnBrk="0" hangingPunct="0"/>
            <a:r>
              <a:rPr lang="en-US" sz="3200" b="1">
                <a:latin typeface="Century Gothic" pitchFamily="34" charset="0"/>
              </a:rPr>
              <a:t>Marketing</a:t>
            </a:r>
          </a:p>
        </p:txBody>
      </p:sp>
      <p:sp>
        <p:nvSpPr>
          <p:cNvPr id="34819" name="Text Box 7"/>
          <p:cNvSpPr txBox="1">
            <a:spLocks noChangeArrowheads="1"/>
          </p:cNvSpPr>
          <p:nvPr/>
        </p:nvSpPr>
        <p:spPr bwMode="auto">
          <a:xfrm>
            <a:off x="952500" y="954088"/>
            <a:ext cx="7810500" cy="4171950"/>
          </a:xfrm>
          <a:prstGeom prst="rect">
            <a:avLst/>
          </a:prstGeom>
          <a:noFill/>
          <a:ln w="9525">
            <a:noFill/>
            <a:miter lim="800000"/>
            <a:headEnd/>
            <a:tailEnd/>
          </a:ln>
        </p:spPr>
        <p:txBody>
          <a:bodyPr/>
          <a:lstStyle/>
          <a:p>
            <a:pPr>
              <a:spcBef>
                <a:spcPct val="25000"/>
              </a:spcBef>
              <a:buFontTx/>
              <a:buChar char="•"/>
            </a:pPr>
            <a:r>
              <a:rPr lang="en-US" sz="2400">
                <a:latin typeface="Franklin Gothic Medium" pitchFamily="34" charset="0"/>
              </a:rPr>
              <a:t>Targeted vs. non-targeted</a:t>
            </a:r>
          </a:p>
          <a:p>
            <a:pPr lvl="1">
              <a:spcBef>
                <a:spcPct val="25000"/>
              </a:spcBef>
              <a:buFontTx/>
              <a:buChar char="•"/>
            </a:pPr>
            <a:r>
              <a:rPr lang="en-US" sz="2200">
                <a:latin typeface="Franklin Gothic Medium" pitchFamily="34" charset="0"/>
              </a:rPr>
              <a:t>Mass media vs. directed advertising</a:t>
            </a:r>
          </a:p>
          <a:p>
            <a:pPr lvl="1">
              <a:spcBef>
                <a:spcPct val="25000"/>
              </a:spcBef>
              <a:buFontTx/>
              <a:buChar char="•"/>
            </a:pPr>
            <a:r>
              <a:rPr lang="en-US" sz="2200">
                <a:latin typeface="Franklin Gothic Medium" pitchFamily="34" charset="0"/>
              </a:rPr>
              <a:t>Track every promotion you do</a:t>
            </a:r>
          </a:p>
          <a:p>
            <a:pPr>
              <a:spcBef>
                <a:spcPct val="25000"/>
              </a:spcBef>
              <a:buFontTx/>
              <a:buChar char="•"/>
            </a:pPr>
            <a:r>
              <a:rPr lang="en-US" sz="2400">
                <a:latin typeface="Franklin Gothic Medium" pitchFamily="34" charset="0"/>
              </a:rPr>
              <a:t>Social Media – it’s FREE!</a:t>
            </a:r>
          </a:p>
          <a:p>
            <a:pPr lvl="1">
              <a:spcBef>
                <a:spcPct val="25000"/>
              </a:spcBef>
              <a:buFontTx/>
              <a:buChar char="•"/>
            </a:pPr>
            <a:r>
              <a:rPr lang="en-US" sz="2200">
                <a:latin typeface="Franklin Gothic Medium" pitchFamily="34" charset="0"/>
              </a:rPr>
              <a:t>Facebook promotions, events</a:t>
            </a:r>
          </a:p>
          <a:p>
            <a:pPr lvl="1">
              <a:spcBef>
                <a:spcPct val="25000"/>
              </a:spcBef>
              <a:buFontTx/>
              <a:buChar char="•"/>
            </a:pPr>
            <a:r>
              <a:rPr lang="en-US" sz="2200">
                <a:latin typeface="Franklin Gothic Medium" pitchFamily="34" charset="0"/>
              </a:rPr>
              <a:t>“Shares” with friends</a:t>
            </a:r>
          </a:p>
          <a:p>
            <a:pPr lvl="1">
              <a:spcBef>
                <a:spcPct val="25000"/>
              </a:spcBef>
              <a:buFontTx/>
              <a:buChar char="•"/>
            </a:pPr>
            <a:r>
              <a:rPr lang="en-US" sz="2200">
                <a:latin typeface="Franklin Gothic Medium" pitchFamily="34" charset="0"/>
              </a:rPr>
              <a:t>Photos of events</a:t>
            </a:r>
          </a:p>
          <a:p>
            <a:pPr>
              <a:spcBef>
                <a:spcPct val="25000"/>
              </a:spcBef>
              <a:buFontTx/>
              <a:buChar char="•"/>
            </a:pPr>
            <a:r>
              <a:rPr lang="en-US" sz="2400">
                <a:latin typeface="Franklin Gothic Medium" pitchFamily="34" charset="0"/>
              </a:rPr>
              <a:t>PR – it’s FREE!</a:t>
            </a:r>
          </a:p>
          <a:p>
            <a:pPr lvl="1">
              <a:spcBef>
                <a:spcPct val="25000"/>
              </a:spcBef>
              <a:buFontTx/>
              <a:buChar char="•"/>
            </a:pPr>
            <a:r>
              <a:rPr lang="en-US" sz="2200">
                <a:latin typeface="Franklin Gothic Medium" pitchFamily="34" charset="0"/>
              </a:rPr>
              <a:t>More credible than advertising</a:t>
            </a:r>
          </a:p>
        </p:txBody>
      </p:sp>
      <p:pic>
        <p:nvPicPr>
          <p:cNvPr id="34820" name="Picture 6" descr="MC900233409[1]"/>
          <p:cNvPicPr>
            <a:picLocks noChangeAspect="1" noChangeArrowheads="1"/>
          </p:cNvPicPr>
          <p:nvPr/>
        </p:nvPicPr>
        <p:blipFill>
          <a:blip r:embed="rId4"/>
          <a:srcRect/>
          <a:stretch>
            <a:fillRect/>
          </a:stretch>
        </p:blipFill>
        <p:spPr bwMode="auto">
          <a:xfrm>
            <a:off x="6096000" y="1733550"/>
            <a:ext cx="2073275" cy="24479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SN09IdeacenterBrandedinfo.jpg"/>
          <p:cNvPicPr>
            <a:picLocks noChangeAspect="1"/>
          </p:cNvPicPr>
          <p:nvPr/>
        </p:nvPicPr>
        <p:blipFill>
          <a:blip r:embed="rId3"/>
          <a:srcRect/>
          <a:stretch>
            <a:fillRect/>
          </a:stretch>
        </p:blipFill>
        <p:spPr bwMode="auto">
          <a:xfrm>
            <a:off x="4763" y="0"/>
            <a:ext cx="9134475" cy="5143500"/>
          </a:xfrm>
          <a:prstGeom prst="rect">
            <a:avLst/>
          </a:prstGeom>
          <a:noFill/>
          <a:ln w="9525">
            <a:noFill/>
            <a:miter lim="800000"/>
            <a:headEnd/>
            <a:tailEnd/>
          </a:ln>
        </p:spPr>
      </p:pic>
      <p:sp>
        <p:nvSpPr>
          <p:cNvPr id="36866" name="Rectangle 5"/>
          <p:cNvSpPr>
            <a:spLocks noChangeArrowheads="1"/>
          </p:cNvSpPr>
          <p:nvPr/>
        </p:nvSpPr>
        <p:spPr bwMode="auto">
          <a:xfrm>
            <a:off x="422275" y="268288"/>
            <a:ext cx="8226425" cy="609600"/>
          </a:xfrm>
          <a:prstGeom prst="rect">
            <a:avLst/>
          </a:prstGeom>
          <a:noFill/>
          <a:ln w="9525">
            <a:noFill/>
            <a:miter lim="800000"/>
            <a:headEnd/>
            <a:tailEnd/>
          </a:ln>
        </p:spPr>
        <p:txBody>
          <a:bodyPr/>
          <a:lstStyle/>
          <a:p>
            <a:pPr algn="ctr" eaLnBrk="0" hangingPunct="0"/>
            <a:r>
              <a:rPr lang="en-US" sz="3200" b="1">
                <a:latin typeface="Century Gothic" pitchFamily="34" charset="0"/>
              </a:rPr>
              <a:t>Repair Department</a:t>
            </a:r>
          </a:p>
        </p:txBody>
      </p:sp>
      <p:sp>
        <p:nvSpPr>
          <p:cNvPr id="36867" name="Text Box 7"/>
          <p:cNvSpPr txBox="1">
            <a:spLocks noChangeArrowheads="1"/>
          </p:cNvSpPr>
          <p:nvPr/>
        </p:nvSpPr>
        <p:spPr bwMode="auto">
          <a:xfrm>
            <a:off x="381000" y="954088"/>
            <a:ext cx="7810500" cy="4171950"/>
          </a:xfrm>
          <a:prstGeom prst="rect">
            <a:avLst/>
          </a:prstGeom>
          <a:noFill/>
          <a:ln w="9525">
            <a:noFill/>
            <a:miter lim="800000"/>
            <a:headEnd/>
            <a:tailEnd/>
          </a:ln>
        </p:spPr>
        <p:txBody>
          <a:bodyPr/>
          <a:lstStyle/>
          <a:p>
            <a:pPr>
              <a:spcBef>
                <a:spcPct val="25000"/>
              </a:spcBef>
              <a:buFontTx/>
              <a:buChar char="•"/>
            </a:pPr>
            <a:r>
              <a:rPr lang="en-US" sz="2400">
                <a:latin typeface="Franklin Gothic Medium" pitchFamily="34" charset="0"/>
              </a:rPr>
              <a:t>Keep track of serial numbers</a:t>
            </a:r>
          </a:p>
          <a:p>
            <a:pPr lvl="1">
              <a:spcBef>
                <a:spcPct val="25000"/>
              </a:spcBef>
              <a:buFontTx/>
              <a:buChar char="•"/>
            </a:pPr>
            <a:r>
              <a:rPr lang="en-US" sz="2200">
                <a:latin typeface="Franklin Gothic Medium" pitchFamily="34" charset="0"/>
              </a:rPr>
              <a:t>Warranty issues that should be covered by manufacturer</a:t>
            </a:r>
          </a:p>
          <a:p>
            <a:pPr lvl="1">
              <a:spcBef>
                <a:spcPct val="25000"/>
              </a:spcBef>
              <a:buFontTx/>
              <a:buChar char="•"/>
            </a:pPr>
            <a:r>
              <a:rPr lang="en-US" sz="2200">
                <a:latin typeface="Franklin Gothic Medium" pitchFamily="34" charset="0"/>
              </a:rPr>
              <a:t>Instruments that should be repossessed</a:t>
            </a:r>
          </a:p>
          <a:p>
            <a:pPr>
              <a:spcBef>
                <a:spcPct val="25000"/>
              </a:spcBef>
              <a:buFontTx/>
              <a:buChar char="•"/>
            </a:pPr>
            <a:r>
              <a:rPr lang="en-US" sz="2400">
                <a:latin typeface="Franklin Gothic Medium" pitchFamily="34" charset="0"/>
              </a:rPr>
              <a:t>Dare to Compare</a:t>
            </a:r>
          </a:p>
          <a:p>
            <a:pPr lvl="1">
              <a:spcBef>
                <a:spcPct val="25000"/>
              </a:spcBef>
              <a:buFontTx/>
              <a:buChar char="•"/>
            </a:pPr>
            <a:r>
              <a:rPr lang="en-US" sz="2200">
                <a:latin typeface="Franklin Gothic Medium" pitchFamily="34" charset="0"/>
              </a:rPr>
              <a:t>Check what others in your area charge</a:t>
            </a:r>
          </a:p>
          <a:p>
            <a:pPr lvl="1">
              <a:spcBef>
                <a:spcPct val="25000"/>
              </a:spcBef>
              <a:buFontTx/>
              <a:buChar char="•"/>
            </a:pPr>
            <a:r>
              <a:rPr lang="en-US" sz="2200">
                <a:latin typeface="Franklin Gothic Medium" pitchFamily="34" charset="0"/>
              </a:rPr>
              <a:t>Update prices regularly</a:t>
            </a:r>
          </a:p>
          <a:p>
            <a:pPr lvl="1">
              <a:spcBef>
                <a:spcPct val="25000"/>
              </a:spcBef>
              <a:buFontTx/>
              <a:buChar char="•"/>
            </a:pPr>
            <a:r>
              <a:rPr lang="en-US" sz="2200">
                <a:latin typeface="Franklin Gothic Medium" pitchFamily="34" charset="0"/>
              </a:rPr>
              <a:t>Buy parts for your subcontractors</a:t>
            </a:r>
          </a:p>
          <a:p>
            <a:pPr>
              <a:spcBef>
                <a:spcPct val="25000"/>
              </a:spcBef>
              <a:buFontTx/>
              <a:buChar char="•"/>
            </a:pPr>
            <a:r>
              <a:rPr lang="en-US" sz="2400">
                <a:latin typeface="Franklin Gothic Medium" pitchFamily="34" charset="0"/>
              </a:rPr>
              <a:t>Let your repairmen be repairmen</a:t>
            </a:r>
          </a:p>
          <a:p>
            <a:pPr lvl="1">
              <a:spcBef>
                <a:spcPct val="25000"/>
              </a:spcBef>
              <a:buFontTx/>
              <a:buChar char="•"/>
            </a:pPr>
            <a:r>
              <a:rPr lang="en-US" sz="2200">
                <a:latin typeface="Franklin Gothic Medium" pitchFamily="34" charset="0"/>
              </a:rPr>
              <a:t>Let someone else do the calling</a:t>
            </a:r>
          </a:p>
        </p:txBody>
      </p:sp>
      <p:pic>
        <p:nvPicPr>
          <p:cNvPr id="36868" name="Picture 5" descr="MC900237325[1]"/>
          <p:cNvPicPr>
            <a:picLocks noChangeAspect="1" noChangeArrowheads="1"/>
          </p:cNvPicPr>
          <p:nvPr/>
        </p:nvPicPr>
        <p:blipFill>
          <a:blip r:embed="rId4"/>
          <a:srcRect/>
          <a:stretch>
            <a:fillRect/>
          </a:stretch>
        </p:blipFill>
        <p:spPr bwMode="auto">
          <a:xfrm>
            <a:off x="6934200" y="2117725"/>
            <a:ext cx="1933575" cy="18764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SN09IdeacenterBrandedinfo.jpg"/>
          <p:cNvPicPr>
            <a:picLocks noChangeAspect="1"/>
          </p:cNvPicPr>
          <p:nvPr/>
        </p:nvPicPr>
        <p:blipFill>
          <a:blip r:embed="rId3"/>
          <a:srcRect/>
          <a:stretch>
            <a:fillRect/>
          </a:stretch>
        </p:blipFill>
        <p:spPr bwMode="auto">
          <a:xfrm>
            <a:off x="9525" y="-17463"/>
            <a:ext cx="9134475" cy="5143501"/>
          </a:xfrm>
          <a:prstGeom prst="rect">
            <a:avLst/>
          </a:prstGeom>
          <a:noFill/>
          <a:ln w="9525">
            <a:noFill/>
            <a:miter lim="800000"/>
            <a:headEnd/>
            <a:tailEnd/>
          </a:ln>
        </p:spPr>
      </p:pic>
      <p:sp>
        <p:nvSpPr>
          <p:cNvPr id="38914" name="Rectangle 5"/>
          <p:cNvSpPr>
            <a:spLocks noChangeArrowheads="1"/>
          </p:cNvSpPr>
          <p:nvPr/>
        </p:nvSpPr>
        <p:spPr bwMode="auto">
          <a:xfrm>
            <a:off x="422275" y="268288"/>
            <a:ext cx="8226425" cy="609600"/>
          </a:xfrm>
          <a:prstGeom prst="rect">
            <a:avLst/>
          </a:prstGeom>
          <a:noFill/>
          <a:ln w="9525">
            <a:noFill/>
            <a:miter lim="800000"/>
            <a:headEnd/>
            <a:tailEnd/>
          </a:ln>
        </p:spPr>
        <p:txBody>
          <a:bodyPr/>
          <a:lstStyle/>
          <a:p>
            <a:pPr algn="ctr" eaLnBrk="0" hangingPunct="0"/>
            <a:r>
              <a:rPr lang="en-US" sz="3200" b="1">
                <a:latin typeface="Century Gothic" pitchFamily="34" charset="0"/>
              </a:rPr>
              <a:t>Rentals</a:t>
            </a:r>
          </a:p>
        </p:txBody>
      </p:sp>
      <p:sp>
        <p:nvSpPr>
          <p:cNvPr id="38915" name="Text Box 7"/>
          <p:cNvSpPr txBox="1">
            <a:spLocks noChangeArrowheads="1"/>
          </p:cNvSpPr>
          <p:nvPr/>
        </p:nvSpPr>
        <p:spPr bwMode="auto">
          <a:xfrm>
            <a:off x="381000" y="954088"/>
            <a:ext cx="8534400" cy="4171950"/>
          </a:xfrm>
          <a:prstGeom prst="rect">
            <a:avLst/>
          </a:prstGeom>
          <a:noFill/>
          <a:ln w="9525">
            <a:noFill/>
            <a:miter lim="800000"/>
            <a:headEnd/>
            <a:tailEnd/>
          </a:ln>
        </p:spPr>
        <p:txBody>
          <a:bodyPr/>
          <a:lstStyle/>
          <a:p>
            <a:pPr>
              <a:spcBef>
                <a:spcPct val="25000"/>
              </a:spcBef>
              <a:buFontTx/>
              <a:buChar char="•"/>
            </a:pPr>
            <a:r>
              <a:rPr lang="en-US" sz="2400">
                <a:latin typeface="Franklin Gothic Medium" pitchFamily="34" charset="0"/>
              </a:rPr>
              <a:t>Credit check 100% of your rental customers</a:t>
            </a:r>
          </a:p>
          <a:p>
            <a:pPr lvl="1">
              <a:spcBef>
                <a:spcPct val="25000"/>
              </a:spcBef>
              <a:buFontTx/>
              <a:buChar char="•"/>
            </a:pPr>
            <a:r>
              <a:rPr lang="en-US" sz="2200">
                <a:latin typeface="Franklin Gothic Medium" pitchFamily="34" charset="0"/>
              </a:rPr>
              <a:t>Don’t worry about losing customers, worry about losing horns!</a:t>
            </a:r>
          </a:p>
          <a:p>
            <a:pPr lvl="1">
              <a:spcBef>
                <a:spcPct val="25000"/>
              </a:spcBef>
              <a:buFontTx/>
              <a:buChar char="•"/>
            </a:pPr>
            <a:r>
              <a:rPr lang="en-US" sz="2200">
                <a:latin typeface="Franklin Gothic Medium" pitchFamily="34" charset="0"/>
              </a:rPr>
              <a:t>Bad credit is never a surprise . . . to the customer</a:t>
            </a:r>
          </a:p>
          <a:p>
            <a:pPr>
              <a:spcBef>
                <a:spcPct val="25000"/>
              </a:spcBef>
              <a:buFontTx/>
              <a:buChar char="•"/>
            </a:pPr>
            <a:r>
              <a:rPr lang="en-US" sz="2400">
                <a:latin typeface="Franklin Gothic Medium" pitchFamily="34" charset="0"/>
              </a:rPr>
              <a:t>Require 100% Auto Pay (Electronic Funds Transfer)</a:t>
            </a:r>
          </a:p>
          <a:p>
            <a:pPr lvl="1">
              <a:spcBef>
                <a:spcPct val="25000"/>
              </a:spcBef>
              <a:buFontTx/>
              <a:buChar char="•"/>
            </a:pPr>
            <a:r>
              <a:rPr lang="en-US" sz="2200">
                <a:latin typeface="Franklin Gothic Medium" pitchFamily="34" charset="0"/>
              </a:rPr>
              <a:t>Eliminates “decision moments,” lowers return rates</a:t>
            </a:r>
          </a:p>
          <a:p>
            <a:pPr lvl="1">
              <a:spcBef>
                <a:spcPct val="25000"/>
              </a:spcBef>
              <a:buFontTx/>
              <a:buChar char="•"/>
            </a:pPr>
            <a:r>
              <a:rPr lang="en-US" sz="2200">
                <a:latin typeface="Franklin Gothic Medium" pitchFamily="34" charset="0"/>
              </a:rPr>
              <a:t>Charge a late fee</a:t>
            </a:r>
          </a:p>
          <a:p>
            <a:pPr lvl="1">
              <a:spcBef>
                <a:spcPct val="25000"/>
              </a:spcBef>
              <a:buFontTx/>
              <a:buChar char="•"/>
            </a:pPr>
            <a:r>
              <a:rPr lang="en-US" sz="2200">
                <a:latin typeface="Franklin Gothic Medium" pitchFamily="34" charset="0"/>
              </a:rPr>
              <a:t>Send out reminders in advance if needed</a:t>
            </a:r>
          </a:p>
          <a:p>
            <a:pPr lvl="1">
              <a:spcBef>
                <a:spcPct val="25000"/>
              </a:spcBef>
              <a:buFontTx/>
              <a:buChar char="•"/>
            </a:pPr>
            <a:r>
              <a:rPr lang="en-US" sz="2200">
                <a:latin typeface="Franklin Gothic Medium" pitchFamily="34" charset="0"/>
              </a:rPr>
              <a:t>Use software that posts automatically</a:t>
            </a:r>
          </a:p>
          <a:p>
            <a:pPr lvl="1">
              <a:spcBef>
                <a:spcPct val="25000"/>
              </a:spcBef>
              <a:buFontTx/>
              <a:buChar char="•"/>
            </a:pPr>
            <a:r>
              <a:rPr lang="en-US" sz="2200">
                <a:latin typeface="Franklin Gothic Medium" pitchFamily="34" charset="0"/>
              </a:rPr>
              <a:t>Run payments only 2 – 3 times per month</a:t>
            </a:r>
          </a:p>
          <a:p>
            <a:pPr lvl="1">
              <a:spcBef>
                <a:spcPct val="25000"/>
              </a:spcBef>
            </a:pPr>
            <a:endParaRPr lang="en-US" sz="2200">
              <a:latin typeface="Franklin Gothic Medium" pitchFamily="34" charset="0"/>
            </a:endParaRPr>
          </a:p>
        </p:txBody>
      </p:sp>
      <p:pic>
        <p:nvPicPr>
          <p:cNvPr id="38916" name="Picture 5" descr="MC900432663[1]"/>
          <p:cNvPicPr>
            <a:picLocks noChangeAspect="1" noChangeArrowheads="1"/>
          </p:cNvPicPr>
          <p:nvPr/>
        </p:nvPicPr>
        <p:blipFill>
          <a:blip r:embed="rId4"/>
          <a:srcRect/>
          <a:stretch>
            <a:fillRect/>
          </a:stretch>
        </p:blipFill>
        <p:spPr bwMode="auto">
          <a:xfrm>
            <a:off x="6934200" y="2343150"/>
            <a:ext cx="1919288" cy="191928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2" descr="SN09IdeacenterBrandedinfo.jpg"/>
          <p:cNvPicPr>
            <a:picLocks noChangeAspect="1"/>
          </p:cNvPicPr>
          <p:nvPr/>
        </p:nvPicPr>
        <p:blipFill>
          <a:blip r:embed="rId3"/>
          <a:srcRect/>
          <a:stretch>
            <a:fillRect/>
          </a:stretch>
        </p:blipFill>
        <p:spPr bwMode="auto">
          <a:xfrm>
            <a:off x="0" y="-17463"/>
            <a:ext cx="9134475" cy="5143501"/>
          </a:xfrm>
          <a:prstGeom prst="rect">
            <a:avLst/>
          </a:prstGeom>
          <a:noFill/>
          <a:ln w="9525">
            <a:noFill/>
            <a:miter lim="800000"/>
            <a:headEnd/>
            <a:tailEnd/>
          </a:ln>
        </p:spPr>
      </p:pic>
      <p:sp>
        <p:nvSpPr>
          <p:cNvPr id="55298" name="Rectangle 5"/>
          <p:cNvSpPr>
            <a:spLocks noChangeArrowheads="1"/>
          </p:cNvSpPr>
          <p:nvPr/>
        </p:nvSpPr>
        <p:spPr bwMode="auto">
          <a:xfrm>
            <a:off x="422275" y="268288"/>
            <a:ext cx="8226425" cy="609600"/>
          </a:xfrm>
          <a:prstGeom prst="rect">
            <a:avLst/>
          </a:prstGeom>
          <a:noFill/>
          <a:ln w="9525">
            <a:noFill/>
            <a:miter lim="800000"/>
            <a:headEnd/>
            <a:tailEnd/>
          </a:ln>
        </p:spPr>
        <p:txBody>
          <a:bodyPr/>
          <a:lstStyle/>
          <a:p>
            <a:pPr algn="ctr" eaLnBrk="0" hangingPunct="0"/>
            <a:r>
              <a:rPr lang="en-US" sz="3200" b="1">
                <a:latin typeface="Century Gothic" pitchFamily="34" charset="0"/>
              </a:rPr>
              <a:t>Vehicle Expenses</a:t>
            </a:r>
          </a:p>
        </p:txBody>
      </p:sp>
      <p:sp>
        <p:nvSpPr>
          <p:cNvPr id="55299" name="Text Box 7"/>
          <p:cNvSpPr txBox="1">
            <a:spLocks noChangeArrowheads="1"/>
          </p:cNvSpPr>
          <p:nvPr/>
        </p:nvSpPr>
        <p:spPr bwMode="auto">
          <a:xfrm>
            <a:off x="381000" y="954088"/>
            <a:ext cx="8534400" cy="4171950"/>
          </a:xfrm>
          <a:prstGeom prst="rect">
            <a:avLst/>
          </a:prstGeom>
          <a:noFill/>
          <a:ln w="9525">
            <a:noFill/>
            <a:miter lim="800000"/>
            <a:headEnd/>
            <a:tailEnd/>
          </a:ln>
        </p:spPr>
        <p:txBody>
          <a:bodyPr/>
          <a:lstStyle/>
          <a:p>
            <a:pPr>
              <a:spcBef>
                <a:spcPct val="25000"/>
              </a:spcBef>
              <a:buFontTx/>
              <a:buChar char="•"/>
            </a:pPr>
            <a:r>
              <a:rPr lang="en-US" sz="2400">
                <a:latin typeface="Franklin Gothic Medium" pitchFamily="34" charset="0"/>
              </a:rPr>
              <a:t>Re-think gas cards</a:t>
            </a:r>
          </a:p>
          <a:p>
            <a:pPr lvl="1">
              <a:spcBef>
                <a:spcPct val="25000"/>
              </a:spcBef>
              <a:buFontTx/>
              <a:buChar char="•"/>
            </a:pPr>
            <a:r>
              <a:rPr lang="en-US" sz="2200">
                <a:latin typeface="Franklin Gothic Medium" pitchFamily="34" charset="0"/>
              </a:rPr>
              <a:t>Paying cash or debit can mean lower prices</a:t>
            </a:r>
          </a:p>
          <a:p>
            <a:pPr>
              <a:spcBef>
                <a:spcPct val="25000"/>
              </a:spcBef>
              <a:buFontTx/>
              <a:buChar char="•"/>
            </a:pPr>
            <a:r>
              <a:rPr lang="en-US" sz="2400">
                <a:latin typeface="Franklin Gothic Medium" pitchFamily="34" charset="0"/>
              </a:rPr>
              <a:t>Take the time to do routine maintenance</a:t>
            </a:r>
          </a:p>
          <a:p>
            <a:pPr lvl="1">
              <a:spcBef>
                <a:spcPct val="25000"/>
              </a:spcBef>
              <a:buFontTx/>
              <a:buChar char="•"/>
            </a:pPr>
            <a:r>
              <a:rPr lang="en-US" sz="2200">
                <a:latin typeface="Franklin Gothic Medium" pitchFamily="34" charset="0"/>
              </a:rPr>
              <a:t>Regular oil changes, tune-ups</a:t>
            </a:r>
          </a:p>
          <a:p>
            <a:pPr lvl="1">
              <a:spcBef>
                <a:spcPct val="25000"/>
              </a:spcBef>
              <a:buFontTx/>
              <a:buChar char="•"/>
            </a:pPr>
            <a:r>
              <a:rPr lang="en-US" sz="2200">
                <a:latin typeface="Franklin Gothic Medium" pitchFamily="34" charset="0"/>
              </a:rPr>
              <a:t>Tire rotation, replacement</a:t>
            </a:r>
          </a:p>
          <a:p>
            <a:pPr lvl="1">
              <a:spcBef>
                <a:spcPct val="25000"/>
              </a:spcBef>
              <a:buFontTx/>
              <a:buChar char="•"/>
            </a:pPr>
            <a:r>
              <a:rPr lang="en-US" sz="2200">
                <a:latin typeface="Franklin Gothic Medium" pitchFamily="34" charset="0"/>
              </a:rPr>
              <a:t>Prevent down time for unexpected repairs</a:t>
            </a:r>
          </a:p>
          <a:p>
            <a:pPr lvl="1">
              <a:spcBef>
                <a:spcPct val="25000"/>
              </a:spcBef>
              <a:buFontTx/>
              <a:buChar char="•"/>
            </a:pPr>
            <a:r>
              <a:rPr lang="en-US" sz="2200">
                <a:latin typeface="Franklin Gothic Medium" pitchFamily="34" charset="0"/>
              </a:rPr>
              <a:t>Increase the life span of your vehicles</a:t>
            </a:r>
          </a:p>
          <a:p>
            <a:pPr>
              <a:spcBef>
                <a:spcPct val="25000"/>
              </a:spcBef>
              <a:buFontTx/>
              <a:buChar char="•"/>
            </a:pPr>
            <a:r>
              <a:rPr lang="en-US" sz="2400">
                <a:latin typeface="Franklin Gothic Medium" pitchFamily="34" charset="0"/>
              </a:rPr>
              <a:t>Consolidate trips wherever possible</a:t>
            </a:r>
          </a:p>
          <a:p>
            <a:pPr lvl="1">
              <a:spcBef>
                <a:spcPct val="25000"/>
              </a:spcBef>
              <a:buFontTx/>
              <a:buChar char="•"/>
            </a:pPr>
            <a:r>
              <a:rPr lang="en-US" sz="2200">
                <a:latin typeface="Franklin Gothic Medium" pitchFamily="34" charset="0"/>
              </a:rPr>
              <a:t>Visit more teachers per stop (strings, choral)</a:t>
            </a:r>
          </a:p>
        </p:txBody>
      </p:sp>
      <p:pic>
        <p:nvPicPr>
          <p:cNvPr id="55300" name="Picture 6" descr="MC900009068[1]"/>
          <p:cNvPicPr>
            <a:picLocks noChangeAspect="1" noChangeArrowheads="1"/>
          </p:cNvPicPr>
          <p:nvPr/>
        </p:nvPicPr>
        <p:blipFill>
          <a:blip r:embed="rId4"/>
          <a:srcRect/>
          <a:stretch>
            <a:fillRect/>
          </a:stretch>
        </p:blipFill>
        <p:spPr bwMode="auto">
          <a:xfrm>
            <a:off x="6781800" y="1962150"/>
            <a:ext cx="1981200" cy="147637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SN09IdeacenterBrandedinfo.jpg"/>
          <p:cNvPicPr>
            <a:picLocks noChangeAspect="1"/>
          </p:cNvPicPr>
          <p:nvPr/>
        </p:nvPicPr>
        <p:blipFill>
          <a:blip r:embed="rId3"/>
          <a:srcRect/>
          <a:stretch>
            <a:fillRect/>
          </a:stretch>
        </p:blipFill>
        <p:spPr bwMode="auto">
          <a:xfrm>
            <a:off x="4763" y="0"/>
            <a:ext cx="9134475" cy="5143500"/>
          </a:xfrm>
          <a:prstGeom prst="rect">
            <a:avLst/>
          </a:prstGeom>
          <a:noFill/>
          <a:ln w="9525">
            <a:noFill/>
            <a:miter lim="800000"/>
            <a:headEnd/>
            <a:tailEnd/>
          </a:ln>
        </p:spPr>
      </p:pic>
      <p:sp>
        <p:nvSpPr>
          <p:cNvPr id="43010" name="Rectangle 5"/>
          <p:cNvSpPr>
            <a:spLocks noChangeArrowheads="1"/>
          </p:cNvSpPr>
          <p:nvPr/>
        </p:nvSpPr>
        <p:spPr bwMode="auto">
          <a:xfrm>
            <a:off x="422275" y="268288"/>
            <a:ext cx="8226425" cy="609600"/>
          </a:xfrm>
          <a:prstGeom prst="rect">
            <a:avLst/>
          </a:prstGeom>
          <a:noFill/>
          <a:ln w="9525">
            <a:noFill/>
            <a:miter lim="800000"/>
            <a:headEnd/>
            <a:tailEnd/>
          </a:ln>
        </p:spPr>
        <p:txBody>
          <a:bodyPr/>
          <a:lstStyle/>
          <a:p>
            <a:pPr algn="ctr" eaLnBrk="0" hangingPunct="0"/>
            <a:r>
              <a:rPr lang="en-US" sz="3200" b="1">
                <a:latin typeface="Century Gothic" pitchFamily="34" charset="0"/>
              </a:rPr>
              <a:t>Teaching Studios</a:t>
            </a:r>
          </a:p>
        </p:txBody>
      </p:sp>
      <p:sp>
        <p:nvSpPr>
          <p:cNvPr id="43011" name="Text Box 7"/>
          <p:cNvSpPr txBox="1">
            <a:spLocks noChangeArrowheads="1"/>
          </p:cNvSpPr>
          <p:nvPr/>
        </p:nvSpPr>
        <p:spPr bwMode="auto">
          <a:xfrm>
            <a:off x="381000" y="954088"/>
            <a:ext cx="8534400" cy="4171950"/>
          </a:xfrm>
          <a:prstGeom prst="rect">
            <a:avLst/>
          </a:prstGeom>
          <a:noFill/>
          <a:ln w="9525">
            <a:noFill/>
            <a:miter lim="800000"/>
            <a:headEnd/>
            <a:tailEnd/>
          </a:ln>
        </p:spPr>
        <p:txBody>
          <a:bodyPr/>
          <a:lstStyle/>
          <a:p>
            <a:pPr>
              <a:spcBef>
                <a:spcPct val="25000"/>
              </a:spcBef>
              <a:buFontTx/>
              <a:buChar char="•"/>
            </a:pPr>
            <a:r>
              <a:rPr lang="en-US" sz="2400">
                <a:latin typeface="Franklin Gothic Medium" pitchFamily="34" charset="0"/>
              </a:rPr>
              <a:t>Charge a registration fee, payable to your store</a:t>
            </a:r>
          </a:p>
          <a:p>
            <a:pPr lvl="1">
              <a:spcBef>
                <a:spcPct val="25000"/>
              </a:spcBef>
              <a:buFontTx/>
              <a:buChar char="•"/>
            </a:pPr>
            <a:r>
              <a:rPr lang="en-US" sz="2200">
                <a:latin typeface="Franklin Gothic Medium" pitchFamily="34" charset="0"/>
              </a:rPr>
              <a:t>Offsets costs of utilities</a:t>
            </a:r>
          </a:p>
          <a:p>
            <a:pPr lvl="1">
              <a:spcBef>
                <a:spcPct val="25000"/>
              </a:spcBef>
              <a:buFontTx/>
              <a:buChar char="•"/>
            </a:pPr>
            <a:r>
              <a:rPr lang="en-US" sz="2200">
                <a:latin typeface="Franklin Gothic Medium" pitchFamily="34" charset="0"/>
              </a:rPr>
              <a:t>Lowers attrition, fosters “belonging” to your store</a:t>
            </a:r>
          </a:p>
          <a:p>
            <a:pPr>
              <a:spcBef>
                <a:spcPct val="25000"/>
              </a:spcBef>
              <a:buFontTx/>
              <a:buChar char="•"/>
            </a:pPr>
            <a:r>
              <a:rPr lang="en-US" sz="2400">
                <a:latin typeface="Franklin Gothic Medium" pitchFamily="34" charset="0"/>
              </a:rPr>
              <a:t>Educate teachers in products you sell</a:t>
            </a:r>
          </a:p>
          <a:p>
            <a:pPr lvl="1">
              <a:spcBef>
                <a:spcPct val="25000"/>
              </a:spcBef>
              <a:buFontTx/>
              <a:buChar char="•"/>
            </a:pPr>
            <a:r>
              <a:rPr lang="en-US" sz="2200">
                <a:latin typeface="Franklin Gothic Medium" pitchFamily="34" charset="0"/>
              </a:rPr>
              <a:t>Step up instruments</a:t>
            </a:r>
          </a:p>
          <a:p>
            <a:pPr lvl="1">
              <a:spcBef>
                <a:spcPct val="25000"/>
              </a:spcBef>
              <a:buFontTx/>
              <a:buChar char="•"/>
            </a:pPr>
            <a:r>
              <a:rPr lang="en-US" sz="2200">
                <a:latin typeface="Franklin Gothic Medium" pitchFamily="34" charset="0"/>
              </a:rPr>
              <a:t>Summer fun music</a:t>
            </a:r>
          </a:p>
          <a:p>
            <a:pPr lvl="1">
              <a:spcBef>
                <a:spcPct val="25000"/>
              </a:spcBef>
              <a:buFontTx/>
              <a:buChar char="•"/>
            </a:pPr>
            <a:r>
              <a:rPr lang="en-US" sz="2200">
                <a:latin typeface="Franklin Gothic Medium" pitchFamily="34" charset="0"/>
              </a:rPr>
              <a:t>Add-on sales, accessories, cross-selling</a:t>
            </a:r>
          </a:p>
          <a:p>
            <a:pPr lvl="1">
              <a:spcBef>
                <a:spcPct val="25000"/>
              </a:spcBef>
              <a:buFontTx/>
              <a:buChar char="•"/>
            </a:pPr>
            <a:r>
              <a:rPr lang="en-US" sz="2200">
                <a:latin typeface="Franklin Gothic Medium" pitchFamily="34" charset="0"/>
              </a:rPr>
              <a:t>Teach on and display what you sell</a:t>
            </a:r>
          </a:p>
          <a:p>
            <a:pPr>
              <a:spcBef>
                <a:spcPct val="25000"/>
              </a:spcBef>
              <a:buFontTx/>
              <a:buChar char="•"/>
            </a:pPr>
            <a:r>
              <a:rPr lang="en-US" sz="2400">
                <a:latin typeface="Franklin Gothic Medium" pitchFamily="34" charset="0"/>
              </a:rPr>
              <a:t>Reward teacher/student longevity</a:t>
            </a:r>
          </a:p>
        </p:txBody>
      </p:sp>
      <p:pic>
        <p:nvPicPr>
          <p:cNvPr id="43012" name="Picture 7" descr="MC900088900[1]"/>
          <p:cNvPicPr>
            <a:picLocks noChangeAspect="1" noChangeArrowheads="1"/>
          </p:cNvPicPr>
          <p:nvPr/>
        </p:nvPicPr>
        <p:blipFill>
          <a:blip r:embed="rId4"/>
          <a:srcRect/>
          <a:stretch>
            <a:fillRect/>
          </a:stretch>
        </p:blipFill>
        <p:spPr bwMode="auto">
          <a:xfrm>
            <a:off x="6934200" y="2403475"/>
            <a:ext cx="1908175" cy="153987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3" descr="SN09IdeacenterBrandedintro.jpg"/>
          <p:cNvPicPr>
            <a:picLocks noChangeAspect="1"/>
          </p:cNvPicPr>
          <p:nvPr/>
        </p:nvPicPr>
        <p:blipFill>
          <a:blip r:embed="rId3"/>
          <a:srcRect/>
          <a:stretch>
            <a:fillRect/>
          </a:stretch>
        </p:blipFill>
        <p:spPr bwMode="auto">
          <a:xfrm>
            <a:off x="9525" y="0"/>
            <a:ext cx="9134475" cy="5143500"/>
          </a:xfrm>
          <a:prstGeom prst="rect">
            <a:avLst/>
          </a:prstGeom>
          <a:noFill/>
          <a:ln w="9525">
            <a:noFill/>
            <a:miter lim="800000"/>
            <a:headEnd/>
            <a:tailEnd/>
          </a:ln>
        </p:spPr>
      </p:pic>
      <p:sp>
        <p:nvSpPr>
          <p:cNvPr id="7170" name="Content Placeholder 2"/>
          <p:cNvSpPr txBox="1">
            <a:spLocks/>
          </p:cNvSpPr>
          <p:nvPr/>
        </p:nvSpPr>
        <p:spPr bwMode="auto">
          <a:xfrm>
            <a:off x="609600" y="1733550"/>
            <a:ext cx="7924800" cy="3505200"/>
          </a:xfrm>
          <a:prstGeom prst="rect">
            <a:avLst/>
          </a:prstGeom>
          <a:noFill/>
          <a:ln w="9525">
            <a:noFill/>
            <a:miter lim="800000"/>
            <a:headEnd/>
            <a:tailEnd/>
          </a:ln>
        </p:spPr>
        <p:txBody>
          <a:bodyPr/>
          <a:lstStyle/>
          <a:p>
            <a:pPr marL="342900" indent="-342900" algn="ctr">
              <a:spcBef>
                <a:spcPct val="20000"/>
              </a:spcBef>
              <a:buFont typeface="Arial" charset="0"/>
              <a:buNone/>
            </a:pPr>
            <a:r>
              <a:rPr lang="en-US" sz="3600">
                <a:solidFill>
                  <a:schemeClr val="bg1"/>
                </a:solidFill>
                <a:latin typeface="Eras Bold ITC" pitchFamily="34" charset="0"/>
              </a:rPr>
              <a:t>20 Tips for Riding the</a:t>
            </a:r>
          </a:p>
          <a:p>
            <a:pPr marL="342900" indent="-342900" algn="ctr">
              <a:spcBef>
                <a:spcPct val="20000"/>
              </a:spcBef>
              <a:buFont typeface="Arial" charset="0"/>
              <a:buNone/>
            </a:pPr>
            <a:r>
              <a:rPr lang="en-US" sz="3600">
                <a:solidFill>
                  <a:schemeClr val="bg1"/>
                </a:solidFill>
                <a:latin typeface="Eras Bold ITC" pitchFamily="34" charset="0"/>
              </a:rPr>
              <a:t>Economic Waves</a:t>
            </a:r>
          </a:p>
          <a:p>
            <a:pPr marL="342900" indent="-342900" algn="r">
              <a:spcBef>
                <a:spcPct val="50000"/>
              </a:spcBef>
              <a:buFont typeface="Arial" charset="0"/>
              <a:buNone/>
            </a:pPr>
            <a:r>
              <a:rPr lang="en-US">
                <a:solidFill>
                  <a:schemeClr val="bg1"/>
                </a:solidFill>
                <a:latin typeface="Eras Bold ITC" pitchFamily="34" charset="0"/>
              </a:rPr>
              <a:t>. . . and unique places you can cut costs</a:t>
            </a:r>
          </a:p>
          <a:p>
            <a:pPr marL="342900" indent="-342900">
              <a:spcBef>
                <a:spcPct val="20000"/>
              </a:spcBef>
              <a:buFont typeface="Arial" charset="0"/>
              <a:buNone/>
            </a:pPr>
            <a:endParaRPr lang="en-US" u="sng">
              <a:solidFill>
                <a:schemeClr val="bg1"/>
              </a:solidFill>
              <a:latin typeface="Century Gothic" pitchFamily="34" charset="0"/>
            </a:endParaRPr>
          </a:p>
          <a:p>
            <a:pPr marL="342900" indent="-342900" algn="ctr">
              <a:spcBef>
                <a:spcPct val="20000"/>
              </a:spcBef>
              <a:buFont typeface="Arial" charset="0"/>
              <a:buNone/>
            </a:pPr>
            <a:r>
              <a:rPr lang="en-US">
                <a:solidFill>
                  <a:schemeClr val="bg1"/>
                </a:solidFill>
                <a:latin typeface="Eras Bold ITC" pitchFamily="34" charset="0"/>
              </a:rPr>
              <a:t>Tracy Leenman</a:t>
            </a:r>
          </a:p>
          <a:p>
            <a:pPr marL="342900" indent="-342900" algn="ctr">
              <a:spcBef>
                <a:spcPct val="20000"/>
              </a:spcBef>
              <a:buFont typeface="Arial" charset="0"/>
              <a:buNone/>
            </a:pPr>
            <a:r>
              <a:rPr lang="en-US">
                <a:solidFill>
                  <a:schemeClr val="bg1"/>
                </a:solidFill>
                <a:latin typeface="Eras Bold ITC" pitchFamily="34" charset="0"/>
              </a:rPr>
              <a:t>Musical Innovations</a:t>
            </a:r>
          </a:p>
          <a:p>
            <a:pPr marL="342900" indent="-342900" algn="ctr">
              <a:spcBef>
                <a:spcPct val="20000"/>
              </a:spcBef>
              <a:buFont typeface="Arial" charset="0"/>
              <a:buNone/>
            </a:pPr>
            <a:r>
              <a:rPr lang="en-US">
                <a:solidFill>
                  <a:schemeClr val="bg1"/>
                </a:solidFill>
                <a:latin typeface="Eras Bold ITC" pitchFamily="34" charset="0"/>
              </a:rPr>
              <a:t>July 2012</a:t>
            </a:r>
          </a:p>
          <a:p>
            <a:pPr marL="342900" indent="-342900">
              <a:spcBef>
                <a:spcPct val="20000"/>
              </a:spcBef>
              <a:buFont typeface="Arial" charset="0"/>
              <a:buNone/>
            </a:pPr>
            <a:endParaRPr lang="en-US" sz="2400" b="1" u="sng">
              <a:solidFill>
                <a:schemeClr val="bg1"/>
              </a:solidFill>
              <a:latin typeface="Century Gothic" pitchFamily="34" charset="0"/>
            </a:endParaRPr>
          </a:p>
          <a:p>
            <a:pPr marL="342900" indent="-342900">
              <a:spcBef>
                <a:spcPct val="20000"/>
              </a:spcBef>
              <a:buFont typeface="Arial" charset="0"/>
              <a:buNone/>
            </a:pPr>
            <a:r>
              <a:rPr lang="en-US" sz="2000" b="1">
                <a:latin typeface="Century Gothic"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SN09IdeacenterBrandedinfo.jpg"/>
          <p:cNvPicPr>
            <a:picLocks noChangeAspect="1"/>
          </p:cNvPicPr>
          <p:nvPr/>
        </p:nvPicPr>
        <p:blipFill>
          <a:blip r:embed="rId3"/>
          <a:srcRect/>
          <a:stretch>
            <a:fillRect/>
          </a:stretch>
        </p:blipFill>
        <p:spPr bwMode="auto">
          <a:xfrm>
            <a:off x="4763" y="0"/>
            <a:ext cx="9134475" cy="5143500"/>
          </a:xfrm>
          <a:prstGeom prst="rect">
            <a:avLst/>
          </a:prstGeom>
          <a:noFill/>
          <a:ln w="9525">
            <a:noFill/>
            <a:miter lim="800000"/>
            <a:headEnd/>
            <a:tailEnd/>
          </a:ln>
        </p:spPr>
      </p:pic>
      <p:sp>
        <p:nvSpPr>
          <p:cNvPr id="45058" name="Rectangle 5"/>
          <p:cNvSpPr>
            <a:spLocks noChangeArrowheads="1"/>
          </p:cNvSpPr>
          <p:nvPr/>
        </p:nvSpPr>
        <p:spPr bwMode="auto">
          <a:xfrm>
            <a:off x="422275" y="268288"/>
            <a:ext cx="8226425" cy="609600"/>
          </a:xfrm>
          <a:prstGeom prst="rect">
            <a:avLst/>
          </a:prstGeom>
          <a:noFill/>
          <a:ln w="9525">
            <a:noFill/>
            <a:miter lim="800000"/>
            <a:headEnd/>
            <a:tailEnd/>
          </a:ln>
        </p:spPr>
        <p:txBody>
          <a:bodyPr/>
          <a:lstStyle/>
          <a:p>
            <a:pPr algn="ctr" eaLnBrk="0" hangingPunct="0"/>
            <a:r>
              <a:rPr lang="en-US" sz="3200" b="1">
                <a:latin typeface="Century Gothic" pitchFamily="34" charset="0"/>
              </a:rPr>
              <a:t>Inventory Control – the Biggie</a:t>
            </a:r>
          </a:p>
        </p:txBody>
      </p:sp>
      <p:sp>
        <p:nvSpPr>
          <p:cNvPr id="45059" name="Text Box 7"/>
          <p:cNvSpPr txBox="1">
            <a:spLocks noChangeArrowheads="1"/>
          </p:cNvSpPr>
          <p:nvPr/>
        </p:nvSpPr>
        <p:spPr bwMode="auto">
          <a:xfrm>
            <a:off x="157163" y="895350"/>
            <a:ext cx="8758237" cy="4171950"/>
          </a:xfrm>
          <a:prstGeom prst="rect">
            <a:avLst/>
          </a:prstGeom>
          <a:noFill/>
          <a:ln w="9525">
            <a:noFill/>
            <a:miter lim="800000"/>
            <a:headEnd/>
            <a:tailEnd/>
          </a:ln>
        </p:spPr>
        <p:txBody>
          <a:bodyPr/>
          <a:lstStyle/>
          <a:p>
            <a:pPr>
              <a:spcBef>
                <a:spcPct val="25000"/>
              </a:spcBef>
              <a:buFontTx/>
              <a:buChar char="•"/>
            </a:pPr>
            <a:r>
              <a:rPr lang="en-US" sz="2400">
                <a:latin typeface="Franklin Gothic Medium" pitchFamily="34" charset="0"/>
              </a:rPr>
              <a:t>Alan Friedman’s Rules</a:t>
            </a:r>
          </a:p>
          <a:p>
            <a:pPr lvl="1">
              <a:spcBef>
                <a:spcPct val="25000"/>
              </a:spcBef>
              <a:buFontTx/>
              <a:buChar char="•"/>
            </a:pPr>
            <a:r>
              <a:rPr lang="en-US" sz="2200">
                <a:latin typeface="Franklin Gothic Medium" pitchFamily="34" charset="0"/>
              </a:rPr>
              <a:t>Buy what you can sell before you need to pay for it</a:t>
            </a:r>
          </a:p>
          <a:p>
            <a:pPr lvl="1">
              <a:spcBef>
                <a:spcPct val="25000"/>
              </a:spcBef>
              <a:buFontTx/>
              <a:buChar char="•"/>
            </a:pPr>
            <a:r>
              <a:rPr lang="en-US" sz="2200">
                <a:latin typeface="Franklin Gothic Medium" pitchFamily="34" charset="0"/>
              </a:rPr>
              <a:t>Buy only what you can sell in x-days, where x=360 times %GPM</a:t>
            </a:r>
          </a:p>
          <a:p>
            <a:pPr lvl="1">
              <a:spcBef>
                <a:spcPct val="25000"/>
              </a:spcBef>
              <a:buFontTx/>
              <a:buChar char="•"/>
            </a:pPr>
            <a:r>
              <a:rPr lang="en-US" sz="2200">
                <a:latin typeface="Franklin Gothic Medium" pitchFamily="34" charset="0"/>
              </a:rPr>
              <a:t>M.I. Rule: “One less and you’d lose a sale”</a:t>
            </a:r>
          </a:p>
          <a:p>
            <a:pPr>
              <a:spcBef>
                <a:spcPct val="25000"/>
              </a:spcBef>
              <a:buFontTx/>
              <a:buChar char="•"/>
            </a:pPr>
            <a:r>
              <a:rPr lang="en-US" sz="2400">
                <a:latin typeface="Franklin Gothic Medium" pitchFamily="34" charset="0"/>
              </a:rPr>
              <a:t>Understand GMROI</a:t>
            </a:r>
          </a:p>
          <a:p>
            <a:pPr lvl="1">
              <a:spcBef>
                <a:spcPct val="25000"/>
              </a:spcBef>
              <a:buFontTx/>
              <a:buChar char="•"/>
            </a:pPr>
            <a:r>
              <a:rPr lang="en-US" sz="2200">
                <a:latin typeface="Franklin Gothic Medium" pitchFamily="34" charset="0"/>
              </a:rPr>
              <a:t>GMROI is a ratio (fraction)</a:t>
            </a:r>
            <a:br>
              <a:rPr lang="en-US" sz="2200">
                <a:latin typeface="Franklin Gothic Medium" pitchFamily="34" charset="0"/>
              </a:rPr>
            </a:br>
            <a:r>
              <a:rPr lang="en-US" sz="2200">
                <a:latin typeface="Franklin Gothic Medium" pitchFamily="34" charset="0"/>
              </a:rPr>
              <a:t>	Balance of turn and profit</a:t>
            </a:r>
            <a:br>
              <a:rPr lang="en-US" sz="2200">
                <a:latin typeface="Franklin Gothic Medium" pitchFamily="34" charset="0"/>
              </a:rPr>
            </a:br>
            <a:r>
              <a:rPr lang="en-US" sz="2200">
                <a:latin typeface="Franklin Gothic Medium" pitchFamily="34" charset="0"/>
              </a:rPr>
              <a:t>	Increase turn by selling more, </a:t>
            </a:r>
            <a:br>
              <a:rPr lang="en-US" sz="2200">
                <a:latin typeface="Franklin Gothic Medium" pitchFamily="34" charset="0"/>
              </a:rPr>
            </a:br>
            <a:r>
              <a:rPr lang="en-US" sz="2200">
                <a:latin typeface="Franklin Gothic Medium" pitchFamily="34" charset="0"/>
              </a:rPr>
              <a:t>		or by lowering inventory</a:t>
            </a:r>
          </a:p>
        </p:txBody>
      </p:sp>
      <p:pic>
        <p:nvPicPr>
          <p:cNvPr id="45060" name="Picture 5" descr="MC900060042[1]"/>
          <p:cNvPicPr>
            <a:picLocks noChangeAspect="1" noChangeArrowheads="1"/>
          </p:cNvPicPr>
          <p:nvPr/>
        </p:nvPicPr>
        <p:blipFill>
          <a:blip r:embed="rId4"/>
          <a:srcRect/>
          <a:stretch>
            <a:fillRect/>
          </a:stretch>
        </p:blipFill>
        <p:spPr bwMode="auto">
          <a:xfrm>
            <a:off x="7086600" y="2419350"/>
            <a:ext cx="1809750" cy="15621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SN09IdeacenterBrandedinfo.jpg"/>
          <p:cNvPicPr>
            <a:picLocks noChangeAspect="1"/>
          </p:cNvPicPr>
          <p:nvPr/>
        </p:nvPicPr>
        <p:blipFill>
          <a:blip r:embed="rId3"/>
          <a:srcRect/>
          <a:stretch>
            <a:fillRect/>
          </a:stretch>
        </p:blipFill>
        <p:spPr bwMode="auto">
          <a:xfrm>
            <a:off x="4763" y="0"/>
            <a:ext cx="9134475" cy="5143500"/>
          </a:xfrm>
          <a:prstGeom prst="rect">
            <a:avLst/>
          </a:prstGeom>
          <a:noFill/>
          <a:ln w="9525">
            <a:noFill/>
            <a:miter lim="800000"/>
            <a:headEnd/>
            <a:tailEnd/>
          </a:ln>
        </p:spPr>
      </p:pic>
      <p:sp>
        <p:nvSpPr>
          <p:cNvPr id="47106" name="Rectangle 5"/>
          <p:cNvSpPr>
            <a:spLocks noChangeArrowheads="1"/>
          </p:cNvSpPr>
          <p:nvPr/>
        </p:nvSpPr>
        <p:spPr bwMode="auto">
          <a:xfrm>
            <a:off x="422275" y="268288"/>
            <a:ext cx="8226425" cy="609600"/>
          </a:xfrm>
          <a:prstGeom prst="rect">
            <a:avLst/>
          </a:prstGeom>
          <a:noFill/>
          <a:ln w="9525">
            <a:noFill/>
            <a:miter lim="800000"/>
            <a:headEnd/>
            <a:tailEnd/>
          </a:ln>
        </p:spPr>
        <p:txBody>
          <a:bodyPr/>
          <a:lstStyle/>
          <a:p>
            <a:pPr algn="ctr" eaLnBrk="0" hangingPunct="0"/>
            <a:r>
              <a:rPr lang="en-US" sz="3200" b="1">
                <a:latin typeface="Century Gothic" pitchFamily="34" charset="0"/>
              </a:rPr>
              <a:t>Buried in SKU’s?</a:t>
            </a:r>
          </a:p>
        </p:txBody>
      </p:sp>
      <p:sp>
        <p:nvSpPr>
          <p:cNvPr id="47107" name="Text Box 7"/>
          <p:cNvSpPr txBox="1">
            <a:spLocks noChangeArrowheads="1"/>
          </p:cNvSpPr>
          <p:nvPr/>
        </p:nvSpPr>
        <p:spPr bwMode="auto">
          <a:xfrm>
            <a:off x="381000" y="954088"/>
            <a:ext cx="8758238" cy="4171950"/>
          </a:xfrm>
          <a:prstGeom prst="rect">
            <a:avLst/>
          </a:prstGeom>
          <a:noFill/>
          <a:ln w="9525">
            <a:noFill/>
            <a:miter lim="800000"/>
            <a:headEnd/>
            <a:tailEnd/>
          </a:ln>
        </p:spPr>
        <p:txBody>
          <a:bodyPr/>
          <a:lstStyle/>
          <a:p>
            <a:pPr>
              <a:spcBef>
                <a:spcPct val="25000"/>
              </a:spcBef>
              <a:buFontTx/>
              <a:buChar char="•"/>
            </a:pPr>
            <a:r>
              <a:rPr lang="en-US" sz="2400">
                <a:latin typeface="Franklin Gothic Medium" pitchFamily="34" charset="0"/>
              </a:rPr>
              <a:t>Eliminate unnecessary SKUs </a:t>
            </a:r>
          </a:p>
          <a:p>
            <a:pPr lvl="1">
              <a:spcBef>
                <a:spcPct val="25000"/>
              </a:spcBef>
              <a:buFontTx/>
              <a:buChar char="•"/>
            </a:pPr>
            <a:r>
              <a:rPr lang="en-US" sz="2200">
                <a:latin typeface="Franklin Gothic Medium" pitchFamily="34" charset="0"/>
              </a:rPr>
              <a:t>Decreases customer confusion</a:t>
            </a:r>
            <a:br>
              <a:rPr lang="en-US" sz="2200">
                <a:latin typeface="Franklin Gothic Medium" pitchFamily="34" charset="0"/>
              </a:rPr>
            </a:br>
            <a:r>
              <a:rPr lang="en-US" sz="2200">
                <a:latin typeface="Franklin Gothic Medium" pitchFamily="34" charset="0"/>
              </a:rPr>
              <a:t>	(leads to buying cheapest)</a:t>
            </a:r>
          </a:p>
          <a:p>
            <a:pPr lvl="1">
              <a:spcBef>
                <a:spcPct val="25000"/>
              </a:spcBef>
              <a:buFontTx/>
              <a:buChar char="•"/>
            </a:pPr>
            <a:r>
              <a:rPr lang="en-US" sz="2200">
                <a:latin typeface="Franklin Gothic Medium" pitchFamily="34" charset="0"/>
              </a:rPr>
              <a:t>Good signage (FABs) essential - differentiate</a:t>
            </a:r>
          </a:p>
          <a:p>
            <a:pPr lvl="1">
              <a:spcBef>
                <a:spcPct val="25000"/>
              </a:spcBef>
              <a:buFontTx/>
              <a:buChar char="•"/>
            </a:pPr>
            <a:r>
              <a:rPr lang="en-US" sz="2200">
                <a:latin typeface="Franklin Gothic Medium" pitchFamily="34" charset="0"/>
              </a:rPr>
              <a:t>Offer to order what you don’t stock </a:t>
            </a:r>
          </a:p>
          <a:p>
            <a:pPr>
              <a:spcBef>
                <a:spcPct val="25000"/>
              </a:spcBef>
              <a:buFontTx/>
              <a:buChar char="•"/>
            </a:pPr>
            <a:r>
              <a:rPr lang="en-US" sz="2400">
                <a:latin typeface="Franklin Gothic Medium" pitchFamily="34" charset="0"/>
              </a:rPr>
              <a:t>Blow out old inventory</a:t>
            </a:r>
          </a:p>
          <a:p>
            <a:pPr lvl="1">
              <a:spcBef>
                <a:spcPct val="25000"/>
              </a:spcBef>
              <a:buFontTx/>
              <a:buChar char="•"/>
            </a:pPr>
            <a:r>
              <a:rPr lang="en-US" sz="2200">
                <a:latin typeface="Franklin Gothic Medium" pitchFamily="34" charset="0"/>
              </a:rPr>
              <a:t>Run frequent aging reports, set discounts</a:t>
            </a:r>
          </a:p>
          <a:p>
            <a:pPr lvl="1">
              <a:spcBef>
                <a:spcPct val="25000"/>
              </a:spcBef>
              <a:buFontTx/>
              <a:buChar char="•"/>
            </a:pPr>
            <a:r>
              <a:rPr lang="en-US" sz="2200">
                <a:latin typeface="Franklin Gothic Medium" pitchFamily="34" charset="0"/>
              </a:rPr>
              <a:t>Create a spiff to make up for lost commission</a:t>
            </a:r>
          </a:p>
          <a:p>
            <a:pPr lvl="1">
              <a:spcBef>
                <a:spcPct val="25000"/>
              </a:spcBef>
              <a:buFontTx/>
              <a:buChar char="•"/>
            </a:pPr>
            <a:r>
              <a:rPr lang="en-US" sz="2200">
                <a:latin typeface="Franklin Gothic Medium" pitchFamily="34" charset="0"/>
              </a:rPr>
              <a:t>Surround blow-outs with higher margin add-ons</a:t>
            </a:r>
          </a:p>
        </p:txBody>
      </p:sp>
      <p:pic>
        <p:nvPicPr>
          <p:cNvPr id="47108" name="Picture 5" descr="DSC00826"/>
          <p:cNvPicPr>
            <a:picLocks noChangeAspect="1" noChangeArrowheads="1"/>
          </p:cNvPicPr>
          <p:nvPr/>
        </p:nvPicPr>
        <p:blipFill>
          <a:blip r:embed="rId4"/>
          <a:srcRect l="10667" r="11111"/>
          <a:stretch>
            <a:fillRect/>
          </a:stretch>
        </p:blipFill>
        <p:spPr bwMode="auto">
          <a:xfrm>
            <a:off x="7010400" y="1085850"/>
            <a:ext cx="1676400" cy="2857500"/>
          </a:xfrm>
          <a:prstGeom prst="rect">
            <a:avLst/>
          </a:prstGeom>
          <a:noFill/>
          <a:ln w="12700">
            <a:solidFill>
              <a:schemeClr val="tx1"/>
            </a:solid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SN09IdeacenterBrandedinfo.jpg"/>
          <p:cNvPicPr>
            <a:picLocks noChangeAspect="1"/>
          </p:cNvPicPr>
          <p:nvPr/>
        </p:nvPicPr>
        <p:blipFill>
          <a:blip r:embed="rId3"/>
          <a:srcRect/>
          <a:stretch>
            <a:fillRect/>
          </a:stretch>
        </p:blipFill>
        <p:spPr bwMode="auto">
          <a:xfrm>
            <a:off x="4763" y="0"/>
            <a:ext cx="9134475" cy="5143500"/>
          </a:xfrm>
          <a:prstGeom prst="rect">
            <a:avLst/>
          </a:prstGeom>
          <a:noFill/>
          <a:ln w="9525">
            <a:noFill/>
            <a:miter lim="800000"/>
            <a:headEnd/>
            <a:tailEnd/>
          </a:ln>
        </p:spPr>
      </p:pic>
      <p:sp>
        <p:nvSpPr>
          <p:cNvPr id="49154" name="Rectangle 5"/>
          <p:cNvSpPr>
            <a:spLocks noChangeArrowheads="1"/>
          </p:cNvSpPr>
          <p:nvPr/>
        </p:nvSpPr>
        <p:spPr bwMode="auto">
          <a:xfrm>
            <a:off x="422275" y="268288"/>
            <a:ext cx="8226425" cy="609600"/>
          </a:xfrm>
          <a:prstGeom prst="rect">
            <a:avLst/>
          </a:prstGeom>
          <a:noFill/>
          <a:ln w="9525">
            <a:noFill/>
            <a:miter lim="800000"/>
            <a:headEnd/>
            <a:tailEnd/>
          </a:ln>
        </p:spPr>
        <p:txBody>
          <a:bodyPr/>
          <a:lstStyle/>
          <a:p>
            <a:pPr algn="ctr" eaLnBrk="0" hangingPunct="0"/>
            <a:r>
              <a:rPr lang="en-US" sz="3200" b="1">
                <a:latin typeface="Century Gothic" pitchFamily="34" charset="0"/>
              </a:rPr>
              <a:t>Creating a Model Inventory</a:t>
            </a:r>
          </a:p>
        </p:txBody>
      </p:sp>
      <p:sp>
        <p:nvSpPr>
          <p:cNvPr id="49155" name="Text Box 7"/>
          <p:cNvSpPr txBox="1">
            <a:spLocks noChangeArrowheads="1"/>
          </p:cNvSpPr>
          <p:nvPr/>
        </p:nvSpPr>
        <p:spPr bwMode="auto">
          <a:xfrm>
            <a:off x="381000" y="895350"/>
            <a:ext cx="8758238" cy="4589463"/>
          </a:xfrm>
          <a:prstGeom prst="rect">
            <a:avLst/>
          </a:prstGeom>
          <a:noFill/>
          <a:ln w="9525">
            <a:noFill/>
            <a:miter lim="800000"/>
            <a:headEnd/>
            <a:tailEnd/>
          </a:ln>
        </p:spPr>
        <p:txBody>
          <a:bodyPr/>
          <a:lstStyle/>
          <a:p>
            <a:pPr>
              <a:spcBef>
                <a:spcPct val="25000"/>
              </a:spcBef>
            </a:pPr>
            <a:r>
              <a:rPr lang="en-US" sz="2400">
                <a:latin typeface="Franklin Gothic Medium" pitchFamily="34" charset="0"/>
              </a:rPr>
              <a:t>Examine each department by price point</a:t>
            </a:r>
          </a:p>
          <a:p>
            <a:pPr lvl="1">
              <a:spcBef>
                <a:spcPct val="25000"/>
              </a:spcBef>
              <a:buFontTx/>
              <a:buChar char="•"/>
            </a:pPr>
            <a:r>
              <a:rPr lang="en-US" sz="2200">
                <a:latin typeface="Franklin Gothic Medium" pitchFamily="34" charset="0"/>
              </a:rPr>
              <a:t>Total up sales, GPM by price point</a:t>
            </a:r>
          </a:p>
          <a:p>
            <a:pPr lvl="1">
              <a:spcBef>
                <a:spcPct val="25000"/>
              </a:spcBef>
              <a:buFontTx/>
              <a:buChar char="•"/>
            </a:pPr>
            <a:r>
              <a:rPr lang="en-US" sz="2200">
                <a:latin typeface="Franklin Gothic Medium" pitchFamily="34" charset="0"/>
              </a:rPr>
              <a:t>Compare % GPM in that price point to total GPM</a:t>
            </a:r>
          </a:p>
          <a:p>
            <a:pPr lvl="1">
              <a:spcBef>
                <a:spcPct val="25000"/>
              </a:spcBef>
              <a:buFontTx/>
              <a:buChar char="•"/>
            </a:pPr>
            <a:r>
              <a:rPr lang="en-US" sz="2200">
                <a:latin typeface="Franklin Gothic Medium" pitchFamily="34" charset="0"/>
              </a:rPr>
              <a:t>Devote the matching % of inventory $$ to that price point</a:t>
            </a:r>
          </a:p>
          <a:p>
            <a:pPr lvl="1">
              <a:spcBef>
                <a:spcPct val="25000"/>
              </a:spcBef>
              <a:buFontTx/>
              <a:buChar char="•"/>
            </a:pPr>
            <a:r>
              <a:rPr lang="en-US" sz="2200">
                <a:latin typeface="Franklin Gothic Medium" pitchFamily="34" charset="0"/>
              </a:rPr>
              <a:t>Set “open to buy” and replace inventory</a:t>
            </a:r>
            <a:br>
              <a:rPr lang="en-US" sz="2200">
                <a:latin typeface="Franklin Gothic Medium" pitchFamily="34" charset="0"/>
              </a:rPr>
            </a:br>
            <a:r>
              <a:rPr lang="en-US" sz="2200">
                <a:latin typeface="Franklin Gothic Medium" pitchFamily="34" charset="0"/>
              </a:rPr>
              <a:t>		only as $$ become open</a:t>
            </a:r>
          </a:p>
          <a:p>
            <a:pPr lvl="1">
              <a:spcBef>
                <a:spcPct val="25000"/>
              </a:spcBef>
              <a:buFontTx/>
              <a:buChar char="•"/>
            </a:pPr>
            <a:r>
              <a:rPr lang="en-US" sz="2200">
                <a:latin typeface="Franklin Gothic Medium" pitchFamily="34" charset="0"/>
              </a:rPr>
              <a:t>Target your marketing to those customers</a:t>
            </a:r>
          </a:p>
          <a:p>
            <a:pPr marL="1143000" lvl="2" indent="-228600">
              <a:spcBef>
                <a:spcPct val="25000"/>
              </a:spcBef>
              <a:buFontTx/>
              <a:buChar char="•"/>
            </a:pPr>
            <a:r>
              <a:rPr lang="en-US" sz="2200">
                <a:latin typeface="Franklin Gothic Medium" pitchFamily="34" charset="0"/>
              </a:rPr>
              <a:t>Are you a pro shop? student horn shop?</a:t>
            </a:r>
          </a:p>
          <a:p>
            <a:pPr lvl="1">
              <a:spcBef>
                <a:spcPct val="25000"/>
              </a:spcBef>
              <a:buFontTx/>
              <a:buChar char="•"/>
            </a:pPr>
            <a:r>
              <a:rPr lang="en-US" sz="2200">
                <a:latin typeface="Franklin Gothic Medium" pitchFamily="34" charset="0"/>
              </a:rPr>
              <a:t>Expand target market carefully, deliberately</a:t>
            </a:r>
          </a:p>
          <a:p>
            <a:pPr marL="1143000" lvl="2" indent="-228600">
              <a:spcBef>
                <a:spcPct val="25000"/>
              </a:spcBef>
              <a:buFontTx/>
              <a:buChar char="•"/>
            </a:pPr>
            <a:r>
              <a:rPr lang="en-US" sz="2200">
                <a:latin typeface="Franklin Gothic Medium" pitchFamily="34" charset="0"/>
              </a:rPr>
              <a:t>Broaden “product portfolio” </a:t>
            </a:r>
          </a:p>
        </p:txBody>
      </p:sp>
      <p:pic>
        <p:nvPicPr>
          <p:cNvPr id="49156" name="Picture 5" descr="MC900237203[1]"/>
          <p:cNvPicPr>
            <a:picLocks noChangeAspect="1" noChangeArrowheads="1"/>
          </p:cNvPicPr>
          <p:nvPr/>
        </p:nvPicPr>
        <p:blipFill>
          <a:blip r:embed="rId4"/>
          <a:srcRect/>
          <a:stretch>
            <a:fillRect/>
          </a:stretch>
        </p:blipFill>
        <p:spPr bwMode="auto">
          <a:xfrm>
            <a:off x="6943725" y="360363"/>
            <a:ext cx="1590675" cy="1830387"/>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Picture 2" descr="SN09IdeacenterBrandedinfo.jpg"/>
          <p:cNvPicPr>
            <a:picLocks noChangeAspect="1"/>
          </p:cNvPicPr>
          <p:nvPr/>
        </p:nvPicPr>
        <p:blipFill>
          <a:blip r:embed="rId4"/>
          <a:srcRect/>
          <a:stretch>
            <a:fillRect/>
          </a:stretch>
        </p:blipFill>
        <p:spPr bwMode="auto">
          <a:xfrm>
            <a:off x="4763" y="0"/>
            <a:ext cx="9134475" cy="5143500"/>
          </a:xfrm>
          <a:prstGeom prst="rect">
            <a:avLst/>
          </a:prstGeom>
          <a:noFill/>
          <a:ln w="9525">
            <a:noFill/>
            <a:miter lim="800000"/>
            <a:headEnd/>
            <a:tailEnd/>
          </a:ln>
        </p:spPr>
      </p:pic>
      <p:graphicFrame>
        <p:nvGraphicFramePr>
          <p:cNvPr id="39941" name="Object 5"/>
          <p:cNvGraphicFramePr>
            <a:graphicFrameLocks noChangeAspect="1"/>
          </p:cNvGraphicFramePr>
          <p:nvPr/>
        </p:nvGraphicFramePr>
        <p:xfrm>
          <a:off x="381000" y="866775"/>
          <a:ext cx="6096000" cy="4067175"/>
        </p:xfrm>
        <a:graphic>
          <a:graphicData uri="http://schemas.openxmlformats.org/presentationml/2006/ole">
            <p:oleObj spid="_x0000_s39941" name="Chart" r:id="rId5" imgW="6096075" imgH="4067089" progId="MSGraph.Chart.8">
              <p:embed followColorScheme="full"/>
            </p:oleObj>
          </a:graphicData>
        </a:graphic>
      </p:graphicFrame>
      <p:sp>
        <p:nvSpPr>
          <p:cNvPr id="39943" name="Text Box 6"/>
          <p:cNvSpPr txBox="1">
            <a:spLocks noChangeArrowheads="1"/>
          </p:cNvSpPr>
          <p:nvPr/>
        </p:nvSpPr>
        <p:spPr bwMode="auto">
          <a:xfrm>
            <a:off x="6477000" y="1200150"/>
            <a:ext cx="2433638" cy="2703512"/>
          </a:xfrm>
          <a:prstGeom prst="rect">
            <a:avLst/>
          </a:prstGeom>
          <a:noFill/>
          <a:ln w="9525">
            <a:noFill/>
            <a:miter lim="800000"/>
            <a:headEnd/>
            <a:tailEnd/>
          </a:ln>
        </p:spPr>
        <p:txBody>
          <a:bodyPr wrap="square">
            <a:spAutoFit/>
          </a:bodyPr>
          <a:lstStyle/>
          <a:p>
            <a:pPr defTabSz="914400">
              <a:spcBef>
                <a:spcPct val="50000"/>
              </a:spcBef>
            </a:pPr>
            <a:r>
              <a:rPr lang="en-US" dirty="0">
                <a:latin typeface="Franklin Gothic Medium Cond" pitchFamily="34" charset="0"/>
              </a:rPr>
              <a:t>Under $300</a:t>
            </a:r>
            <a:br>
              <a:rPr lang="en-US" dirty="0">
                <a:latin typeface="Franklin Gothic Medium Cond" pitchFamily="34" charset="0"/>
              </a:rPr>
            </a:br>
            <a:r>
              <a:rPr lang="en-US" dirty="0">
                <a:latin typeface="Franklin Gothic Medium Cond" pitchFamily="34" charset="0"/>
              </a:rPr>
              <a:t>	37% GPM</a:t>
            </a:r>
          </a:p>
          <a:p>
            <a:pPr defTabSz="914400">
              <a:spcBef>
                <a:spcPct val="50000"/>
              </a:spcBef>
            </a:pPr>
            <a:r>
              <a:rPr lang="en-US" dirty="0">
                <a:latin typeface="Franklin Gothic Medium Cond" pitchFamily="34" charset="0"/>
              </a:rPr>
              <a:t>$300-499</a:t>
            </a:r>
            <a:br>
              <a:rPr lang="en-US" dirty="0">
                <a:latin typeface="Franklin Gothic Medium Cond" pitchFamily="34" charset="0"/>
              </a:rPr>
            </a:br>
            <a:r>
              <a:rPr lang="en-US" dirty="0">
                <a:latin typeface="Franklin Gothic Medium Cond" pitchFamily="34" charset="0"/>
              </a:rPr>
              <a:t>	43% GPM</a:t>
            </a:r>
          </a:p>
          <a:p>
            <a:pPr defTabSz="914400">
              <a:spcBef>
                <a:spcPct val="50000"/>
              </a:spcBef>
            </a:pPr>
            <a:r>
              <a:rPr lang="en-US" dirty="0">
                <a:latin typeface="Franklin Gothic Medium Cond" pitchFamily="34" charset="0"/>
              </a:rPr>
              <a:t>$500-699</a:t>
            </a:r>
            <a:br>
              <a:rPr lang="en-US" dirty="0">
                <a:latin typeface="Franklin Gothic Medium Cond" pitchFamily="34" charset="0"/>
              </a:rPr>
            </a:br>
            <a:r>
              <a:rPr lang="en-US" dirty="0">
                <a:latin typeface="Franklin Gothic Medium Cond" pitchFamily="34" charset="0"/>
              </a:rPr>
              <a:t>	18% GPM</a:t>
            </a:r>
          </a:p>
          <a:p>
            <a:pPr defTabSz="914400">
              <a:spcBef>
                <a:spcPct val="50000"/>
              </a:spcBef>
            </a:pPr>
            <a:r>
              <a:rPr lang="en-US" dirty="0">
                <a:latin typeface="Franklin Gothic Medium Cond" pitchFamily="34" charset="0"/>
              </a:rPr>
              <a:t>Over $700</a:t>
            </a:r>
            <a:br>
              <a:rPr lang="en-US" dirty="0">
                <a:latin typeface="Franklin Gothic Medium Cond" pitchFamily="34" charset="0"/>
              </a:rPr>
            </a:br>
            <a:r>
              <a:rPr lang="en-US" dirty="0">
                <a:latin typeface="Franklin Gothic Medium Cond" pitchFamily="34" charset="0"/>
              </a:rPr>
              <a:t>	  2% GPM</a:t>
            </a:r>
          </a:p>
        </p:txBody>
      </p:sp>
      <p:sp>
        <p:nvSpPr>
          <p:cNvPr id="39944" name="Rectangle 5"/>
          <p:cNvSpPr>
            <a:spLocks noChangeArrowheads="1"/>
          </p:cNvSpPr>
          <p:nvPr/>
        </p:nvSpPr>
        <p:spPr bwMode="auto">
          <a:xfrm>
            <a:off x="422275" y="268288"/>
            <a:ext cx="8226425" cy="609600"/>
          </a:xfrm>
          <a:prstGeom prst="rect">
            <a:avLst/>
          </a:prstGeom>
          <a:noFill/>
          <a:ln w="9525">
            <a:noFill/>
            <a:miter lim="800000"/>
            <a:headEnd/>
            <a:tailEnd/>
          </a:ln>
        </p:spPr>
        <p:txBody>
          <a:bodyPr/>
          <a:lstStyle/>
          <a:p>
            <a:pPr algn="ctr" eaLnBrk="0" hangingPunct="0"/>
            <a:r>
              <a:rPr lang="en-US" sz="3200" b="1">
                <a:latin typeface="Century Gothic" pitchFamily="34" charset="0"/>
              </a:rPr>
              <a:t>A Hypothetical Example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6" name="Picture 2" descr="SN09IdeacenterBrandedinfo.jpg"/>
          <p:cNvPicPr>
            <a:picLocks noChangeAspect="1"/>
          </p:cNvPicPr>
          <p:nvPr/>
        </p:nvPicPr>
        <p:blipFill>
          <a:blip r:embed="rId4"/>
          <a:srcRect/>
          <a:stretch>
            <a:fillRect/>
          </a:stretch>
        </p:blipFill>
        <p:spPr bwMode="auto">
          <a:xfrm>
            <a:off x="4763" y="0"/>
            <a:ext cx="9134475" cy="5143500"/>
          </a:xfrm>
          <a:prstGeom prst="rect">
            <a:avLst/>
          </a:prstGeom>
          <a:noFill/>
          <a:ln w="9525">
            <a:noFill/>
            <a:miter lim="800000"/>
            <a:headEnd/>
            <a:tailEnd/>
          </a:ln>
        </p:spPr>
      </p:pic>
      <p:sp>
        <p:nvSpPr>
          <p:cNvPr id="40967" name="Rectangle 5"/>
          <p:cNvSpPr>
            <a:spLocks noChangeArrowheads="1"/>
          </p:cNvSpPr>
          <p:nvPr/>
        </p:nvSpPr>
        <p:spPr bwMode="auto">
          <a:xfrm>
            <a:off x="422275" y="268288"/>
            <a:ext cx="8226425" cy="609600"/>
          </a:xfrm>
          <a:prstGeom prst="rect">
            <a:avLst/>
          </a:prstGeom>
          <a:noFill/>
          <a:ln w="9525">
            <a:noFill/>
            <a:miter lim="800000"/>
            <a:headEnd/>
            <a:tailEnd/>
          </a:ln>
        </p:spPr>
        <p:txBody>
          <a:bodyPr/>
          <a:lstStyle/>
          <a:p>
            <a:pPr algn="ctr" eaLnBrk="0" hangingPunct="0"/>
            <a:r>
              <a:rPr lang="en-US" sz="3200" b="1">
                <a:latin typeface="Century Gothic" pitchFamily="34" charset="0"/>
              </a:rPr>
              <a:t>A Hypothetical Conundrum</a:t>
            </a:r>
          </a:p>
        </p:txBody>
      </p:sp>
      <p:graphicFrame>
        <p:nvGraphicFramePr>
          <p:cNvPr id="40964" name="Object 4"/>
          <p:cNvGraphicFramePr>
            <a:graphicFrameLocks noChangeAspect="1"/>
          </p:cNvGraphicFramePr>
          <p:nvPr/>
        </p:nvGraphicFramePr>
        <p:xfrm>
          <a:off x="1524000" y="533400"/>
          <a:ext cx="6096000" cy="4064000"/>
        </p:xfrm>
        <a:graphic>
          <a:graphicData uri="http://schemas.openxmlformats.org/presentationml/2006/ole">
            <p:oleObj spid="_x0000_s40964" name="Chart" r:id="rId5" imgW="6096075" imgH="4067089" progId="MSGraph.Chart.8">
              <p:embed followColorScheme="full"/>
            </p:oleObj>
          </a:graphicData>
        </a:graphic>
      </p:graphicFrame>
      <p:graphicFrame>
        <p:nvGraphicFramePr>
          <p:cNvPr id="40965" name="Object 5"/>
          <p:cNvGraphicFramePr>
            <a:graphicFrameLocks noChangeAspect="1"/>
          </p:cNvGraphicFramePr>
          <p:nvPr/>
        </p:nvGraphicFramePr>
        <p:xfrm>
          <a:off x="0" y="877888"/>
          <a:ext cx="6096000" cy="4067175"/>
        </p:xfrm>
        <a:graphic>
          <a:graphicData uri="http://schemas.openxmlformats.org/presentationml/2006/ole">
            <p:oleObj spid="_x0000_s40965" name="Chart" r:id="rId6" imgW="6096075" imgH="4067089" progId="MSGraph.Chart.8">
              <p:embed followColorScheme="full"/>
            </p:oleObj>
          </a:graphicData>
        </a:graphic>
      </p:graphicFrame>
      <p:sp>
        <p:nvSpPr>
          <p:cNvPr id="40968" name="Text Box 6"/>
          <p:cNvSpPr txBox="1">
            <a:spLocks noChangeArrowheads="1"/>
          </p:cNvSpPr>
          <p:nvPr/>
        </p:nvSpPr>
        <p:spPr bwMode="auto">
          <a:xfrm>
            <a:off x="6362700" y="1795463"/>
            <a:ext cx="2776538" cy="1795462"/>
          </a:xfrm>
          <a:prstGeom prst="rect">
            <a:avLst/>
          </a:prstGeom>
          <a:noFill/>
          <a:ln w="9525">
            <a:noFill/>
            <a:miter lim="800000"/>
            <a:headEnd/>
            <a:tailEnd/>
          </a:ln>
        </p:spPr>
        <p:txBody>
          <a:bodyPr wrap="square">
            <a:spAutoFit/>
          </a:bodyPr>
          <a:lstStyle/>
          <a:p>
            <a:pPr>
              <a:spcBef>
                <a:spcPct val="50000"/>
              </a:spcBef>
            </a:pPr>
            <a:r>
              <a:rPr lang="en-US" dirty="0">
                <a:latin typeface="Franklin Gothic Medium Cond" pitchFamily="34" charset="0"/>
              </a:rPr>
              <a:t>Compare to GPM %s:</a:t>
            </a:r>
          </a:p>
          <a:p>
            <a:pPr>
              <a:spcBef>
                <a:spcPct val="30000"/>
              </a:spcBef>
              <a:buFontTx/>
              <a:buChar char="•"/>
            </a:pPr>
            <a:r>
              <a:rPr lang="en-US" dirty="0">
                <a:latin typeface="Franklin Gothic Medium Cond" pitchFamily="34" charset="0"/>
              </a:rPr>
              <a:t>Under $300 - 37% GPM</a:t>
            </a:r>
          </a:p>
          <a:p>
            <a:pPr>
              <a:spcBef>
                <a:spcPct val="30000"/>
              </a:spcBef>
              <a:buFontTx/>
              <a:buChar char="•"/>
            </a:pPr>
            <a:r>
              <a:rPr lang="en-US" dirty="0">
                <a:latin typeface="Franklin Gothic Medium Cond" pitchFamily="34" charset="0"/>
              </a:rPr>
              <a:t>$300-499 - 43% GPM</a:t>
            </a:r>
          </a:p>
          <a:p>
            <a:pPr>
              <a:spcBef>
                <a:spcPct val="30000"/>
              </a:spcBef>
              <a:buFontTx/>
              <a:buChar char="•"/>
            </a:pPr>
            <a:r>
              <a:rPr lang="en-US" dirty="0">
                <a:latin typeface="Franklin Gothic Medium Cond" pitchFamily="34" charset="0"/>
              </a:rPr>
              <a:t>$500-699 - 18% GPM</a:t>
            </a:r>
          </a:p>
          <a:p>
            <a:pPr>
              <a:spcBef>
                <a:spcPct val="30000"/>
              </a:spcBef>
              <a:buFontTx/>
              <a:buChar char="•"/>
            </a:pPr>
            <a:r>
              <a:rPr lang="en-US" dirty="0">
                <a:latin typeface="Franklin Gothic Medium Cond" pitchFamily="34" charset="0"/>
              </a:rPr>
              <a:t>Over $700 - 2% GPM</a:t>
            </a:r>
          </a:p>
        </p:txBody>
      </p:sp>
      <p:sp>
        <p:nvSpPr>
          <p:cNvPr id="40969" name="Text Box 7"/>
          <p:cNvSpPr txBox="1">
            <a:spLocks noChangeArrowheads="1"/>
          </p:cNvSpPr>
          <p:nvPr/>
        </p:nvSpPr>
        <p:spPr bwMode="auto">
          <a:xfrm>
            <a:off x="762000" y="1428750"/>
            <a:ext cx="3048000" cy="366713"/>
          </a:xfrm>
          <a:prstGeom prst="rect">
            <a:avLst/>
          </a:prstGeom>
          <a:noFill/>
          <a:ln w="9525">
            <a:noFill/>
            <a:miter lim="800000"/>
            <a:headEnd/>
            <a:tailEnd/>
          </a:ln>
        </p:spPr>
        <p:txBody>
          <a:bodyPr>
            <a:spAutoFit/>
          </a:bodyPr>
          <a:lstStyle/>
          <a:p>
            <a:pPr algn="ctr" defTabSz="914400">
              <a:spcBef>
                <a:spcPct val="50000"/>
              </a:spcBef>
            </a:pPr>
            <a:r>
              <a:rPr lang="en-US">
                <a:latin typeface="Franklin Gothic Demi" pitchFamily="34" charset="0"/>
              </a:rPr>
              <a:t>Acoustic Guitars on Hand</a:t>
            </a:r>
          </a:p>
        </p:txBody>
      </p:sp>
      <p:sp>
        <p:nvSpPr>
          <p:cNvPr id="40970" name="Text Box 8"/>
          <p:cNvSpPr txBox="1">
            <a:spLocks noChangeArrowheads="1"/>
          </p:cNvSpPr>
          <p:nvPr/>
        </p:nvSpPr>
        <p:spPr bwMode="auto">
          <a:xfrm>
            <a:off x="1219200" y="3867150"/>
            <a:ext cx="6934200" cy="427038"/>
          </a:xfrm>
          <a:prstGeom prst="rect">
            <a:avLst/>
          </a:prstGeom>
          <a:noFill/>
          <a:ln w="9525">
            <a:noFill/>
            <a:miter lim="800000"/>
            <a:headEnd/>
            <a:tailEnd/>
          </a:ln>
        </p:spPr>
        <p:txBody>
          <a:bodyPr>
            <a:spAutoFit/>
          </a:bodyPr>
          <a:lstStyle/>
          <a:p>
            <a:pPr defTabSz="914400">
              <a:spcBef>
                <a:spcPct val="50000"/>
              </a:spcBef>
            </a:pPr>
            <a:r>
              <a:rPr lang="en-US" sz="2200">
                <a:latin typeface="Franklin Gothic Demi" pitchFamily="34" charset="0"/>
              </a:rPr>
              <a:t>Why was this company having trouble selling guitars?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2" descr="SN09IdeacenterBrandedinfo.jpg"/>
          <p:cNvPicPr>
            <a:picLocks noChangeAspect="1"/>
          </p:cNvPicPr>
          <p:nvPr/>
        </p:nvPicPr>
        <p:blipFill>
          <a:blip r:embed="rId2"/>
          <a:srcRect/>
          <a:stretch>
            <a:fillRect/>
          </a:stretch>
        </p:blipFill>
        <p:spPr bwMode="auto">
          <a:xfrm>
            <a:off x="4763" y="0"/>
            <a:ext cx="9134475" cy="5143500"/>
          </a:xfrm>
          <a:prstGeom prst="rect">
            <a:avLst/>
          </a:prstGeom>
          <a:noFill/>
          <a:ln w="9525">
            <a:noFill/>
            <a:miter lim="800000"/>
            <a:headEnd/>
            <a:tailEnd/>
          </a:ln>
        </p:spPr>
      </p:pic>
      <p:sp>
        <p:nvSpPr>
          <p:cNvPr id="57346" name="Rectangle 5"/>
          <p:cNvSpPr>
            <a:spLocks noChangeArrowheads="1"/>
          </p:cNvSpPr>
          <p:nvPr/>
        </p:nvSpPr>
        <p:spPr bwMode="auto">
          <a:xfrm>
            <a:off x="422275" y="285750"/>
            <a:ext cx="8226425" cy="609600"/>
          </a:xfrm>
          <a:prstGeom prst="rect">
            <a:avLst/>
          </a:prstGeom>
          <a:noFill/>
          <a:ln w="9525">
            <a:noFill/>
            <a:miter lim="800000"/>
            <a:headEnd/>
            <a:tailEnd/>
          </a:ln>
        </p:spPr>
        <p:txBody>
          <a:bodyPr/>
          <a:lstStyle/>
          <a:p>
            <a:pPr algn="ctr" eaLnBrk="0" hangingPunct="0"/>
            <a:r>
              <a:rPr lang="en-US" sz="3200" b="1">
                <a:latin typeface="Century Gothic" pitchFamily="34" charset="0"/>
              </a:rPr>
              <a:t>Additional Resources</a:t>
            </a:r>
          </a:p>
        </p:txBody>
      </p:sp>
      <p:sp>
        <p:nvSpPr>
          <p:cNvPr id="57347" name="Text Box 7"/>
          <p:cNvSpPr txBox="1">
            <a:spLocks noChangeArrowheads="1"/>
          </p:cNvSpPr>
          <p:nvPr/>
        </p:nvSpPr>
        <p:spPr bwMode="auto">
          <a:xfrm>
            <a:off x="838200" y="1047750"/>
            <a:ext cx="8296275" cy="3886200"/>
          </a:xfrm>
          <a:prstGeom prst="rect">
            <a:avLst/>
          </a:prstGeom>
          <a:noFill/>
          <a:ln w="9525">
            <a:noFill/>
            <a:miter lim="800000"/>
            <a:headEnd/>
            <a:tailEnd/>
          </a:ln>
        </p:spPr>
        <p:txBody>
          <a:bodyPr/>
          <a:lstStyle/>
          <a:p>
            <a:pPr>
              <a:spcBef>
                <a:spcPct val="25000"/>
              </a:spcBef>
              <a:buFontTx/>
              <a:buChar char="•"/>
            </a:pPr>
            <a:endParaRPr lang="en-US" sz="2400">
              <a:latin typeface="Franklin Gothic Medium" pitchFamily="34" charset="0"/>
            </a:endParaRPr>
          </a:p>
        </p:txBody>
      </p:sp>
      <p:sp>
        <p:nvSpPr>
          <p:cNvPr id="57348" name="Rectangle 6"/>
          <p:cNvSpPr>
            <a:spLocks noChangeArrowheads="1"/>
          </p:cNvSpPr>
          <p:nvPr/>
        </p:nvSpPr>
        <p:spPr bwMode="auto">
          <a:xfrm>
            <a:off x="458788" y="1047750"/>
            <a:ext cx="8153400" cy="3816429"/>
          </a:xfrm>
          <a:prstGeom prst="rect">
            <a:avLst/>
          </a:prstGeom>
          <a:noFill/>
          <a:ln w="9525">
            <a:noFill/>
            <a:miter lim="800000"/>
            <a:headEnd/>
            <a:tailEnd/>
          </a:ln>
        </p:spPr>
        <p:txBody>
          <a:bodyPr>
            <a:spAutoFit/>
          </a:bodyPr>
          <a:lstStyle/>
          <a:p>
            <a:pPr defTabSz="914400"/>
            <a:r>
              <a:rPr lang="en-US" sz="2400" dirty="0" err="1">
                <a:latin typeface="Franklin Gothic Demi" pitchFamily="34" charset="0"/>
              </a:rPr>
              <a:t>Averwater</a:t>
            </a:r>
            <a:r>
              <a:rPr lang="en-US" sz="2400" dirty="0">
                <a:latin typeface="Franklin Gothic Demi" pitchFamily="34" charset="0"/>
              </a:rPr>
              <a:t>, Chip. Retail Truths: The Unconventional Wisdom </a:t>
            </a:r>
            <a:r>
              <a:rPr lang="en-US" sz="2400" dirty="0" smtClean="0">
                <a:latin typeface="Franklin Gothic Demi" pitchFamily="34" charset="0"/>
              </a:rPr>
              <a:t>of </a:t>
            </a:r>
            <a:r>
              <a:rPr lang="en-US" sz="2400" dirty="0">
                <a:latin typeface="Franklin Gothic Demi" pitchFamily="34" charset="0"/>
              </a:rPr>
              <a:t>Retailing. </a:t>
            </a:r>
            <a:r>
              <a:rPr lang="en-US" sz="2400" dirty="0" smtClean="0">
                <a:latin typeface="Franklin Gothic Demi" pitchFamily="34" charset="0"/>
              </a:rPr>
              <a:t>Cary</a:t>
            </a:r>
            <a:r>
              <a:rPr lang="en-US" sz="2400" dirty="0">
                <a:latin typeface="Franklin Gothic Demi" pitchFamily="34" charset="0"/>
              </a:rPr>
              <a:t>, NC, ABB Press, 2012</a:t>
            </a:r>
          </a:p>
          <a:p>
            <a:pPr defTabSz="914400"/>
            <a:endParaRPr lang="en-US" sz="1400" dirty="0">
              <a:latin typeface="Franklin Gothic Demi" pitchFamily="34" charset="0"/>
            </a:endParaRPr>
          </a:p>
          <a:p>
            <a:pPr defTabSz="914400"/>
            <a:r>
              <a:rPr lang="en-US" sz="2400" dirty="0">
                <a:latin typeface="Franklin Gothic Demi" pitchFamily="34" charset="0"/>
              </a:rPr>
              <a:t>Gerber, Michael F. The E Myth Revisited. NY: Harper Collins </a:t>
            </a:r>
            <a:r>
              <a:rPr lang="en-US" sz="2400" dirty="0" smtClean="0">
                <a:latin typeface="Franklin Gothic Demi" pitchFamily="34" charset="0"/>
              </a:rPr>
              <a:t>Publishers</a:t>
            </a:r>
            <a:r>
              <a:rPr lang="en-US" sz="2400" dirty="0">
                <a:latin typeface="Franklin Gothic Demi" pitchFamily="34" charset="0"/>
              </a:rPr>
              <a:t>, 1995.</a:t>
            </a:r>
          </a:p>
          <a:p>
            <a:pPr defTabSz="914400"/>
            <a:endParaRPr lang="en-US" dirty="0">
              <a:latin typeface="Franklin Gothic Demi" pitchFamily="34" charset="0"/>
            </a:endParaRPr>
          </a:p>
          <a:p>
            <a:pPr defTabSz="914400"/>
            <a:r>
              <a:rPr lang="en-US" sz="2400" dirty="0">
                <a:latin typeface="Franklin Gothic Demi" pitchFamily="34" charset="0"/>
              </a:rPr>
              <a:t>Lewis, Robin and Dart, Michael. The New Rules of Retail. </a:t>
            </a:r>
            <a:r>
              <a:rPr lang="en-US" sz="2400" dirty="0" smtClean="0">
                <a:latin typeface="Franklin Gothic Demi" pitchFamily="34" charset="0"/>
              </a:rPr>
              <a:t>NY</a:t>
            </a:r>
            <a:r>
              <a:rPr lang="en-US" sz="2400" dirty="0">
                <a:latin typeface="Franklin Gothic Demi" pitchFamily="34" charset="0"/>
              </a:rPr>
              <a:t>: Palgrave </a:t>
            </a:r>
            <a:r>
              <a:rPr lang="en-US" sz="2400" dirty="0" smtClean="0">
                <a:latin typeface="Franklin Gothic Demi" pitchFamily="34" charset="0"/>
              </a:rPr>
              <a:t>Macmillan</a:t>
            </a:r>
            <a:r>
              <a:rPr lang="en-US" sz="2400" dirty="0">
                <a:latin typeface="Franklin Gothic Demi" pitchFamily="34" charset="0"/>
              </a:rPr>
              <a:t>, 2010.</a:t>
            </a:r>
          </a:p>
          <a:p>
            <a:pPr defTabSz="914400"/>
            <a:endParaRPr lang="en-US" dirty="0">
              <a:latin typeface="Franklin Gothic Demi" pitchFamily="34" charset="0"/>
            </a:endParaRPr>
          </a:p>
          <a:p>
            <a:pPr defTabSz="914400"/>
            <a:r>
              <a:rPr lang="en-US" sz="2400" dirty="0">
                <a:latin typeface="Franklin Gothic Demi" pitchFamily="34" charset="0"/>
              </a:rPr>
              <a:t>Warner, Ralph and Laurence, Bethany. Save Your Small </a:t>
            </a:r>
            <a:r>
              <a:rPr lang="en-US" sz="2400" dirty="0" smtClean="0">
                <a:latin typeface="Franklin Gothic Demi" pitchFamily="34" charset="0"/>
              </a:rPr>
              <a:t>Business</a:t>
            </a:r>
            <a:r>
              <a:rPr lang="en-US" sz="2400" dirty="0">
                <a:latin typeface="Franklin Gothic Demi" pitchFamily="34" charset="0"/>
              </a:rPr>
              <a:t>. Berkeley, CA: </a:t>
            </a:r>
            <a:r>
              <a:rPr lang="en-US" sz="2400" dirty="0" err="1">
                <a:latin typeface="Franklin Gothic Demi" pitchFamily="34" charset="0"/>
              </a:rPr>
              <a:t>Nolo</a:t>
            </a:r>
            <a:r>
              <a:rPr lang="en-US" sz="2400" dirty="0">
                <a:latin typeface="Franklin Gothic Demi" pitchFamily="34" charset="0"/>
              </a:rPr>
              <a:t>, 2009.</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descr="SN09IdeacenterBrandedinfo.jpg"/>
          <p:cNvPicPr>
            <a:picLocks noChangeAspect="1"/>
          </p:cNvPicPr>
          <p:nvPr/>
        </p:nvPicPr>
        <p:blipFill>
          <a:blip r:embed="rId2"/>
          <a:srcRect/>
          <a:stretch>
            <a:fillRect/>
          </a:stretch>
        </p:blipFill>
        <p:spPr bwMode="auto">
          <a:xfrm>
            <a:off x="0" y="0"/>
            <a:ext cx="9134475" cy="5143500"/>
          </a:xfrm>
          <a:prstGeom prst="rect">
            <a:avLst/>
          </a:prstGeom>
          <a:noFill/>
          <a:ln w="9525">
            <a:noFill/>
            <a:miter lim="800000"/>
            <a:headEnd/>
            <a:tailEnd/>
          </a:ln>
        </p:spPr>
      </p:pic>
      <p:sp>
        <p:nvSpPr>
          <p:cNvPr id="58370" name="Rectangle 5"/>
          <p:cNvSpPr>
            <a:spLocks noChangeArrowheads="1"/>
          </p:cNvSpPr>
          <p:nvPr/>
        </p:nvSpPr>
        <p:spPr bwMode="auto">
          <a:xfrm>
            <a:off x="422275" y="285750"/>
            <a:ext cx="8226425" cy="609600"/>
          </a:xfrm>
          <a:prstGeom prst="rect">
            <a:avLst/>
          </a:prstGeom>
          <a:noFill/>
          <a:ln w="9525">
            <a:noFill/>
            <a:miter lim="800000"/>
            <a:headEnd/>
            <a:tailEnd/>
          </a:ln>
        </p:spPr>
        <p:txBody>
          <a:bodyPr/>
          <a:lstStyle/>
          <a:p>
            <a:pPr algn="ctr" eaLnBrk="0" hangingPunct="0"/>
            <a:r>
              <a:rPr lang="en-US" sz="3200" b="1">
                <a:latin typeface="Century Gothic" pitchFamily="34" charset="0"/>
              </a:rPr>
              <a:t>Thank you!</a:t>
            </a:r>
          </a:p>
        </p:txBody>
      </p:sp>
      <p:sp>
        <p:nvSpPr>
          <p:cNvPr id="58371" name="Rectangle 4"/>
          <p:cNvSpPr>
            <a:spLocks noChangeArrowheads="1"/>
          </p:cNvSpPr>
          <p:nvPr/>
        </p:nvSpPr>
        <p:spPr bwMode="auto">
          <a:xfrm>
            <a:off x="1890713" y="1371600"/>
            <a:ext cx="5291137" cy="2647950"/>
          </a:xfrm>
          <a:prstGeom prst="rect">
            <a:avLst/>
          </a:prstGeom>
          <a:noFill/>
          <a:ln w="9525">
            <a:noFill/>
            <a:miter lim="800000"/>
            <a:headEnd/>
            <a:tailEnd/>
          </a:ln>
        </p:spPr>
        <p:txBody>
          <a:bodyPr>
            <a:spAutoFit/>
          </a:bodyPr>
          <a:lstStyle/>
          <a:p>
            <a:pPr algn="ctr"/>
            <a:r>
              <a:rPr lang="en-US" sz="2400">
                <a:latin typeface="Franklin Gothic Demi" pitchFamily="34" charset="0"/>
              </a:rPr>
              <a:t>Tracy E. Leenman</a:t>
            </a:r>
          </a:p>
          <a:p>
            <a:pPr algn="ctr"/>
            <a:r>
              <a:rPr lang="en-US" sz="2400">
                <a:latin typeface="Franklin Gothic Demi" pitchFamily="34" charset="0"/>
              </a:rPr>
              <a:t>Musical Innovations</a:t>
            </a:r>
          </a:p>
          <a:p>
            <a:pPr algn="ctr"/>
            <a:r>
              <a:rPr lang="en-US" sz="2400">
                <a:latin typeface="Franklin Gothic Demi" pitchFamily="34" charset="0"/>
              </a:rPr>
              <a:t>150-G Tanner Rd. at Butler</a:t>
            </a:r>
          </a:p>
          <a:p>
            <a:pPr algn="ctr"/>
            <a:r>
              <a:rPr lang="en-US" sz="2400">
                <a:latin typeface="Franklin Gothic Demi" pitchFamily="34" charset="0"/>
              </a:rPr>
              <a:t>Greenville, SC  29607</a:t>
            </a:r>
          </a:p>
          <a:p>
            <a:pPr algn="ctr"/>
            <a:endParaRPr lang="en-US" sz="2400">
              <a:latin typeface="Franklin Gothic Demi" pitchFamily="34" charset="0"/>
            </a:endParaRPr>
          </a:p>
          <a:p>
            <a:pPr algn="ctr"/>
            <a:r>
              <a:rPr lang="en-US" sz="2400">
                <a:latin typeface="Franklin Gothic Demi" pitchFamily="34" charset="0"/>
              </a:rPr>
              <a:t>(864) 286-8742</a:t>
            </a:r>
          </a:p>
          <a:p>
            <a:pPr algn="ctr"/>
            <a:r>
              <a:rPr lang="en-US" sz="2400">
                <a:latin typeface="Franklin Gothic Demi" pitchFamily="34" charset="0"/>
              </a:rPr>
              <a:t>tracy@musicalinnovations.biz</a:t>
            </a:r>
          </a:p>
        </p:txBody>
      </p:sp>
      <p:pic>
        <p:nvPicPr>
          <p:cNvPr id="58372" name="Picture 5" descr="combo logo"/>
          <p:cNvPicPr>
            <a:picLocks noChangeAspect="1" noChangeArrowheads="1"/>
          </p:cNvPicPr>
          <p:nvPr/>
        </p:nvPicPr>
        <p:blipFill>
          <a:blip r:embed="rId3"/>
          <a:srcRect/>
          <a:stretch>
            <a:fillRect/>
          </a:stretch>
        </p:blipFill>
        <p:spPr bwMode="auto">
          <a:xfrm>
            <a:off x="542925" y="3181350"/>
            <a:ext cx="2428875" cy="16002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2" descr="SN09IdeacenterBrandedinfo.jpg"/>
          <p:cNvPicPr>
            <a:picLocks noChangeAspect="1"/>
          </p:cNvPicPr>
          <p:nvPr/>
        </p:nvPicPr>
        <p:blipFill>
          <a:blip r:embed="rId3"/>
          <a:srcRect/>
          <a:stretch>
            <a:fillRect/>
          </a:stretch>
        </p:blipFill>
        <p:spPr bwMode="auto">
          <a:xfrm>
            <a:off x="0" y="-95250"/>
            <a:ext cx="9134475" cy="5143500"/>
          </a:xfrm>
          <a:prstGeom prst="rect">
            <a:avLst/>
          </a:prstGeom>
          <a:noFill/>
          <a:ln w="9525">
            <a:noFill/>
            <a:miter lim="800000"/>
            <a:headEnd/>
            <a:tailEnd/>
          </a:ln>
        </p:spPr>
      </p:pic>
      <p:pic>
        <p:nvPicPr>
          <p:cNvPr id="9218" name="Picture 5" descr="lll2-09"/>
          <p:cNvPicPr>
            <a:picLocks noChangeAspect="1" noChangeArrowheads="1"/>
          </p:cNvPicPr>
          <p:nvPr/>
        </p:nvPicPr>
        <p:blipFill>
          <a:blip r:embed="rId4"/>
          <a:srcRect/>
          <a:stretch>
            <a:fillRect/>
          </a:stretch>
        </p:blipFill>
        <p:spPr bwMode="auto">
          <a:xfrm>
            <a:off x="6381750" y="2114550"/>
            <a:ext cx="2305050" cy="1536700"/>
          </a:xfrm>
          <a:prstGeom prst="rect">
            <a:avLst/>
          </a:prstGeom>
          <a:noFill/>
          <a:ln w="9525">
            <a:solidFill>
              <a:schemeClr val="tx1"/>
            </a:solidFill>
            <a:miter lim="800000"/>
            <a:headEnd/>
            <a:tailEnd/>
          </a:ln>
        </p:spPr>
      </p:pic>
      <p:sp>
        <p:nvSpPr>
          <p:cNvPr id="9219" name="Text Box 6"/>
          <p:cNvSpPr txBox="1">
            <a:spLocks noChangeArrowheads="1"/>
          </p:cNvSpPr>
          <p:nvPr/>
        </p:nvSpPr>
        <p:spPr bwMode="auto">
          <a:xfrm>
            <a:off x="762000" y="1581150"/>
            <a:ext cx="7007225" cy="3200400"/>
          </a:xfrm>
          <a:prstGeom prst="rect">
            <a:avLst/>
          </a:prstGeom>
          <a:noFill/>
          <a:ln w="9525">
            <a:noFill/>
            <a:miter lim="800000"/>
            <a:headEnd/>
            <a:tailEnd/>
          </a:ln>
        </p:spPr>
        <p:txBody>
          <a:bodyPr/>
          <a:lstStyle/>
          <a:p>
            <a:pPr defTabSz="914400">
              <a:spcBef>
                <a:spcPct val="20000"/>
              </a:spcBef>
              <a:buFontTx/>
              <a:buChar char="•"/>
            </a:pPr>
            <a:r>
              <a:rPr lang="en-US" sz="2400">
                <a:latin typeface="Franklin Gothic Medium" pitchFamily="34" charset="0"/>
              </a:rPr>
              <a:t>Every penny counts</a:t>
            </a:r>
          </a:p>
          <a:p>
            <a:pPr defTabSz="914400">
              <a:spcBef>
                <a:spcPct val="30000"/>
              </a:spcBef>
              <a:buFontTx/>
              <a:buChar char="•"/>
            </a:pPr>
            <a:r>
              <a:rPr lang="en-US" sz="2400">
                <a:latin typeface="Franklin Gothic Medium" pitchFamily="34" charset="0"/>
              </a:rPr>
              <a:t>Leave “no quarter”</a:t>
            </a:r>
            <a:br>
              <a:rPr lang="en-US" sz="2400">
                <a:latin typeface="Franklin Gothic Medium" pitchFamily="34" charset="0"/>
              </a:rPr>
            </a:br>
            <a:r>
              <a:rPr lang="en-US" sz="2400">
                <a:latin typeface="Franklin Gothic Medium" pitchFamily="34" charset="0"/>
              </a:rPr>
              <a:t>	Disallow “But we’ve always . . .”</a:t>
            </a:r>
          </a:p>
          <a:p>
            <a:pPr defTabSz="914400">
              <a:spcBef>
                <a:spcPct val="30000"/>
              </a:spcBef>
              <a:buFontTx/>
              <a:buChar char="•"/>
            </a:pPr>
            <a:r>
              <a:rPr lang="en-US" sz="2400">
                <a:latin typeface="Franklin Gothic Medium" pitchFamily="34" charset="0"/>
              </a:rPr>
              <a:t>Do the math</a:t>
            </a:r>
          </a:p>
          <a:p>
            <a:pPr defTabSz="914400">
              <a:spcBef>
                <a:spcPct val="30000"/>
              </a:spcBef>
              <a:buFontTx/>
              <a:buChar char="•"/>
            </a:pPr>
            <a:r>
              <a:rPr lang="en-US" sz="2400">
                <a:latin typeface="Franklin Gothic Medium" pitchFamily="34" charset="0"/>
              </a:rPr>
              <a:t>Determine to “get it right” –</a:t>
            </a:r>
            <a:br>
              <a:rPr lang="en-US" sz="2400">
                <a:latin typeface="Franklin Gothic Medium" pitchFamily="34" charset="0"/>
              </a:rPr>
            </a:br>
            <a:r>
              <a:rPr lang="en-US" sz="2400">
                <a:latin typeface="Franklin Gothic Medium" pitchFamily="34" charset="0"/>
              </a:rPr>
              <a:t>	no matter what the cost</a:t>
            </a:r>
          </a:p>
          <a:p>
            <a:pPr defTabSz="914400">
              <a:spcBef>
                <a:spcPct val="30000"/>
              </a:spcBef>
              <a:buFontTx/>
              <a:buChar char="•"/>
            </a:pPr>
            <a:r>
              <a:rPr lang="en-US" sz="2400">
                <a:latin typeface="Franklin Gothic Medium" pitchFamily="34" charset="0"/>
              </a:rPr>
              <a:t>Start </a:t>
            </a:r>
            <a:r>
              <a:rPr lang="en-US" sz="2400" b="1">
                <a:latin typeface="Franklin Gothic Medium" pitchFamily="34" charset="0"/>
              </a:rPr>
              <a:t>TODAY</a:t>
            </a:r>
            <a:r>
              <a:rPr lang="en-US" sz="2400">
                <a:latin typeface="Franklin Gothic Medium" pitchFamily="34" charset="0"/>
              </a:rPr>
              <a:t>!</a:t>
            </a:r>
          </a:p>
        </p:txBody>
      </p:sp>
      <p:sp>
        <p:nvSpPr>
          <p:cNvPr id="9220" name="Rectangle 7"/>
          <p:cNvSpPr>
            <a:spLocks noChangeArrowheads="1"/>
          </p:cNvSpPr>
          <p:nvPr/>
        </p:nvSpPr>
        <p:spPr bwMode="auto">
          <a:xfrm>
            <a:off x="458788" y="209550"/>
            <a:ext cx="8226425" cy="1371600"/>
          </a:xfrm>
          <a:prstGeom prst="rect">
            <a:avLst/>
          </a:prstGeom>
          <a:noFill/>
          <a:ln w="9525">
            <a:noFill/>
            <a:miter lim="800000"/>
            <a:headEnd/>
            <a:tailEnd/>
          </a:ln>
        </p:spPr>
        <p:txBody>
          <a:bodyPr/>
          <a:lstStyle/>
          <a:p>
            <a:pPr algn="ctr" eaLnBrk="0" hangingPunct="0">
              <a:spcBef>
                <a:spcPct val="20000"/>
              </a:spcBef>
            </a:pPr>
            <a:r>
              <a:rPr lang="en-US" sz="3200" b="1">
                <a:latin typeface="Century Gothic" pitchFamily="34" charset="0"/>
              </a:rPr>
              <a:t>Adopt an</a:t>
            </a:r>
            <a:br>
              <a:rPr lang="en-US" sz="3200" b="1">
                <a:latin typeface="Century Gothic" pitchFamily="34" charset="0"/>
              </a:rPr>
            </a:br>
            <a:r>
              <a:rPr lang="en-US" sz="4000" b="1">
                <a:latin typeface="Century Gothic" pitchFamily="34" charset="0"/>
              </a:rPr>
              <a:t>Austerity  Mentality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2" descr="SN09IdeacenterBrandedinfo.jpg"/>
          <p:cNvPicPr>
            <a:picLocks noChangeAspect="1"/>
          </p:cNvPicPr>
          <p:nvPr/>
        </p:nvPicPr>
        <p:blipFill>
          <a:blip r:embed="rId3"/>
          <a:srcRect/>
          <a:stretch>
            <a:fillRect/>
          </a:stretch>
        </p:blipFill>
        <p:spPr bwMode="auto">
          <a:xfrm>
            <a:off x="9525" y="0"/>
            <a:ext cx="9134475" cy="5143500"/>
          </a:xfrm>
          <a:prstGeom prst="rect">
            <a:avLst/>
          </a:prstGeom>
          <a:noFill/>
          <a:ln w="9525">
            <a:noFill/>
            <a:miter lim="800000"/>
            <a:headEnd/>
            <a:tailEnd/>
          </a:ln>
        </p:spPr>
      </p:pic>
      <p:sp>
        <p:nvSpPr>
          <p:cNvPr id="11266" name="Rectangle 5"/>
          <p:cNvSpPr>
            <a:spLocks noChangeArrowheads="1"/>
          </p:cNvSpPr>
          <p:nvPr/>
        </p:nvSpPr>
        <p:spPr bwMode="auto">
          <a:xfrm>
            <a:off x="458788" y="361950"/>
            <a:ext cx="8226425" cy="609600"/>
          </a:xfrm>
          <a:prstGeom prst="rect">
            <a:avLst/>
          </a:prstGeom>
          <a:noFill/>
          <a:ln w="9525">
            <a:noFill/>
            <a:miter lim="800000"/>
            <a:headEnd/>
            <a:tailEnd/>
          </a:ln>
        </p:spPr>
        <p:txBody>
          <a:bodyPr/>
          <a:lstStyle/>
          <a:p>
            <a:pPr algn="ctr" eaLnBrk="0" hangingPunct="0"/>
            <a:r>
              <a:rPr lang="en-US" sz="3200" b="1">
                <a:latin typeface="Century Gothic" pitchFamily="34" charset="0"/>
              </a:rPr>
              <a:t>Prioritize Your Points of Change</a:t>
            </a:r>
          </a:p>
        </p:txBody>
      </p:sp>
      <p:sp>
        <p:nvSpPr>
          <p:cNvPr id="11267" name="Text Box 7"/>
          <p:cNvSpPr txBox="1">
            <a:spLocks noChangeArrowheads="1"/>
          </p:cNvSpPr>
          <p:nvPr/>
        </p:nvSpPr>
        <p:spPr bwMode="auto">
          <a:xfrm>
            <a:off x="458788" y="1123950"/>
            <a:ext cx="7616825" cy="3810000"/>
          </a:xfrm>
          <a:prstGeom prst="rect">
            <a:avLst/>
          </a:prstGeom>
          <a:noFill/>
          <a:ln w="9525">
            <a:noFill/>
            <a:miter lim="800000"/>
            <a:headEnd/>
            <a:tailEnd/>
          </a:ln>
        </p:spPr>
        <p:txBody>
          <a:bodyPr/>
          <a:lstStyle/>
          <a:p>
            <a:pPr>
              <a:spcBef>
                <a:spcPct val="20000"/>
              </a:spcBef>
              <a:buFontTx/>
              <a:buChar char="•"/>
            </a:pPr>
            <a:r>
              <a:rPr lang="en-US" sz="2400">
                <a:latin typeface="Franklin Gothic Medium" pitchFamily="34" charset="0"/>
              </a:rPr>
              <a:t>Divide points to be addressed into three groups:</a:t>
            </a:r>
          </a:p>
          <a:p>
            <a:pPr lvl="1">
              <a:spcBef>
                <a:spcPct val="20000"/>
              </a:spcBef>
              <a:buFontTx/>
              <a:buChar char="•"/>
            </a:pPr>
            <a:r>
              <a:rPr lang="en-US" sz="2200">
                <a:latin typeface="Franklin Gothic Medium" pitchFamily="34" charset="0"/>
              </a:rPr>
              <a:t>Q&amp;E (“DUH”s)</a:t>
            </a:r>
          </a:p>
          <a:p>
            <a:pPr lvl="1">
              <a:spcBef>
                <a:spcPct val="20000"/>
              </a:spcBef>
              <a:buFontTx/>
              <a:buChar char="•"/>
            </a:pPr>
            <a:r>
              <a:rPr lang="en-US" sz="2200">
                <a:latin typeface="Franklin Gothic Medium" pitchFamily="34" charset="0"/>
              </a:rPr>
              <a:t>Changes that will take some work</a:t>
            </a:r>
          </a:p>
          <a:p>
            <a:pPr lvl="1">
              <a:spcBef>
                <a:spcPct val="20000"/>
              </a:spcBef>
              <a:buFontTx/>
              <a:buChar char="•"/>
            </a:pPr>
            <a:r>
              <a:rPr lang="en-US" sz="2200">
                <a:latin typeface="Franklin Gothic Medium" pitchFamily="34" charset="0"/>
              </a:rPr>
              <a:t>Changes that will take major</a:t>
            </a:r>
            <a:br>
              <a:rPr lang="en-US" sz="2200">
                <a:latin typeface="Franklin Gothic Medium" pitchFamily="34" charset="0"/>
              </a:rPr>
            </a:br>
            <a:r>
              <a:rPr lang="en-US" sz="2200">
                <a:latin typeface="Franklin Gothic Medium" pitchFamily="34" charset="0"/>
              </a:rPr>
              <a:t>		re-thinking</a:t>
            </a:r>
          </a:p>
          <a:p>
            <a:pPr>
              <a:spcBef>
                <a:spcPct val="40000"/>
              </a:spcBef>
              <a:buFontTx/>
              <a:buChar char="•"/>
            </a:pPr>
            <a:r>
              <a:rPr lang="en-US" sz="2400">
                <a:latin typeface="Franklin Gothic Medium" pitchFamily="34" charset="0"/>
              </a:rPr>
              <a:t>Keep a notebook, index cards or Google Docs</a:t>
            </a:r>
          </a:p>
          <a:p>
            <a:pPr lvl="1">
              <a:spcBef>
                <a:spcPct val="30000"/>
              </a:spcBef>
              <a:buFontTx/>
              <a:buChar char="•"/>
            </a:pPr>
            <a:r>
              <a:rPr lang="en-US" sz="2200">
                <a:latin typeface="Franklin Gothic Medium" pitchFamily="34" charset="0"/>
              </a:rPr>
              <a:t>Include action strategies</a:t>
            </a:r>
          </a:p>
          <a:p>
            <a:pPr>
              <a:spcBef>
                <a:spcPct val="40000"/>
              </a:spcBef>
              <a:buFontTx/>
              <a:buChar char="•"/>
            </a:pPr>
            <a:r>
              <a:rPr lang="en-US" sz="2400">
                <a:latin typeface="Franklin Gothic Medium" pitchFamily="34" charset="0"/>
              </a:rPr>
              <a:t>Order from easiest to hardest</a:t>
            </a:r>
          </a:p>
        </p:txBody>
      </p:sp>
      <p:pic>
        <p:nvPicPr>
          <p:cNvPr id="11268" name="Picture 9" descr="checklist"/>
          <p:cNvPicPr>
            <a:picLocks noChangeAspect="1" noChangeArrowheads="1"/>
          </p:cNvPicPr>
          <p:nvPr/>
        </p:nvPicPr>
        <p:blipFill>
          <a:blip r:embed="rId4"/>
          <a:srcRect r="7381"/>
          <a:stretch>
            <a:fillRect/>
          </a:stretch>
        </p:blipFill>
        <p:spPr bwMode="auto">
          <a:xfrm>
            <a:off x="6783388" y="1654175"/>
            <a:ext cx="1901825" cy="1539875"/>
          </a:xfrm>
          <a:prstGeom prst="rect">
            <a:avLst/>
          </a:prstGeom>
          <a:noFill/>
          <a:ln w="9525">
            <a:solidFill>
              <a:schemeClr val="tx1"/>
            </a:solid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SN09IdeacenterBrandedinfo.jpg"/>
          <p:cNvPicPr>
            <a:picLocks noChangeAspect="1"/>
          </p:cNvPicPr>
          <p:nvPr/>
        </p:nvPicPr>
        <p:blipFill>
          <a:blip r:embed="rId3"/>
          <a:srcRect/>
          <a:stretch>
            <a:fillRect/>
          </a:stretch>
        </p:blipFill>
        <p:spPr bwMode="auto">
          <a:xfrm>
            <a:off x="0" y="0"/>
            <a:ext cx="9134475" cy="5143500"/>
          </a:xfrm>
          <a:prstGeom prst="rect">
            <a:avLst/>
          </a:prstGeom>
          <a:noFill/>
          <a:ln w="9525">
            <a:noFill/>
            <a:miter lim="800000"/>
            <a:headEnd/>
            <a:tailEnd/>
          </a:ln>
        </p:spPr>
      </p:pic>
      <p:sp>
        <p:nvSpPr>
          <p:cNvPr id="13314" name="Rectangle 5"/>
          <p:cNvSpPr>
            <a:spLocks noChangeArrowheads="1"/>
          </p:cNvSpPr>
          <p:nvPr/>
        </p:nvSpPr>
        <p:spPr bwMode="auto">
          <a:xfrm>
            <a:off x="422275" y="438150"/>
            <a:ext cx="8226425" cy="609600"/>
          </a:xfrm>
          <a:prstGeom prst="rect">
            <a:avLst/>
          </a:prstGeom>
          <a:noFill/>
          <a:ln w="9525">
            <a:noFill/>
            <a:miter lim="800000"/>
            <a:headEnd/>
            <a:tailEnd/>
          </a:ln>
        </p:spPr>
        <p:txBody>
          <a:bodyPr/>
          <a:lstStyle/>
          <a:p>
            <a:pPr algn="ctr" eaLnBrk="0" hangingPunct="0"/>
            <a:r>
              <a:rPr lang="en-US" sz="3200" b="1">
                <a:latin typeface="Century Gothic" pitchFamily="34" charset="0"/>
              </a:rPr>
              <a:t>Get a 100% Buy-In</a:t>
            </a:r>
          </a:p>
        </p:txBody>
      </p:sp>
      <p:sp>
        <p:nvSpPr>
          <p:cNvPr id="13315" name="Text Box 7"/>
          <p:cNvSpPr txBox="1">
            <a:spLocks noChangeArrowheads="1"/>
          </p:cNvSpPr>
          <p:nvPr/>
        </p:nvSpPr>
        <p:spPr bwMode="auto">
          <a:xfrm>
            <a:off x="420688" y="1428750"/>
            <a:ext cx="8226425" cy="3810000"/>
          </a:xfrm>
          <a:prstGeom prst="rect">
            <a:avLst/>
          </a:prstGeom>
          <a:noFill/>
          <a:ln w="9525">
            <a:noFill/>
            <a:miter lim="800000"/>
            <a:headEnd/>
            <a:tailEnd/>
          </a:ln>
        </p:spPr>
        <p:txBody>
          <a:bodyPr/>
          <a:lstStyle/>
          <a:p>
            <a:pPr>
              <a:spcBef>
                <a:spcPct val="20000"/>
              </a:spcBef>
              <a:buFontTx/>
              <a:buChar char="•"/>
            </a:pPr>
            <a:r>
              <a:rPr lang="en-US" sz="2400" i="1">
                <a:latin typeface="Franklin Gothic Medium" pitchFamily="34" charset="0"/>
              </a:rPr>
              <a:t>Austerity Mentality </a:t>
            </a:r>
            <a:r>
              <a:rPr lang="en-US" sz="2400">
                <a:latin typeface="Franklin Gothic Medium" pitchFamily="34" charset="0"/>
              </a:rPr>
              <a:t>mindset starts from the top</a:t>
            </a:r>
          </a:p>
          <a:p>
            <a:pPr>
              <a:spcBef>
                <a:spcPct val="40000"/>
              </a:spcBef>
              <a:buFontTx/>
              <a:buChar char="•"/>
            </a:pPr>
            <a:r>
              <a:rPr lang="en-US" sz="2400">
                <a:latin typeface="Franklin Gothic Medium" pitchFamily="34" charset="0"/>
              </a:rPr>
              <a:t>Every employee needs to understand the need for change</a:t>
            </a:r>
          </a:p>
          <a:p>
            <a:pPr>
              <a:spcBef>
                <a:spcPct val="40000"/>
              </a:spcBef>
              <a:buFontTx/>
              <a:buChar char="•"/>
            </a:pPr>
            <a:r>
              <a:rPr lang="en-US" sz="2400">
                <a:latin typeface="Franklin Gothic Medium" pitchFamily="34" charset="0"/>
              </a:rPr>
              <a:t>Every employee needs to be engaged in the process</a:t>
            </a:r>
          </a:p>
          <a:p>
            <a:pPr lvl="1">
              <a:spcBef>
                <a:spcPct val="30000"/>
              </a:spcBef>
              <a:buFontTx/>
              <a:buChar char="•"/>
            </a:pPr>
            <a:r>
              <a:rPr lang="en-US" sz="2200">
                <a:latin typeface="Franklin Gothic Medium" pitchFamily="34" charset="0"/>
              </a:rPr>
              <a:t>Every employee contributes to your bottom line</a:t>
            </a:r>
          </a:p>
          <a:p>
            <a:pPr lvl="1">
              <a:spcBef>
                <a:spcPct val="30000"/>
              </a:spcBef>
              <a:buFontTx/>
              <a:buChar char="•"/>
            </a:pPr>
            <a:r>
              <a:rPr lang="en-US" sz="2200">
                <a:latin typeface="Franklin Gothic Medium" pitchFamily="34" charset="0"/>
              </a:rPr>
              <a:t>Each employee should be encouraged to share ideas</a:t>
            </a:r>
            <a:br>
              <a:rPr lang="en-US" sz="2200">
                <a:latin typeface="Franklin Gothic Medium" pitchFamily="34" charset="0"/>
              </a:rPr>
            </a:br>
            <a:r>
              <a:rPr lang="en-US" sz="2200">
                <a:latin typeface="Franklin Gothic Medium" pitchFamily="34" charset="0"/>
              </a:rPr>
              <a:t>	</a:t>
            </a:r>
            <a:r>
              <a:rPr lang="en-US" sz="2200" i="1">
                <a:latin typeface="Franklin Gothic Medium" pitchFamily="34" charset="0"/>
              </a:rPr>
              <a:t>(Their perspective is very different from yours!)</a:t>
            </a:r>
          </a:p>
          <a:p>
            <a:pPr>
              <a:spcBef>
                <a:spcPct val="40000"/>
              </a:spcBef>
              <a:buFontTx/>
              <a:buChar char="•"/>
            </a:pPr>
            <a:r>
              <a:rPr lang="en-US" sz="2400">
                <a:latin typeface="Franklin Gothic Medium" pitchFamily="34" charset="0"/>
              </a:rPr>
              <a:t>Whose pennies are these, anyway?</a:t>
            </a:r>
          </a:p>
        </p:txBody>
      </p:sp>
      <p:pic>
        <p:nvPicPr>
          <p:cNvPr id="13316" name="Picture 5" descr="MC900440395[1]"/>
          <p:cNvPicPr>
            <a:picLocks noChangeAspect="1" noChangeArrowheads="1"/>
          </p:cNvPicPr>
          <p:nvPr/>
        </p:nvPicPr>
        <p:blipFill>
          <a:blip r:embed="rId4"/>
          <a:srcRect/>
          <a:stretch>
            <a:fillRect/>
          </a:stretch>
        </p:blipFill>
        <p:spPr bwMode="auto">
          <a:xfrm>
            <a:off x="7308850" y="2222500"/>
            <a:ext cx="1644650" cy="164465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SN09IdeacenterBrandedinfo.jpg"/>
          <p:cNvPicPr>
            <a:picLocks noChangeAspect="1"/>
          </p:cNvPicPr>
          <p:nvPr/>
        </p:nvPicPr>
        <p:blipFill>
          <a:blip r:embed="rId3"/>
          <a:srcRect/>
          <a:stretch>
            <a:fillRect/>
          </a:stretch>
        </p:blipFill>
        <p:spPr bwMode="auto">
          <a:xfrm>
            <a:off x="9525" y="-247650"/>
            <a:ext cx="9134475" cy="5143500"/>
          </a:xfrm>
          <a:prstGeom prst="rect">
            <a:avLst/>
          </a:prstGeom>
          <a:noFill/>
          <a:ln w="9525">
            <a:noFill/>
            <a:miter lim="800000"/>
            <a:headEnd/>
            <a:tailEnd/>
          </a:ln>
        </p:spPr>
      </p:pic>
      <p:pic>
        <p:nvPicPr>
          <p:cNvPr id="15362" name="Picture 4" descr="img-thing?"/>
          <p:cNvPicPr>
            <a:picLocks noChangeAspect="1" noChangeArrowheads="1"/>
          </p:cNvPicPr>
          <p:nvPr/>
        </p:nvPicPr>
        <p:blipFill>
          <a:blip r:embed="rId4"/>
          <a:srcRect/>
          <a:stretch>
            <a:fillRect/>
          </a:stretch>
        </p:blipFill>
        <p:spPr bwMode="auto">
          <a:xfrm>
            <a:off x="6210300" y="590550"/>
            <a:ext cx="2247900" cy="2247900"/>
          </a:xfrm>
          <a:prstGeom prst="rect">
            <a:avLst/>
          </a:prstGeom>
          <a:noFill/>
          <a:ln w="9525">
            <a:noFill/>
            <a:miter lim="800000"/>
            <a:headEnd/>
            <a:tailEnd/>
          </a:ln>
        </p:spPr>
      </p:pic>
      <p:sp>
        <p:nvSpPr>
          <p:cNvPr id="15363" name="Rectangle 5"/>
          <p:cNvSpPr>
            <a:spLocks noChangeArrowheads="1"/>
          </p:cNvSpPr>
          <p:nvPr/>
        </p:nvSpPr>
        <p:spPr bwMode="auto">
          <a:xfrm>
            <a:off x="422275" y="193675"/>
            <a:ext cx="8226425" cy="609600"/>
          </a:xfrm>
          <a:prstGeom prst="rect">
            <a:avLst/>
          </a:prstGeom>
          <a:noFill/>
          <a:ln w="9525">
            <a:noFill/>
            <a:miter lim="800000"/>
            <a:headEnd/>
            <a:tailEnd/>
          </a:ln>
        </p:spPr>
        <p:txBody>
          <a:bodyPr/>
          <a:lstStyle/>
          <a:p>
            <a:pPr algn="ctr" eaLnBrk="0" hangingPunct="0"/>
            <a:r>
              <a:rPr lang="en-US" sz="3200" b="1">
                <a:latin typeface="Century Gothic" pitchFamily="34" charset="0"/>
              </a:rPr>
              <a:t>We’re Open!</a:t>
            </a:r>
          </a:p>
        </p:txBody>
      </p:sp>
      <p:sp>
        <p:nvSpPr>
          <p:cNvPr id="15364" name="Text Box 7"/>
          <p:cNvSpPr txBox="1">
            <a:spLocks noChangeArrowheads="1"/>
          </p:cNvSpPr>
          <p:nvPr/>
        </p:nvSpPr>
        <p:spPr bwMode="auto">
          <a:xfrm>
            <a:off x="422275" y="895350"/>
            <a:ext cx="8226425" cy="3810000"/>
          </a:xfrm>
          <a:prstGeom prst="rect">
            <a:avLst/>
          </a:prstGeom>
          <a:noFill/>
          <a:ln w="9525">
            <a:noFill/>
            <a:miter lim="800000"/>
            <a:headEnd/>
            <a:tailEnd/>
          </a:ln>
        </p:spPr>
        <p:txBody>
          <a:bodyPr/>
          <a:lstStyle/>
          <a:p>
            <a:pPr>
              <a:spcBef>
                <a:spcPct val="20000"/>
              </a:spcBef>
              <a:buFontTx/>
              <a:buChar char="•"/>
            </a:pPr>
            <a:r>
              <a:rPr lang="en-US" sz="2400">
                <a:latin typeface="Franklin Gothic Medium" pitchFamily="34" charset="0"/>
              </a:rPr>
              <a:t>What are your hours of operation?</a:t>
            </a:r>
          </a:p>
          <a:p>
            <a:pPr>
              <a:spcBef>
                <a:spcPct val="20000"/>
              </a:spcBef>
              <a:buFontTx/>
              <a:buChar char="•"/>
            </a:pPr>
            <a:r>
              <a:rPr lang="en-US" sz="2400">
                <a:latin typeface="Franklin Gothic Medium" pitchFamily="34" charset="0"/>
              </a:rPr>
              <a:t>Look at the stores around you</a:t>
            </a:r>
          </a:p>
          <a:p>
            <a:pPr lvl="1">
              <a:spcBef>
                <a:spcPct val="20000"/>
              </a:spcBef>
              <a:buFontTx/>
              <a:buChar char="•"/>
            </a:pPr>
            <a:r>
              <a:rPr lang="en-US" sz="2200">
                <a:latin typeface="Franklin Gothic Medium" pitchFamily="34" charset="0"/>
              </a:rPr>
              <a:t> 9 to 5 is no longer the cultural norm</a:t>
            </a:r>
            <a:endParaRPr lang="en-US" sz="2200"/>
          </a:p>
          <a:p>
            <a:pPr>
              <a:spcBef>
                <a:spcPct val="40000"/>
              </a:spcBef>
              <a:buFontTx/>
              <a:buChar char="•"/>
            </a:pPr>
            <a:r>
              <a:rPr lang="en-US" sz="2400">
                <a:latin typeface="Franklin Gothic Medium" pitchFamily="34" charset="0"/>
              </a:rPr>
              <a:t>Consider changes </a:t>
            </a:r>
          </a:p>
          <a:p>
            <a:pPr lvl="1">
              <a:spcBef>
                <a:spcPct val="20000"/>
              </a:spcBef>
              <a:buFontTx/>
              <a:buChar char="•"/>
            </a:pPr>
            <a:r>
              <a:rPr lang="en-US" sz="2200">
                <a:latin typeface="Franklin Gothic Medium" pitchFamily="34" charset="0"/>
              </a:rPr>
              <a:t>Shorter hours (Saturday hours)</a:t>
            </a:r>
          </a:p>
          <a:p>
            <a:pPr lvl="1">
              <a:spcBef>
                <a:spcPct val="20000"/>
              </a:spcBef>
              <a:buFontTx/>
              <a:buChar char="•"/>
            </a:pPr>
            <a:r>
              <a:rPr lang="en-US" sz="2200">
                <a:latin typeface="Franklin Gothic Medium" pitchFamily="34" charset="0"/>
              </a:rPr>
              <a:t>Smaller staff at certain times of day</a:t>
            </a:r>
          </a:p>
          <a:p>
            <a:pPr lvl="1">
              <a:spcBef>
                <a:spcPct val="20000"/>
              </a:spcBef>
              <a:buFontTx/>
              <a:buChar char="•"/>
            </a:pPr>
            <a:r>
              <a:rPr lang="en-US" sz="2200">
                <a:latin typeface="Franklin Gothic Medium" pitchFamily="34" charset="0"/>
              </a:rPr>
              <a:t>Summer hours, holidays</a:t>
            </a:r>
          </a:p>
          <a:p>
            <a:pPr>
              <a:spcBef>
                <a:spcPct val="40000"/>
              </a:spcBef>
              <a:buFontTx/>
              <a:buChar char="•"/>
            </a:pPr>
            <a:r>
              <a:rPr lang="en-US" sz="2400">
                <a:latin typeface="Franklin Gothic Medium" pitchFamily="34" charset="0"/>
              </a:rPr>
              <a:t>Offer a 24/7 hotline and/or “by appointment”</a:t>
            </a:r>
            <a:br>
              <a:rPr lang="en-US" sz="2400">
                <a:latin typeface="Franklin Gothic Medium" pitchFamily="34" charset="0"/>
              </a:rPr>
            </a:br>
            <a:r>
              <a:rPr lang="en-US" sz="2400">
                <a:latin typeface="Franklin Gothic Medium" pitchFamily="34" charset="0"/>
              </a:rPr>
              <a:t>	 for after hours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SN09IdeacenterBrandedinfo.jpg"/>
          <p:cNvPicPr>
            <a:picLocks noChangeAspect="1"/>
          </p:cNvPicPr>
          <p:nvPr/>
        </p:nvPicPr>
        <p:blipFill>
          <a:blip r:embed="rId3"/>
          <a:srcRect/>
          <a:stretch>
            <a:fillRect/>
          </a:stretch>
        </p:blipFill>
        <p:spPr bwMode="auto">
          <a:xfrm>
            <a:off x="4763" y="0"/>
            <a:ext cx="9134475" cy="5143500"/>
          </a:xfrm>
          <a:prstGeom prst="rect">
            <a:avLst/>
          </a:prstGeom>
          <a:noFill/>
          <a:ln w="9525">
            <a:noFill/>
            <a:miter lim="800000"/>
            <a:headEnd/>
            <a:tailEnd/>
          </a:ln>
        </p:spPr>
      </p:pic>
      <p:sp>
        <p:nvSpPr>
          <p:cNvPr id="17410" name="Rectangle 5"/>
          <p:cNvSpPr>
            <a:spLocks noChangeArrowheads="1"/>
          </p:cNvSpPr>
          <p:nvPr/>
        </p:nvSpPr>
        <p:spPr bwMode="auto">
          <a:xfrm>
            <a:off x="422275" y="285750"/>
            <a:ext cx="8226425" cy="609600"/>
          </a:xfrm>
          <a:prstGeom prst="rect">
            <a:avLst/>
          </a:prstGeom>
          <a:noFill/>
          <a:ln w="9525">
            <a:noFill/>
            <a:miter lim="800000"/>
            <a:headEnd/>
            <a:tailEnd/>
          </a:ln>
        </p:spPr>
        <p:txBody>
          <a:bodyPr/>
          <a:lstStyle/>
          <a:p>
            <a:pPr algn="ctr" eaLnBrk="0" hangingPunct="0"/>
            <a:r>
              <a:rPr lang="en-US" sz="3200" b="1">
                <a:latin typeface="Century Gothic" pitchFamily="34" charset="0"/>
              </a:rPr>
              <a:t>Down the Drain . . . </a:t>
            </a:r>
          </a:p>
        </p:txBody>
      </p:sp>
      <p:sp>
        <p:nvSpPr>
          <p:cNvPr id="17411" name="Text Box 7"/>
          <p:cNvSpPr txBox="1">
            <a:spLocks noChangeArrowheads="1"/>
          </p:cNvSpPr>
          <p:nvPr/>
        </p:nvSpPr>
        <p:spPr bwMode="auto">
          <a:xfrm>
            <a:off x="914400" y="895350"/>
            <a:ext cx="7734300" cy="4248150"/>
          </a:xfrm>
          <a:prstGeom prst="rect">
            <a:avLst/>
          </a:prstGeom>
          <a:noFill/>
          <a:ln w="9525">
            <a:noFill/>
            <a:miter lim="800000"/>
            <a:headEnd/>
            <a:tailEnd/>
          </a:ln>
        </p:spPr>
        <p:txBody>
          <a:bodyPr/>
          <a:lstStyle/>
          <a:p>
            <a:pPr>
              <a:spcBef>
                <a:spcPct val="20000"/>
              </a:spcBef>
            </a:pPr>
            <a:r>
              <a:rPr lang="en-US" sz="2400">
                <a:latin typeface="Franklin Gothic Medium" pitchFamily="34" charset="0"/>
              </a:rPr>
              <a:t>Losing valuable dollars on utilities?</a:t>
            </a:r>
          </a:p>
          <a:p>
            <a:pPr>
              <a:spcBef>
                <a:spcPct val="25000"/>
              </a:spcBef>
              <a:buFontTx/>
              <a:buChar char="•"/>
            </a:pPr>
            <a:r>
              <a:rPr lang="en-US" sz="2400">
                <a:latin typeface="Franklin Gothic Medium" pitchFamily="34" charset="0"/>
              </a:rPr>
              <a:t>Don’t just turn it off, unplug it!  (power strips)</a:t>
            </a:r>
          </a:p>
          <a:p>
            <a:pPr>
              <a:spcBef>
                <a:spcPct val="25000"/>
              </a:spcBef>
              <a:buFontTx/>
              <a:buChar char="•"/>
            </a:pPr>
            <a:r>
              <a:rPr lang="en-US" sz="2400">
                <a:latin typeface="Franklin Gothic Medium" pitchFamily="34" charset="0"/>
              </a:rPr>
              <a:t>Change from incandescent to fluorescent bulbs</a:t>
            </a:r>
          </a:p>
          <a:p>
            <a:pPr>
              <a:spcBef>
                <a:spcPct val="25000"/>
              </a:spcBef>
              <a:buFontTx/>
              <a:buChar char="•"/>
            </a:pPr>
            <a:r>
              <a:rPr lang="en-US" sz="2400">
                <a:latin typeface="Franklin Gothic Medium" pitchFamily="34" charset="0"/>
              </a:rPr>
              <a:t>HVAC</a:t>
            </a:r>
          </a:p>
          <a:p>
            <a:pPr lvl="1">
              <a:spcBef>
                <a:spcPct val="25000"/>
              </a:spcBef>
              <a:buFontTx/>
              <a:buChar char="•"/>
            </a:pPr>
            <a:r>
              <a:rPr lang="en-US" sz="2200">
                <a:latin typeface="Franklin Gothic Medium" pitchFamily="34" charset="0"/>
              </a:rPr>
              <a:t>Change those air filters!</a:t>
            </a:r>
          </a:p>
          <a:p>
            <a:pPr lvl="1">
              <a:spcBef>
                <a:spcPct val="25000"/>
              </a:spcBef>
              <a:buFontTx/>
              <a:buChar char="•"/>
            </a:pPr>
            <a:r>
              <a:rPr lang="en-US" sz="2200">
                <a:latin typeface="Franklin Gothic Medium" pitchFamily="34" charset="0"/>
              </a:rPr>
              <a:t>Ceiling fans</a:t>
            </a:r>
          </a:p>
          <a:p>
            <a:pPr lvl="1">
              <a:spcBef>
                <a:spcPct val="25000"/>
              </a:spcBef>
              <a:buFontTx/>
              <a:buChar char="•"/>
            </a:pPr>
            <a:r>
              <a:rPr lang="en-US" sz="2200">
                <a:latin typeface="Franklin Gothic Medium" pitchFamily="34" charset="0"/>
              </a:rPr>
              <a:t>Hot water heaters</a:t>
            </a:r>
          </a:p>
          <a:p>
            <a:pPr lvl="1">
              <a:spcBef>
                <a:spcPct val="25000"/>
              </a:spcBef>
              <a:buFontTx/>
              <a:buChar char="•"/>
            </a:pPr>
            <a:r>
              <a:rPr lang="en-US" sz="2200">
                <a:latin typeface="Franklin Gothic Medium" pitchFamily="34" charset="0"/>
              </a:rPr>
              <a:t>Air locks on doors (weather stripping)</a:t>
            </a:r>
          </a:p>
          <a:p>
            <a:pPr>
              <a:spcBef>
                <a:spcPct val="25000"/>
              </a:spcBef>
              <a:buFontTx/>
              <a:buChar char="•"/>
            </a:pPr>
            <a:r>
              <a:rPr lang="en-US" sz="2400">
                <a:latin typeface="Franklin Gothic Medium" pitchFamily="34" charset="0"/>
              </a:rPr>
              <a:t>Timers (7-day time clock) vs. light sensors</a:t>
            </a:r>
          </a:p>
        </p:txBody>
      </p:sp>
      <p:pic>
        <p:nvPicPr>
          <p:cNvPr id="17412" name="Picture 5" descr="MC900335654[1]"/>
          <p:cNvPicPr>
            <a:picLocks noChangeAspect="1" noChangeArrowheads="1"/>
          </p:cNvPicPr>
          <p:nvPr/>
        </p:nvPicPr>
        <p:blipFill>
          <a:blip r:embed="rId4"/>
          <a:srcRect/>
          <a:stretch>
            <a:fillRect/>
          </a:stretch>
        </p:blipFill>
        <p:spPr bwMode="auto">
          <a:xfrm>
            <a:off x="7162800" y="2419350"/>
            <a:ext cx="996950" cy="1595438"/>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2" descr="SN09IdeacenterBrandedinfo.jpg"/>
          <p:cNvPicPr>
            <a:picLocks noChangeAspect="1"/>
          </p:cNvPicPr>
          <p:nvPr/>
        </p:nvPicPr>
        <p:blipFill>
          <a:blip r:embed="rId3"/>
          <a:srcRect/>
          <a:stretch>
            <a:fillRect/>
          </a:stretch>
        </p:blipFill>
        <p:spPr bwMode="auto">
          <a:xfrm>
            <a:off x="9525" y="0"/>
            <a:ext cx="9134475" cy="5143500"/>
          </a:xfrm>
          <a:prstGeom prst="rect">
            <a:avLst/>
          </a:prstGeom>
          <a:noFill/>
          <a:ln w="9525">
            <a:noFill/>
            <a:miter lim="800000"/>
            <a:headEnd/>
            <a:tailEnd/>
          </a:ln>
        </p:spPr>
      </p:pic>
      <p:sp>
        <p:nvSpPr>
          <p:cNvPr id="19458" name="Rectangle 2"/>
          <p:cNvSpPr>
            <a:spLocks noGrp="1" noChangeArrowheads="1"/>
          </p:cNvSpPr>
          <p:nvPr>
            <p:ph type="title" idx="4294967295"/>
          </p:nvPr>
        </p:nvSpPr>
        <p:spPr bwMode="auto">
          <a:xfrm>
            <a:off x="457200" y="206375"/>
            <a:ext cx="8229600" cy="857250"/>
          </a:xfrm>
          <a:prstGeom prst="rect">
            <a:avLst/>
          </a:prstGeom>
          <a:noFill/>
          <a:ln>
            <a:miter lim="800000"/>
            <a:headEnd/>
            <a:tailEnd/>
          </a:ln>
        </p:spPr>
        <p:txBody>
          <a:bodyPr/>
          <a:lstStyle/>
          <a:p>
            <a:r>
              <a:rPr lang="en-US" sz="3200" b="1" smtClean="0">
                <a:latin typeface="Century Gothic" pitchFamily="34" charset="0"/>
              </a:rPr>
              <a:t>Keep it Cool!</a:t>
            </a:r>
          </a:p>
        </p:txBody>
      </p:sp>
      <p:sp>
        <p:nvSpPr>
          <p:cNvPr id="19459" name="Rectangle 3"/>
          <p:cNvSpPr>
            <a:spLocks noGrp="1"/>
          </p:cNvSpPr>
          <p:nvPr>
            <p:ph type="body" idx="4294967295"/>
          </p:nvPr>
        </p:nvSpPr>
        <p:spPr>
          <a:xfrm>
            <a:off x="457200" y="1047750"/>
            <a:ext cx="8534400" cy="4038600"/>
          </a:xfrm>
        </p:spPr>
        <p:txBody>
          <a:bodyPr/>
          <a:lstStyle/>
          <a:p>
            <a:pPr>
              <a:spcBef>
                <a:spcPct val="40000"/>
              </a:spcBef>
            </a:pPr>
            <a:r>
              <a:rPr lang="en-US" sz="2400" smtClean="0">
                <a:latin typeface="Franklin Gothic Medium" pitchFamily="34" charset="0"/>
              </a:rPr>
              <a:t>What color is your roof?</a:t>
            </a:r>
          </a:p>
          <a:p>
            <a:pPr lvl="1">
              <a:spcBef>
                <a:spcPct val="40000"/>
              </a:spcBef>
              <a:buFontTx/>
              <a:buChar char="•"/>
            </a:pPr>
            <a:r>
              <a:rPr lang="en-US" sz="2200" smtClean="0">
                <a:latin typeface="Franklin Gothic Medium" pitchFamily="34" charset="0"/>
              </a:rPr>
              <a:t>White reflects heat better than dark colors</a:t>
            </a:r>
          </a:p>
          <a:p>
            <a:pPr>
              <a:spcBef>
                <a:spcPct val="40000"/>
              </a:spcBef>
            </a:pPr>
            <a:r>
              <a:rPr lang="en-US" sz="2400" smtClean="0">
                <a:latin typeface="Franklin Gothic Medium" pitchFamily="34" charset="0"/>
              </a:rPr>
              <a:t>Reflective glass</a:t>
            </a:r>
          </a:p>
          <a:p>
            <a:pPr lvl="1">
              <a:spcBef>
                <a:spcPct val="40000"/>
              </a:spcBef>
              <a:buFontTx/>
              <a:buChar char="•"/>
            </a:pPr>
            <a:r>
              <a:rPr lang="en-US" sz="2200" smtClean="0">
                <a:latin typeface="Franklin Gothic Medium" pitchFamily="34" charset="0"/>
              </a:rPr>
              <a:t>Shade from the afternoon sun, keeps instruments from fading</a:t>
            </a:r>
          </a:p>
          <a:p>
            <a:pPr>
              <a:spcBef>
                <a:spcPct val="40000"/>
              </a:spcBef>
            </a:pPr>
            <a:r>
              <a:rPr lang="en-US" sz="2400" smtClean="0">
                <a:latin typeface="Franklin Gothic Medium" pitchFamily="34" charset="0"/>
              </a:rPr>
              <a:t>Canopy</a:t>
            </a:r>
          </a:p>
          <a:p>
            <a:pPr lvl="1">
              <a:spcBef>
                <a:spcPct val="40000"/>
              </a:spcBef>
              <a:buFontTx/>
              <a:buChar char="•"/>
            </a:pPr>
            <a:r>
              <a:rPr lang="en-US" sz="2200" smtClean="0">
                <a:latin typeface="Franklin Gothic Medium" pitchFamily="34" charset="0"/>
              </a:rPr>
              <a:t>Lower the “greenhouse effect”</a:t>
            </a:r>
          </a:p>
          <a:p>
            <a:pPr>
              <a:spcBef>
                <a:spcPct val="40000"/>
              </a:spcBef>
            </a:pPr>
            <a:r>
              <a:rPr lang="en-US" sz="2400" smtClean="0">
                <a:latin typeface="Franklin Gothic Medium" pitchFamily="34" charset="0"/>
              </a:rPr>
              <a:t>Landscaping</a:t>
            </a:r>
          </a:p>
          <a:p>
            <a:pPr lvl="1">
              <a:spcBef>
                <a:spcPct val="40000"/>
              </a:spcBef>
              <a:buFontTx/>
              <a:buChar char="•"/>
            </a:pPr>
            <a:r>
              <a:rPr lang="en-US" sz="2200" smtClean="0">
                <a:latin typeface="Franklin Gothic Medium" pitchFamily="34" charset="0"/>
              </a:rPr>
              <a:t>Use deciduous trees to shield the sun</a:t>
            </a:r>
          </a:p>
        </p:txBody>
      </p:sp>
      <p:pic>
        <p:nvPicPr>
          <p:cNvPr id="19460" name="Picture 5" descr="MC900014491[1]"/>
          <p:cNvPicPr>
            <a:picLocks noChangeAspect="1" noChangeArrowheads="1"/>
          </p:cNvPicPr>
          <p:nvPr/>
        </p:nvPicPr>
        <p:blipFill>
          <a:blip r:embed="rId4"/>
          <a:srcRect/>
          <a:stretch>
            <a:fillRect/>
          </a:stretch>
        </p:blipFill>
        <p:spPr bwMode="auto">
          <a:xfrm>
            <a:off x="6858000" y="571500"/>
            <a:ext cx="1604963" cy="16192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SN09IdeacenterBrandedinfo.jpg"/>
          <p:cNvPicPr>
            <a:picLocks noChangeAspect="1"/>
          </p:cNvPicPr>
          <p:nvPr/>
        </p:nvPicPr>
        <p:blipFill>
          <a:blip r:embed="rId3"/>
          <a:srcRect/>
          <a:stretch>
            <a:fillRect/>
          </a:stretch>
        </p:blipFill>
        <p:spPr bwMode="auto">
          <a:xfrm>
            <a:off x="0" y="0"/>
            <a:ext cx="9134475" cy="5143500"/>
          </a:xfrm>
          <a:prstGeom prst="rect">
            <a:avLst/>
          </a:prstGeom>
          <a:noFill/>
          <a:ln w="9525">
            <a:noFill/>
            <a:miter lim="800000"/>
            <a:headEnd/>
            <a:tailEnd/>
          </a:ln>
        </p:spPr>
      </p:pic>
      <p:sp>
        <p:nvSpPr>
          <p:cNvPr id="21506" name="Rectangle 5"/>
          <p:cNvSpPr>
            <a:spLocks noChangeArrowheads="1"/>
          </p:cNvSpPr>
          <p:nvPr/>
        </p:nvSpPr>
        <p:spPr bwMode="auto">
          <a:xfrm>
            <a:off x="422275" y="285750"/>
            <a:ext cx="8226425" cy="609600"/>
          </a:xfrm>
          <a:prstGeom prst="rect">
            <a:avLst/>
          </a:prstGeom>
          <a:noFill/>
          <a:ln w="9525">
            <a:noFill/>
            <a:miter lim="800000"/>
            <a:headEnd/>
            <a:tailEnd/>
          </a:ln>
        </p:spPr>
        <p:txBody>
          <a:bodyPr/>
          <a:lstStyle/>
          <a:p>
            <a:pPr algn="ctr" eaLnBrk="0" hangingPunct="0"/>
            <a:r>
              <a:rPr lang="en-US" sz="3200" b="1">
                <a:latin typeface="Century Gothic" pitchFamily="34" charset="0"/>
              </a:rPr>
              <a:t>Negotiate, negotiate, negotiate</a:t>
            </a:r>
          </a:p>
        </p:txBody>
      </p:sp>
      <p:sp>
        <p:nvSpPr>
          <p:cNvPr id="21507" name="Text Box 7"/>
          <p:cNvSpPr txBox="1">
            <a:spLocks noChangeArrowheads="1"/>
          </p:cNvSpPr>
          <p:nvPr/>
        </p:nvSpPr>
        <p:spPr bwMode="auto">
          <a:xfrm>
            <a:off x="838200" y="1047750"/>
            <a:ext cx="8296275" cy="3886200"/>
          </a:xfrm>
          <a:prstGeom prst="rect">
            <a:avLst/>
          </a:prstGeom>
          <a:noFill/>
          <a:ln w="9525">
            <a:noFill/>
            <a:miter lim="800000"/>
            <a:headEnd/>
            <a:tailEnd/>
          </a:ln>
        </p:spPr>
        <p:txBody>
          <a:bodyPr/>
          <a:lstStyle/>
          <a:p>
            <a:pPr>
              <a:spcBef>
                <a:spcPct val="25000"/>
              </a:spcBef>
              <a:buFontTx/>
              <a:buChar char="•"/>
            </a:pPr>
            <a:r>
              <a:rPr lang="en-US" sz="2400">
                <a:latin typeface="Franklin Gothic Medium" pitchFamily="34" charset="0"/>
              </a:rPr>
              <a:t>If you rent, check your CAM costs</a:t>
            </a:r>
          </a:p>
          <a:p>
            <a:pPr lvl="1">
              <a:spcBef>
                <a:spcPct val="25000"/>
              </a:spcBef>
              <a:buFontTx/>
              <a:buChar char="•"/>
            </a:pPr>
            <a:r>
              <a:rPr lang="en-US" sz="2200">
                <a:latin typeface="Franklin Gothic Medium" pitchFamily="34" charset="0"/>
              </a:rPr>
              <a:t>Who pays for unleased space?</a:t>
            </a:r>
          </a:p>
          <a:p>
            <a:pPr lvl="1">
              <a:spcBef>
                <a:spcPct val="25000"/>
              </a:spcBef>
              <a:buFontTx/>
              <a:buChar char="•"/>
            </a:pPr>
            <a:r>
              <a:rPr lang="en-US" sz="2200">
                <a:latin typeface="Franklin Gothic Medium" pitchFamily="34" charset="0"/>
              </a:rPr>
              <a:t>Excess use of water, etc. by other tenants</a:t>
            </a:r>
          </a:p>
          <a:p>
            <a:pPr>
              <a:spcBef>
                <a:spcPct val="25000"/>
              </a:spcBef>
              <a:buFontTx/>
              <a:buChar char="•"/>
            </a:pPr>
            <a:r>
              <a:rPr lang="en-US" sz="2400">
                <a:latin typeface="Franklin Gothic Medium" pitchFamily="34" charset="0"/>
              </a:rPr>
              <a:t>Re-negotiate EVERYTHING on a regular basis</a:t>
            </a:r>
          </a:p>
          <a:p>
            <a:pPr lvl="1">
              <a:spcBef>
                <a:spcPct val="25000"/>
              </a:spcBef>
              <a:buFontTx/>
              <a:buChar char="•"/>
            </a:pPr>
            <a:r>
              <a:rPr lang="en-US" sz="2200">
                <a:latin typeface="Franklin Gothic Medium" pitchFamily="34" charset="0"/>
              </a:rPr>
              <a:t>Telephone, insurance, landscaping, printing/duplicating, 	shipping, cleaning service, trash, merchant fees, etc. </a:t>
            </a:r>
          </a:p>
          <a:p>
            <a:pPr marL="1143000" lvl="2" indent="-228600">
              <a:spcBef>
                <a:spcPct val="25000"/>
              </a:spcBef>
              <a:buFontTx/>
              <a:buChar char="•"/>
            </a:pPr>
            <a:r>
              <a:rPr lang="en-US" sz="2200">
                <a:latin typeface="Franklin Gothic Medium" pitchFamily="34" charset="0"/>
              </a:rPr>
              <a:t>Use NAMM Member discounts!</a:t>
            </a:r>
          </a:p>
          <a:p>
            <a:pPr marL="1143000" lvl="2" indent="-228600">
              <a:spcBef>
                <a:spcPct val="25000"/>
              </a:spcBef>
              <a:buFontTx/>
              <a:buChar char="•"/>
            </a:pPr>
            <a:r>
              <a:rPr lang="en-US" sz="2200">
                <a:latin typeface="Franklin Gothic Medium" pitchFamily="34" charset="0"/>
              </a:rPr>
              <a:t>Watch for “new customer” specials</a:t>
            </a:r>
          </a:p>
        </p:txBody>
      </p:sp>
      <p:pic>
        <p:nvPicPr>
          <p:cNvPr id="21508" name="Picture 5" descr="MC900383628[1]"/>
          <p:cNvPicPr>
            <a:picLocks noChangeAspect="1" noChangeArrowheads="1"/>
          </p:cNvPicPr>
          <p:nvPr/>
        </p:nvPicPr>
        <p:blipFill>
          <a:blip r:embed="rId4"/>
          <a:srcRect/>
          <a:stretch>
            <a:fillRect/>
          </a:stretch>
        </p:blipFill>
        <p:spPr bwMode="auto">
          <a:xfrm>
            <a:off x="6858000" y="1047750"/>
            <a:ext cx="1981200" cy="16605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1877</TotalTime>
  <Words>7308</Words>
  <Application>Microsoft Office PowerPoint</Application>
  <PresentationFormat>On-screen Show (16:9)</PresentationFormat>
  <Paragraphs>404</Paragraphs>
  <Slides>26</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Chart</vt:lpstr>
      <vt:lpstr>Slide 1</vt:lpstr>
      <vt:lpstr>Slide 2</vt:lpstr>
      <vt:lpstr>Slide 3</vt:lpstr>
      <vt:lpstr>Slide 4</vt:lpstr>
      <vt:lpstr>Slide 5</vt:lpstr>
      <vt:lpstr>Slide 6</vt:lpstr>
      <vt:lpstr>Slide 7</vt:lpstr>
      <vt:lpstr>Keep it Cool!</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vector>
  </TitlesOfParts>
  <Company>NAMM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Megan Nelson</dc:creator>
  <cp:lastModifiedBy>Donna Olaguer</cp:lastModifiedBy>
  <cp:revision>44</cp:revision>
  <cp:lastPrinted>2009-04-21T21:40:57Z</cp:lastPrinted>
  <dcterms:created xsi:type="dcterms:W3CDTF">2011-04-20T16:54:43Z</dcterms:created>
  <dcterms:modified xsi:type="dcterms:W3CDTF">2012-07-03T23:06:10Z</dcterms:modified>
</cp:coreProperties>
</file>