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260" r:id="rId3"/>
    <p:sldId id="257" r:id="rId4"/>
    <p:sldId id="258" r:id="rId5"/>
    <p:sldId id="282" r:id="rId6"/>
    <p:sldId id="281" r:id="rId7"/>
    <p:sldId id="280" r:id="rId8"/>
    <p:sldId id="283" r:id="rId9"/>
    <p:sldId id="285" r:id="rId10"/>
    <p:sldId id="286" r:id="rId11"/>
    <p:sldId id="284" r:id="rId12"/>
    <p:sldId id="288" r:id="rId13"/>
    <p:sldId id="289" r:id="rId14"/>
    <p:sldId id="304" r:id="rId15"/>
    <p:sldId id="303" r:id="rId16"/>
    <p:sldId id="291" r:id="rId17"/>
    <p:sldId id="292" r:id="rId18"/>
    <p:sldId id="293" r:id="rId19"/>
    <p:sldId id="294" r:id="rId20"/>
    <p:sldId id="295" r:id="rId21"/>
    <p:sldId id="296" r:id="rId22"/>
    <p:sldId id="297" r:id="rId23"/>
    <p:sldId id="298" r:id="rId24"/>
    <p:sldId id="302" r:id="rId25"/>
    <p:sldId id="287" r:id="rId26"/>
    <p:sldId id="299" r:id="rId27"/>
    <p:sldId id="301" r:id="rId28"/>
    <p:sldId id="30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1" autoAdjust="0"/>
    <p:restoredTop sz="86418" autoAdjust="0"/>
  </p:normalViewPr>
  <p:slideViewPr>
    <p:cSldViewPr snapToObjects="1">
      <p:cViewPr>
        <p:scale>
          <a:sx n="99" d="100"/>
          <a:sy n="99" d="100"/>
        </p:scale>
        <p:origin x="-1296" y="-432"/>
      </p:cViewPr>
      <p:guideLst>
        <p:guide orient="horz" pos="162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9E397-A37D-7046-B11F-E490B052ACAC}" type="datetimeFigureOut">
              <a:rPr lang="en-US" smtClean="0"/>
              <a:pPr/>
              <a:t>7/8/11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6D14A-566B-2346-BBBE-98BD1C835253}" type="slidenum">
              <a:rPr lang="en-US" smtClean="0"/>
              <a:pPr/>
              <a:t>‹#›</a:t>
            </a:fld>
            <a:endParaRPr lang="en-US"/>
          </a:p>
        </p:txBody>
      </p:sp>
    </p:spTree>
    <p:extLst>
      <p:ext uri="{BB962C8B-B14F-4D97-AF65-F5344CB8AC3E}">
        <p14:creationId xmlns:p14="http://schemas.microsoft.com/office/powerpoint/2010/main" val="3956080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taking the time to join</a:t>
            </a:r>
            <a:r>
              <a:rPr lang="en-US" baseline="0" dirty="0" smtClean="0"/>
              <a:t> us. </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illustration shows</a:t>
            </a:r>
            <a:r>
              <a:rPr lang="en-US" baseline="0" dirty="0" smtClean="0"/>
              <a:t> why it is a reality</a:t>
            </a:r>
          </a:p>
          <a:p>
            <a:endParaRPr lang="en-US" baseline="0" dirty="0" smtClean="0"/>
          </a:p>
          <a:p>
            <a:r>
              <a:rPr lang="en-US" baseline="0" dirty="0" smtClean="0"/>
              <a:t>Just to get an idea about how this happens… next slide</a:t>
            </a:r>
            <a:endParaRPr lang="en-US" dirty="0"/>
          </a:p>
        </p:txBody>
      </p:sp>
      <p:sp>
        <p:nvSpPr>
          <p:cNvPr id="4" name="Slide Number Placeholder 3"/>
          <p:cNvSpPr>
            <a:spLocks noGrp="1"/>
          </p:cNvSpPr>
          <p:nvPr>
            <p:ph type="sldNum" sz="quarter" idx="10"/>
          </p:nvPr>
        </p:nvSpPr>
        <p:spPr/>
        <p:txBody>
          <a:bodyPr/>
          <a:lstStyle/>
          <a:p>
            <a:fld id="{7CDD18C2-AB9C-6749-8CFA-51BE7EBD223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love this slide because</a:t>
            </a:r>
            <a:r>
              <a:rPr lang="en-US" baseline="0" dirty="0" smtClean="0"/>
              <a:t> it’s fun </a:t>
            </a:r>
            <a:r>
              <a:rPr lang="en-US" baseline="0" dirty="0" err="1" smtClean="0">
                <a:sym typeface="Wingdings"/>
              </a:rPr>
              <a:t></a:t>
            </a:r>
            <a:r>
              <a:rPr lang="en-US" baseline="0" dirty="0" smtClean="0">
                <a:sym typeface="Wingdings"/>
              </a:rPr>
              <a:t> But it also paints a very vivid picture.</a:t>
            </a:r>
            <a:endParaRPr lang="en-US" dirty="0"/>
          </a:p>
        </p:txBody>
      </p:sp>
      <p:sp>
        <p:nvSpPr>
          <p:cNvPr id="4" name="Slide Number Placeholder 3"/>
          <p:cNvSpPr>
            <a:spLocks noGrp="1"/>
          </p:cNvSpPr>
          <p:nvPr>
            <p:ph type="sldNum" sz="quarter" idx="10"/>
          </p:nvPr>
        </p:nvSpPr>
        <p:spPr/>
        <p:txBody>
          <a:bodyPr/>
          <a:lstStyle/>
          <a:p>
            <a:fld id="{7CDD18C2-AB9C-6749-8CFA-51BE7EBD223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videos </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Provide a space for this to occur</a:t>
            </a:r>
          </a:p>
          <a:p>
            <a:pPr>
              <a:buFont typeface="Arial"/>
              <a:buChar char="•"/>
            </a:pPr>
            <a:r>
              <a:rPr lang="en-US" dirty="0" smtClean="0"/>
              <a:t>You can do this on </a:t>
            </a:r>
            <a:r>
              <a:rPr lang="en-US" dirty="0" err="1" smtClean="0"/>
              <a:t>facebook</a:t>
            </a:r>
            <a:r>
              <a:rPr lang="en-US" dirty="0" smtClean="0"/>
              <a:t>, twitter, or any</a:t>
            </a:r>
            <a:r>
              <a:rPr lang="en-US" baseline="0" dirty="0" smtClean="0"/>
              <a:t> number of social media channels</a:t>
            </a:r>
          </a:p>
          <a:p>
            <a:pPr>
              <a:buFont typeface="Arial"/>
              <a:buChar char="•"/>
            </a:pPr>
            <a:r>
              <a:rPr lang="en-US" baseline="0" dirty="0" smtClean="0"/>
              <a:t>We know that when this can occur more often, sales go up as a result.</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Build the community around your</a:t>
            </a:r>
            <a:r>
              <a:rPr lang="en-US" baseline="0" dirty="0" smtClean="0"/>
              <a:t> brand. </a:t>
            </a:r>
          </a:p>
          <a:p>
            <a:pPr>
              <a:buFont typeface="Arial"/>
              <a:buChar char="•"/>
            </a:pPr>
            <a:r>
              <a:rPr lang="en-US" baseline="0" dirty="0" smtClean="0"/>
              <a:t>be a leader in your community. </a:t>
            </a:r>
          </a:p>
          <a:p>
            <a:pPr>
              <a:buFont typeface="Arial"/>
              <a:buChar char="•"/>
            </a:pPr>
            <a:r>
              <a:rPr lang="en-US" baseline="0" dirty="0" smtClean="0"/>
              <a:t>Let your customers know that you will be present online to respond and engage.</a:t>
            </a:r>
          </a:p>
          <a:p>
            <a:pPr>
              <a:buFont typeface="Arial"/>
              <a:buChar char="•"/>
            </a:pPr>
            <a:r>
              <a:rPr lang="en-US" baseline="0" dirty="0" smtClean="0"/>
              <a:t>Best Buy has a great way to do this… They simply say, “if you need us, Tweet us” </a:t>
            </a:r>
          </a:p>
          <a:p>
            <a:pPr>
              <a:buFont typeface="Arial"/>
              <a:buChar char="•"/>
            </a:pPr>
            <a:r>
              <a:rPr lang="en-US" baseline="0" dirty="0" smtClean="0"/>
              <a:t>Start online social groups around interests that support your business.</a:t>
            </a:r>
          </a:p>
          <a:p>
            <a:pPr lvl="1">
              <a:buFont typeface="Arial"/>
              <a:buChar char="•"/>
            </a:pPr>
            <a:r>
              <a:rPr lang="en-US" baseline="0" dirty="0" smtClean="0"/>
              <a:t>In school music program – status</a:t>
            </a:r>
          </a:p>
          <a:p>
            <a:pPr lvl="1">
              <a:buFont typeface="Arial"/>
              <a:buChar char="•"/>
            </a:pPr>
            <a:r>
              <a:rPr lang="en-US" baseline="0" dirty="0" smtClean="0"/>
              <a:t>Lessons offered – free clinics</a:t>
            </a:r>
          </a:p>
          <a:p>
            <a:pPr lvl="1">
              <a:buFont typeface="Arial"/>
              <a:buChar char="•"/>
            </a:pPr>
            <a:r>
              <a:rPr lang="en-US" baseline="0" dirty="0" smtClean="0"/>
              <a:t>Every different instrument can have their own group online to discuss tips and new technology</a:t>
            </a:r>
          </a:p>
          <a:p>
            <a:pPr lvl="1">
              <a:buFont typeface="Arial"/>
              <a:buChar char="•"/>
            </a:pPr>
            <a:r>
              <a:rPr lang="en-US" baseline="0" dirty="0" smtClean="0"/>
              <a:t>Music events calendar…etc.</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do all of this, you must first establish</a:t>
            </a:r>
            <a:r>
              <a:rPr lang="en-US" baseline="0" dirty="0" smtClean="0"/>
              <a:t> what you want social media to do for you and your brand.</a:t>
            </a:r>
          </a:p>
          <a:p>
            <a:pPr>
              <a:buFont typeface="Arial"/>
              <a:buChar char="•"/>
            </a:pPr>
            <a:r>
              <a:rPr lang="en-US" baseline="0" dirty="0" smtClean="0"/>
              <a:t> These are a few we have found from the research we have done…but everyone’s objectives will be different.</a:t>
            </a:r>
          </a:p>
          <a:p>
            <a:pPr>
              <a:buFont typeface="Arial"/>
              <a:buChar char="•"/>
            </a:pPr>
            <a:r>
              <a:rPr lang="en-US" baseline="0" dirty="0" smtClean="0"/>
              <a:t>Loyalty = means word of mouth</a:t>
            </a:r>
          </a:p>
          <a:p>
            <a:pPr>
              <a:buFont typeface="Arial"/>
              <a:buChar char="•"/>
            </a:pPr>
            <a:r>
              <a:rPr lang="en-US" baseline="0" dirty="0" smtClean="0"/>
              <a:t>When we communicate in a space that has the largest amount of traffic, we stand a better chance of reaching someone interested.</a:t>
            </a:r>
          </a:p>
          <a:p>
            <a:pPr>
              <a:buFont typeface="Arial"/>
              <a:buChar char="•"/>
            </a:pPr>
            <a:r>
              <a:rPr lang="en-US" baseline="0" dirty="0" smtClean="0"/>
              <a:t>Isn’t that we are all here? This same experience can happen in a virtual world.</a:t>
            </a:r>
          </a:p>
          <a:p>
            <a:pPr>
              <a:buFont typeface="Arial"/>
              <a:buChar char="•"/>
            </a:pPr>
            <a:r>
              <a:rPr lang="en-US" baseline="0" dirty="0" smtClean="0"/>
              <a:t>Organizing social clubs can be a variety of things. </a:t>
            </a:r>
          </a:p>
          <a:p>
            <a:pPr>
              <a:buFont typeface="Arial"/>
              <a:buChar char="•"/>
            </a:pPr>
            <a:r>
              <a:rPr lang="en-US" baseline="0" dirty="0" smtClean="0"/>
              <a:t>Drum Club – Jen has done a fabulous job building a following via her drum demo videos. TELL TONIC DRUMMER STORY of how he knows Jen Lowe.</a:t>
            </a:r>
          </a:p>
        </p:txBody>
      </p:sp>
      <p:sp>
        <p:nvSpPr>
          <p:cNvPr id="4" name="Slide Number Placeholder 3"/>
          <p:cNvSpPr>
            <a:spLocks noGrp="1"/>
          </p:cNvSpPr>
          <p:nvPr>
            <p:ph type="sldNum" sz="quarter" idx="10"/>
          </p:nvPr>
        </p:nvSpPr>
        <p:spPr/>
        <p:txBody>
          <a:bodyPr/>
          <a:lstStyle/>
          <a:p>
            <a:fld id="{8C76D14A-566B-2346-BBBE-98BD1C835253}"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a:t>
            </a:r>
            <a:r>
              <a:rPr lang="en-US" baseline="0" dirty="0" smtClean="0"/>
              <a:t> have become an online community leader you’ll be able to Host and manage your content affectively.</a:t>
            </a:r>
          </a:p>
          <a:p>
            <a:endParaRPr lang="en-US" baseline="0" dirty="0" smtClean="0"/>
          </a:p>
          <a:p>
            <a:r>
              <a:rPr lang="en-US" baseline="0" dirty="0" smtClean="0"/>
              <a:t>Each and everything you post have share features built in so that when the content is remarkable, your fans will share it to their own networks.</a:t>
            </a:r>
          </a:p>
          <a:p>
            <a:endParaRPr lang="en-US" baseline="0" dirty="0" smtClean="0"/>
          </a:p>
          <a:p>
            <a:r>
              <a:rPr lang="en-US" baseline="0" dirty="0" smtClean="0"/>
              <a:t>Show of hands, how many people have shared content online? Why did you do it?</a:t>
            </a:r>
          </a:p>
          <a:p>
            <a:endParaRPr lang="en-US" baseline="0" dirty="0" smtClean="0"/>
          </a:p>
          <a:p>
            <a:r>
              <a:rPr lang="en-US" baseline="0" dirty="0" smtClean="0"/>
              <a:t>By doing all of this you are inviting other fans to participate. Make enough noise and see what happens.</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big concern</a:t>
            </a:r>
            <a:r>
              <a:rPr lang="en-US" baseline="0" dirty="0" smtClean="0"/>
              <a:t> I run into is how much can we control the message. </a:t>
            </a:r>
            <a:endParaRPr lang="en-US" baseline="0" dirty="0" smtClean="0"/>
          </a:p>
          <a:p>
            <a:endParaRPr lang="en-US" baseline="0" dirty="0" smtClean="0"/>
          </a:p>
          <a:p>
            <a:r>
              <a:rPr lang="en-US" baseline="0" dirty="0" smtClean="0"/>
              <a:t>Global steel company – scrap metal.  Ex employee sabotage became viral – lack of strategy and tools made them vulnerable </a:t>
            </a:r>
            <a:endParaRPr lang="en-US" baseline="0" dirty="0" smtClean="0"/>
          </a:p>
          <a:p>
            <a:endParaRPr lang="en-US" baseline="0" dirty="0" smtClean="0"/>
          </a:p>
          <a:p>
            <a:r>
              <a:rPr lang="en-US" u="sng" baseline="0" dirty="0" smtClean="0"/>
              <a:t>Reputation Management: </a:t>
            </a:r>
            <a:r>
              <a:rPr lang="en-US" baseline="0" dirty="0" smtClean="0"/>
              <a:t>? How will I be able to deal with a negative post about my products or services? My answer is always the same… People are talking about you right now, whether you know it or not. The important thing realize is to know what they’re saying</a:t>
            </a:r>
          </a:p>
          <a:p>
            <a:endParaRPr lang="en-US" baseline="0" dirty="0" smtClean="0"/>
          </a:p>
          <a:p>
            <a:r>
              <a:rPr lang="en-US" baseline="0" dirty="0" smtClean="0"/>
              <a:t>You’ll be able to </a:t>
            </a:r>
            <a:r>
              <a:rPr lang="en-US" u="sng" baseline="0" dirty="0" smtClean="0"/>
              <a:t>listen and respond</a:t>
            </a:r>
            <a:r>
              <a:rPr lang="en-US" baseline="0" dirty="0" smtClean="0"/>
              <a:t>: There are free tools to use that work very well and there are technology companies that can provide a virtual web of coverage about your brand.</a:t>
            </a:r>
          </a:p>
          <a:p>
            <a:endParaRPr lang="en-US" baseline="0" dirty="0" smtClean="0"/>
          </a:p>
          <a:p>
            <a:r>
              <a:rPr lang="en-US" baseline="0" dirty="0" smtClean="0"/>
              <a:t>By doing so, you will be </a:t>
            </a:r>
            <a:r>
              <a:rPr lang="en-US" u="sng" baseline="0" dirty="0" smtClean="0"/>
              <a:t>controlling your message </a:t>
            </a:r>
            <a:r>
              <a:rPr lang="en-US" baseline="0" dirty="0" smtClean="0"/>
              <a:t>the best way possible.</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best things about having a solid social media plan in place is the</a:t>
            </a:r>
            <a:r>
              <a:rPr lang="en-US" baseline="0" dirty="0" smtClean="0"/>
              <a:t> accurate measurement it provides. With analytics built into your sites and social media channels, you be able to </a:t>
            </a:r>
          </a:p>
          <a:p>
            <a:r>
              <a:rPr lang="en-US" baseline="0" dirty="0" smtClean="0"/>
              <a:t>Track activity. By understanding how people got to your sites, what they did when they got there and how long they stayed, you’ll be able to fine tune the delivery of your message and content.</a:t>
            </a:r>
          </a:p>
          <a:p>
            <a:endParaRPr lang="en-US" baseline="0" dirty="0" smtClean="0"/>
          </a:p>
          <a:p>
            <a:r>
              <a:rPr lang="en-US" baseline="0" dirty="0" smtClean="0"/>
              <a:t>Use these analytics to modify your strategy moving forward – that’s another cool thing about social media, unlike websites that sometimes take a rocket scientist to modify, social media can be changed on the fly very easily.</a:t>
            </a:r>
          </a:p>
          <a:p>
            <a:endParaRPr lang="en-US" baseline="0" dirty="0" smtClean="0"/>
          </a:p>
          <a:p>
            <a:r>
              <a:rPr lang="en-US" baseline="0" dirty="0" smtClean="0"/>
              <a:t>Refer to the monthly reports to measure success. Know how you got there and how you can continue to grow your fans.</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lot of so-called social media experts out there. Some of them really have great ideas and understand the essence of social</a:t>
            </a:r>
            <a:r>
              <a:rPr lang="en-US" baseline="0" dirty="0" smtClean="0"/>
              <a:t> media for business. </a:t>
            </a:r>
          </a:p>
          <a:p>
            <a:pPr>
              <a:buFont typeface="Arial"/>
              <a:buChar char="•"/>
            </a:pPr>
            <a:r>
              <a:rPr lang="en-US" baseline="0" dirty="0" smtClean="0"/>
              <a:t>Educate Yourself: If you </a:t>
            </a:r>
            <a:r>
              <a:rPr lang="en-US" baseline="0" dirty="0" err="1" smtClean="0"/>
              <a:t>wanna</a:t>
            </a:r>
            <a:r>
              <a:rPr lang="en-US" baseline="0" dirty="0" smtClean="0"/>
              <a:t> know more how all of this this works… Read books, subscribe to social media trade websites like social media today, </a:t>
            </a:r>
            <a:r>
              <a:rPr lang="en-US" baseline="0" dirty="0" err="1" smtClean="0"/>
              <a:t>mashable</a:t>
            </a:r>
            <a:r>
              <a:rPr lang="en-US" baseline="0" dirty="0" smtClean="0"/>
              <a:t> or any others. They’re filled with knowledge that may or may not apply to your business. </a:t>
            </a:r>
          </a:p>
          <a:p>
            <a:pPr>
              <a:buFont typeface="Arial"/>
              <a:buChar char="•"/>
            </a:pPr>
            <a:r>
              <a:rPr lang="en-US" baseline="0" dirty="0" smtClean="0"/>
              <a:t>Hire a social media management company: This usually winds up costing less than you can hire someone to do it internally. They have the tools and a plan that you can measure and manage affectively.</a:t>
            </a:r>
          </a:p>
          <a:p>
            <a:pPr>
              <a:buFont typeface="Arial"/>
              <a:buChar char="•"/>
            </a:pPr>
            <a:r>
              <a:rPr lang="en-US" baseline="0" dirty="0" smtClean="0"/>
              <a:t>However, whatever you choose… the single most important thing you want to accomplish is building your “permission asset”</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little bit about who we are and why we’re here</a:t>
            </a:r>
            <a:r>
              <a:rPr lang="en-US" dirty="0" smtClean="0"/>
              <a:t>…</a:t>
            </a:r>
          </a:p>
          <a:p>
            <a:r>
              <a:rPr lang="en-US" dirty="0" smtClean="0"/>
              <a:t>Jen does a mini</a:t>
            </a:r>
            <a:r>
              <a:rPr lang="en-US" baseline="0" dirty="0" smtClean="0"/>
              <a:t> interview with Tony and he mentions all the items that qualify him to be a social media expert</a:t>
            </a:r>
          </a:p>
          <a:p>
            <a:r>
              <a:rPr lang="en-US" baseline="0" dirty="0" smtClean="0"/>
              <a:t>Make sure you mention Collective Soul/Myspace story</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Permission Asset: What separates</a:t>
            </a:r>
            <a:r>
              <a:rPr lang="en-US" baseline="0" dirty="0" smtClean="0"/>
              <a:t> a permission asset from a standard asset is that your audience appreciates being a part of your business success. You have their permission to market to them, they expect it and they’re very happy when they get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return, you’ll have a large group of fans that aren’t just open to trying your products or services – they’re eager to try them, they talk about them and independently promote them for you.  </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recap a social media strategy for you to employ. You need to:</a:t>
            </a:r>
          </a:p>
          <a:p>
            <a:pPr>
              <a:buFont typeface="Arial"/>
              <a:buChar char="•"/>
            </a:pPr>
            <a:r>
              <a:rPr lang="en-US" baseline="0" dirty="0" smtClean="0"/>
              <a:t>Indentify who your fans are</a:t>
            </a:r>
          </a:p>
          <a:p>
            <a:pPr>
              <a:buFont typeface="Arial"/>
              <a:buChar char="•"/>
            </a:pPr>
            <a:r>
              <a:rPr lang="en-US" baseline="0" dirty="0" smtClean="0"/>
              <a:t>Gather them is a space that you are present in on a regular basis</a:t>
            </a:r>
          </a:p>
          <a:p>
            <a:pPr>
              <a:buFont typeface="Arial"/>
              <a:buChar char="•"/>
            </a:pPr>
            <a:r>
              <a:rPr lang="en-US" baseline="0" dirty="0" smtClean="0"/>
              <a:t>Include them in your process</a:t>
            </a:r>
          </a:p>
          <a:p>
            <a:pPr>
              <a:buFont typeface="Arial"/>
              <a:buChar char="•"/>
            </a:pPr>
            <a:r>
              <a:rPr lang="en-US" baseline="0" dirty="0" smtClean="0"/>
              <a:t>Inspire them by providing meaningful information – Content is King</a:t>
            </a:r>
          </a:p>
          <a:p>
            <a:pPr>
              <a:buFont typeface="Arial"/>
              <a:buChar char="•"/>
            </a:pPr>
            <a:r>
              <a:rPr lang="en-US" baseline="0" dirty="0" smtClean="0"/>
              <a:t>Appreciate them – If nothing else say thank you for being there.</a:t>
            </a:r>
          </a:p>
          <a:p>
            <a:pPr>
              <a:buFont typeface="Arial"/>
              <a:buChar char="•"/>
            </a:pPr>
            <a:r>
              <a:rPr lang="en-US" baseline="0" dirty="0" smtClean="0"/>
              <a:t>Reward them – However you choose is good</a:t>
            </a:r>
          </a:p>
          <a:p>
            <a:pPr>
              <a:buFont typeface="Arial"/>
              <a:buChar char="•"/>
            </a:pPr>
            <a:r>
              <a:rPr lang="en-US" baseline="0" dirty="0" smtClean="0"/>
              <a:t>Empower them – Because when you do all of these things on a consistent basis, no one wants to share your message more than them!</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taking time out of your schedules to be here today. It means a lot to both </a:t>
            </a:r>
            <a:r>
              <a:rPr lang="en-US" smtClean="0"/>
              <a:t>of us.</a:t>
            </a:r>
            <a:endParaRPr lang="en-US"/>
          </a:p>
        </p:txBody>
      </p:sp>
      <p:sp>
        <p:nvSpPr>
          <p:cNvPr id="4" name="Slide Number Placeholder 3"/>
          <p:cNvSpPr>
            <a:spLocks noGrp="1"/>
          </p:cNvSpPr>
          <p:nvPr>
            <p:ph type="sldNum" sz="quarter" idx="10"/>
          </p:nvPr>
        </p:nvSpPr>
        <p:spPr/>
        <p:txBody>
          <a:bodyPr/>
          <a:lstStyle/>
          <a:p>
            <a:fld id="{8C76D14A-566B-2346-BBBE-98BD1C83525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smtClean="0"/>
              <a:t>Jen Shares story about guy who bought </a:t>
            </a:r>
            <a:r>
              <a:rPr lang="en-US" dirty="0" err="1" smtClean="0"/>
              <a:t>udu</a:t>
            </a:r>
            <a:r>
              <a:rPr lang="en-US" dirty="0" smtClean="0"/>
              <a:t> on </a:t>
            </a:r>
            <a:r>
              <a:rPr lang="en-US" dirty="0" smtClean="0"/>
              <a:t>BBP – customer turn</a:t>
            </a:r>
            <a:r>
              <a:rPr lang="en-US" baseline="0" dirty="0" smtClean="0"/>
              <a:t> into a fan</a:t>
            </a:r>
            <a:endParaRPr lang="en-US" dirty="0" smtClean="0"/>
          </a:p>
          <a:p>
            <a:pPr>
              <a:buFont typeface="Arial"/>
              <a:buChar char="•"/>
            </a:pPr>
            <a:r>
              <a:rPr lang="en-US" dirty="0" smtClean="0"/>
              <a:t>You Never</a:t>
            </a:r>
            <a:r>
              <a:rPr lang="en-US" baseline="0" dirty="0" smtClean="0"/>
              <a:t> know who will be your greatest fan.</a:t>
            </a:r>
          </a:p>
          <a:p>
            <a:pPr>
              <a:buFont typeface="Arial"/>
              <a:buChar char="•"/>
            </a:pPr>
            <a:r>
              <a:rPr lang="en-US" baseline="0" dirty="0" smtClean="0"/>
              <a:t>They share your story and you will don’t even know it.</a:t>
            </a:r>
          </a:p>
          <a:p>
            <a:pPr>
              <a:buFont typeface="Arial"/>
              <a:buChar char="•"/>
            </a:pPr>
            <a:r>
              <a:rPr lang="en-US" baseline="0" dirty="0" smtClean="0"/>
              <a:t>Ask, who can share a “greatest fan moment?”</a:t>
            </a:r>
          </a:p>
          <a:p>
            <a:pPr>
              <a:buFont typeface="Arial"/>
              <a:buChar char="•"/>
            </a:pPr>
            <a:r>
              <a:rPr lang="en-US" baseline="0" dirty="0" smtClean="0"/>
              <a:t> How many know who your biggest fan is? By Name?</a:t>
            </a:r>
          </a:p>
          <a:p>
            <a:pPr>
              <a:buFont typeface="Arial"/>
              <a:buChar char="•"/>
            </a:pPr>
            <a:r>
              <a:rPr lang="en-US" baseline="0" dirty="0" smtClean="0"/>
              <a:t>How do you engage with them?  </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3</a:t>
            </a:fld>
            <a:endParaRPr lang="en-US"/>
          </a:p>
        </p:txBody>
      </p:sp>
    </p:spTree>
    <p:extLst>
      <p:ext uri="{BB962C8B-B14F-4D97-AF65-F5344CB8AC3E}">
        <p14:creationId xmlns:p14="http://schemas.microsoft.com/office/powerpoint/2010/main" val="231063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our artist friends were concerned about sharing their art on</a:t>
            </a:r>
            <a:r>
              <a:rPr lang="en-US" baseline="0" dirty="0" smtClean="0"/>
              <a:t>line, because of the piracy issues… Sharing is not piracy. Sharing is Caring </a:t>
            </a:r>
            <a:r>
              <a:rPr lang="en-US" baseline="0" dirty="0" err="1" smtClean="0">
                <a:sym typeface="Wingdings"/>
              </a:rPr>
              <a:t></a:t>
            </a:r>
            <a:r>
              <a:rPr lang="en-US" dirty="0" smtClean="0"/>
              <a:t> Sharing is the fundamental essence</a:t>
            </a:r>
            <a:r>
              <a:rPr lang="en-US" baseline="0" dirty="0" smtClean="0"/>
              <a:t> of social media success.</a:t>
            </a:r>
            <a:r>
              <a:rPr lang="en-US" dirty="0" smtClean="0"/>
              <a:t> </a:t>
            </a:r>
            <a:endParaRPr lang="en-US" dirty="0"/>
          </a:p>
        </p:txBody>
      </p:sp>
      <p:sp>
        <p:nvSpPr>
          <p:cNvPr id="4" name="Slide Number Placeholder 3"/>
          <p:cNvSpPr>
            <a:spLocks noGrp="1"/>
          </p:cNvSpPr>
          <p:nvPr>
            <p:ph type="sldNum" sz="quarter" idx="10"/>
          </p:nvPr>
        </p:nvSpPr>
        <p:spPr/>
        <p:txBody>
          <a:bodyPr/>
          <a:lstStyle/>
          <a:p>
            <a:fld id="{8C76D14A-566B-2346-BBBE-98BD1C83525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After build ask:</a:t>
            </a:r>
            <a:r>
              <a:rPr lang="en-US" sz="1200" b="1" baseline="0" dirty="0" smtClean="0"/>
              <a:t> </a:t>
            </a:r>
            <a:r>
              <a:rPr lang="en-US" sz="1200" b="1" dirty="0" smtClean="0"/>
              <a:t>Does this not make sense to everyone? Take</a:t>
            </a:r>
            <a:r>
              <a:rPr lang="en-US" sz="1200" b="1" baseline="0" dirty="0" smtClean="0"/>
              <a:t> a moment to grasp what this means!</a:t>
            </a:r>
          </a:p>
          <a:p>
            <a:endParaRPr lang="en-US" sz="1200" b="1" baseline="0" dirty="0" smtClean="0"/>
          </a:p>
          <a:p>
            <a:pPr>
              <a:buFontTx/>
              <a:buChar char="-"/>
            </a:pPr>
            <a:r>
              <a:rPr lang="en-US" sz="1200" b="1" baseline="0" dirty="0" smtClean="0"/>
              <a:t>How many have kids? Teenage Kids? </a:t>
            </a:r>
          </a:p>
          <a:p>
            <a:pPr>
              <a:buFontTx/>
              <a:buChar char="-"/>
            </a:pPr>
            <a:r>
              <a:rPr lang="en-US" sz="1200" b="1" baseline="0" dirty="0" smtClean="0"/>
              <a:t>It’s all ages right?</a:t>
            </a:r>
          </a:p>
          <a:p>
            <a:pPr>
              <a:buFontTx/>
              <a:buChar char="-"/>
            </a:pPr>
            <a:endParaRPr lang="en-US" sz="1200" b="1" baseline="0" dirty="0" smtClean="0"/>
          </a:p>
          <a:p>
            <a:r>
              <a:rPr lang="en-US" sz="1200" b="1" baseline="0" dirty="0" smtClean="0"/>
              <a:t>Share Mom’s retirement story: How she now communicates with more people than she ever did via </a:t>
            </a:r>
            <a:r>
              <a:rPr lang="en-US" sz="1200" b="1" baseline="0" dirty="0" err="1" smtClean="0"/>
              <a:t>facebook</a:t>
            </a:r>
            <a:r>
              <a:rPr lang="en-US" sz="1200" b="1" baseline="0" dirty="0" smtClean="0"/>
              <a:t>. She loves it! And if you read her comments, all she talks about are experiences. Opinion.</a:t>
            </a:r>
          </a:p>
          <a:p>
            <a:r>
              <a:rPr lang="en-US" sz="1200" b="1" baseline="0" dirty="0" smtClean="0"/>
              <a:t>We’ll get to that a little later.</a:t>
            </a:r>
            <a:endParaRPr lang="en-US" sz="1200" b="1"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CDD18C2-AB9C-6749-8CFA-51BE7EBD22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defTabSz="914400">
              <a:spcBef>
                <a:spcPts val="700"/>
              </a:spcBef>
              <a:spcAft>
                <a:spcPts val="1000"/>
              </a:spcAft>
              <a:buClr>
                <a:schemeClr val="accent2"/>
              </a:buClr>
              <a:buSzPct val="60000"/>
              <a:buFont typeface="Arial"/>
              <a:buChar cha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Let’s take a look at the life span of the internet. </a:t>
            </a:r>
          </a:p>
          <a:p>
            <a:pPr lvl="0" defTabSz="914400">
              <a:spcBef>
                <a:spcPts val="700"/>
              </a:spcBef>
              <a:spcAft>
                <a:spcPts val="1000"/>
              </a:spcAft>
              <a:buClr>
                <a:schemeClr val="accent2"/>
              </a:buClr>
              <a:buSzPct val="60000"/>
              <a:buFont typeface="Arial"/>
              <a:buChar cha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In the 80’s the internet was used primarily as research for companies</a:t>
            </a:r>
          </a:p>
          <a:p>
            <a:pPr lvl="0" defTabSz="914400">
              <a:spcBef>
                <a:spcPts val="700"/>
              </a:spcBef>
              <a:spcAft>
                <a:spcPts val="1000"/>
              </a:spcAft>
              <a:buClr>
                <a:schemeClr val="accent2"/>
              </a:buClr>
              <a:buSzPct val="60000"/>
              <a:buFont typeface="Arial"/>
              <a:buChar cha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Through the 90’s – Websites were in high demand. Remember when you searched for company websites on line and you had to actually type in WWW</a:t>
            </a:r>
          </a:p>
          <a:p>
            <a:pPr lvl="0" defTabSz="914400">
              <a:spcBef>
                <a:spcPts val="700"/>
              </a:spcBef>
              <a:spcAft>
                <a:spcPts val="1000"/>
              </a:spcAft>
              <a:buClr>
                <a:schemeClr val="accent2"/>
              </a:buClr>
              <a:buSzPct val="60000"/>
              <a:buFont typeface="Arial"/>
              <a:buChar cha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Later in the 90’s and into the new millennium, the internet did something special, it began to be more human. By human I mean, people were using it to socialize and be interactive with each other in real time. Who remembers the MySpace explosion from 2004 – 2008? Then of course Facebook took over the world and is now head an shoulder above any competition. </a:t>
            </a:r>
          </a:p>
          <a:p>
            <a:pPr lvl="0" defTabSz="914400">
              <a:spcBef>
                <a:spcPts val="700"/>
              </a:spcBef>
              <a:spcAft>
                <a:spcPts val="1000"/>
              </a:spcAft>
              <a:buClr>
                <a:schemeClr val="accent2"/>
              </a:buClr>
              <a:buSzPct val="60000"/>
              <a:buFont typeface="Arial"/>
              <a:buChar cha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Going back to our earlier slide, it is a fundamental shift in the way people are communicating.</a:t>
            </a:r>
          </a:p>
          <a:p>
            <a:pPr lvl="0" defTabSz="914400">
              <a:spcBef>
                <a:spcPts val="700"/>
              </a:spcBef>
              <a:spcAft>
                <a:spcPts val="1000"/>
              </a:spcAft>
              <a:buClr>
                <a:schemeClr val="accent2"/>
              </a:buClr>
              <a:buSzPct val="60000"/>
              <a:buFont typeface="Arial"/>
              <a:buChar cha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OK, so we can communicate better with our friends and families? What does this mean for businesses? </a:t>
            </a:r>
          </a:p>
          <a:p>
            <a:endParaRPr lang="en-US" dirty="0"/>
          </a:p>
        </p:txBody>
      </p:sp>
      <p:sp>
        <p:nvSpPr>
          <p:cNvPr id="4" name="Slide Number Placeholder 3"/>
          <p:cNvSpPr>
            <a:spLocks noGrp="1"/>
          </p:cNvSpPr>
          <p:nvPr>
            <p:ph type="sldNum" sz="quarter" idx="10"/>
          </p:nvPr>
        </p:nvSpPr>
        <p:spPr/>
        <p:txBody>
          <a:bodyPr/>
          <a:lstStyle/>
          <a:p>
            <a:fld id="{7CDD18C2-AB9C-6749-8CFA-51BE7EBD22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It means that social media impacts purchase</a:t>
            </a:r>
            <a:r>
              <a:rPr lang="en-US" baseline="0" dirty="0" smtClean="0"/>
              <a:t> decisions</a:t>
            </a:r>
          </a:p>
          <a:p>
            <a:pPr>
              <a:buFont typeface="Arial"/>
              <a:buChar char="•"/>
            </a:pPr>
            <a:r>
              <a:rPr lang="en-US" baseline="0" dirty="0" smtClean="0"/>
              <a:t>When Asked: “would a positive referral from a friend sway your decision to buy a specific product over another?</a:t>
            </a:r>
          </a:p>
          <a:p>
            <a:pPr>
              <a:buFont typeface="Arial"/>
              <a:buChar char="•"/>
            </a:pPr>
            <a:r>
              <a:rPr lang="en-US" baseline="0" dirty="0" smtClean="0"/>
              <a:t>68% said yes</a:t>
            </a:r>
          </a:p>
          <a:p>
            <a:pPr>
              <a:buFont typeface="Arial"/>
              <a:buChar char="•"/>
            </a:pPr>
            <a:r>
              <a:rPr lang="en-US" baseline="0" dirty="0" smtClean="0"/>
              <a:t>This number will undoubtedly increase over the years to come</a:t>
            </a:r>
          </a:p>
          <a:p>
            <a:pPr>
              <a:buFont typeface="Arial"/>
              <a:buChar char="•"/>
            </a:pPr>
            <a:r>
              <a:rPr lang="en-US" baseline="0" dirty="0" smtClean="0"/>
              <a:t>We all know that word of mouth advertising is priceless and by far the most affective when it relates to ROI</a:t>
            </a:r>
            <a:endParaRPr lang="en-US" dirty="0"/>
          </a:p>
        </p:txBody>
      </p:sp>
      <p:sp>
        <p:nvSpPr>
          <p:cNvPr id="4" name="Slide Number Placeholder 3"/>
          <p:cNvSpPr>
            <a:spLocks noGrp="1"/>
          </p:cNvSpPr>
          <p:nvPr>
            <p:ph type="sldNum" sz="quarter" idx="10"/>
          </p:nvPr>
        </p:nvSpPr>
        <p:spPr/>
        <p:txBody>
          <a:bodyPr/>
          <a:lstStyle/>
          <a:p>
            <a:fld id="{7CDD18C2-AB9C-6749-8CFA-51BE7EBD22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Nielson shows us here that 90% of consumers TRUST</a:t>
            </a:r>
            <a:r>
              <a:rPr lang="en-US" baseline="0" dirty="0" smtClean="0"/>
              <a:t> recommendations from people the know. That seems, like Duh… but when these people are fans of yours and they are talking to people about purchase decisions that could drive them into your store…well you get the picture.</a:t>
            </a:r>
            <a:endParaRPr lang="en-US" dirty="0"/>
          </a:p>
        </p:txBody>
      </p:sp>
      <p:sp>
        <p:nvSpPr>
          <p:cNvPr id="4" name="Slide Number Placeholder 3"/>
          <p:cNvSpPr>
            <a:spLocks noGrp="1"/>
          </p:cNvSpPr>
          <p:nvPr>
            <p:ph type="sldNum" sz="quarter" idx="10"/>
          </p:nvPr>
        </p:nvSpPr>
        <p:spPr/>
        <p:txBody>
          <a:bodyPr/>
          <a:lstStyle/>
          <a:p>
            <a:fld id="{7CDD18C2-AB9C-6749-8CFA-51BE7EBD223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long ago, Traditional media was</a:t>
            </a:r>
            <a:r>
              <a:rPr lang="en-US" baseline="0" dirty="0" smtClean="0"/>
              <a:t> the only option you had… meaning</a:t>
            </a:r>
          </a:p>
          <a:p>
            <a:pPr>
              <a:buFont typeface="Arial"/>
              <a:buChar char="•"/>
            </a:pPr>
            <a:r>
              <a:rPr lang="en-US" baseline="0" dirty="0" smtClean="0"/>
              <a:t> If you had enough money and resources, you could reach the largest audience.</a:t>
            </a:r>
          </a:p>
          <a:p>
            <a:endParaRPr lang="en-US" baseline="0" dirty="0" smtClean="0"/>
          </a:p>
          <a:p>
            <a:r>
              <a:rPr lang="en-US" baseline="0" dirty="0" smtClean="0"/>
              <a:t>When you did, you just hoped that your message was inspiring enough to provoke interest and drive them to an actual purchase.</a:t>
            </a:r>
          </a:p>
          <a:p>
            <a:endParaRPr lang="en-US" baseline="0" dirty="0" smtClean="0"/>
          </a:p>
          <a:p>
            <a:r>
              <a:rPr lang="en-US" baseline="0" dirty="0" smtClean="0"/>
              <a:t>Before Social media, your brand message was what you said it was… for example, If you said, “We are the best!” People would have to believe you because you had the biggest voice. </a:t>
            </a:r>
          </a:p>
          <a:p>
            <a:endParaRPr lang="en-US" baseline="0" dirty="0" smtClean="0"/>
          </a:p>
          <a:p>
            <a:r>
              <a:rPr lang="en-US" baseline="0" dirty="0" smtClean="0"/>
              <a:t>With Social Media, Your Brand is so longer what you say it is, however it is the sum of what people saying about it…</a:t>
            </a:r>
          </a:p>
          <a:p>
            <a:endParaRPr lang="en-US" baseline="0" dirty="0" smtClean="0"/>
          </a:p>
          <a:p>
            <a:r>
              <a:rPr lang="en-US" baseline="0" dirty="0" smtClean="0"/>
              <a:t>Now the people decide who is the best, and they’re telling there friends about it too. So companies more and more every day are shifting their marketing budgets to include social media management into their overall plan. </a:t>
            </a:r>
            <a:endParaRPr lang="en-US" dirty="0"/>
          </a:p>
        </p:txBody>
      </p:sp>
      <p:sp>
        <p:nvSpPr>
          <p:cNvPr id="4" name="Slide Number Placeholder 3"/>
          <p:cNvSpPr>
            <a:spLocks noGrp="1"/>
          </p:cNvSpPr>
          <p:nvPr>
            <p:ph type="sldNum" sz="quarter" idx="10"/>
          </p:nvPr>
        </p:nvSpPr>
        <p:spPr/>
        <p:txBody>
          <a:bodyPr/>
          <a:lstStyle/>
          <a:p>
            <a:fld id="{7CDD18C2-AB9C-6749-8CFA-51BE7EBD22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a:prstGeom prst="rect">
            <a:avLst/>
          </a:prstGeo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1F829027-7C9D-704E-A00B-C1704C3DE153}" type="datetimeFigureOut">
              <a:rPr lang="en-US" smtClean="0"/>
              <a:pPr/>
              <a:t>7/8/11</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fld id="{46569677-F80A-9D46-9293-6D5FC2B78094}" type="slidenum">
              <a:rPr lang="en-US" smtClean="0"/>
              <a:pPr/>
              <a:t>‹#›</a:t>
            </a:fld>
            <a:endParaRPr lang="en-US"/>
          </a:p>
        </p:txBody>
      </p:sp>
      <p:sp>
        <p:nvSpPr>
          <p:cNvPr id="14" name="Footer Placeholder 13"/>
          <p:cNvSpPr>
            <a:spLocks noGrp="1"/>
          </p:cNvSpPr>
          <p:nvPr>
            <p:ph type="ftr" sz="quarter" idx="12"/>
          </p:nvPr>
        </p:nvSpPr>
        <p:spPr>
          <a:xfrm>
            <a:off x="1600200" y="4686155"/>
            <a:ext cx="4572000" cy="273844"/>
          </a:xfrm>
        </p:spPr>
        <p:txBody>
          <a:bodyPr rtlCol="0"/>
          <a:lstStyle/>
          <a:p>
            <a:endParaRPr lang="en-US"/>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76610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829027-7C9D-704E-A00B-C1704C3DE153}" type="datetimeFigureOut">
              <a:rPr lang="en-US" smtClean="0"/>
              <a:pPr/>
              <a:t>7/8/11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6569677-F80A-9D46-9293-6D5FC2B78094}"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03725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28749"/>
            <a:ext cx="8229600" cy="3165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84984B-348A-C048-AEDC-69A181C538E5}" type="datetimeFigureOut">
              <a:rPr lang="en-US" smtClean="0"/>
              <a:pPr/>
              <a:t>7/8/11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3D0DB4-3633-8F48-B453-9CC66058C4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oWiRQmlAlqg"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dbiH0DxmPc8" TargetMode="External"/><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7.jpe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5"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5" Type="http://schemas.openxmlformats.org/officeDocument/2006/relationships/hyperlink" Target="http://blog.nielsen.com/nielsenwire/wp-content/uploads/2009/07/trust_in_advertising.png" TargetMode="External"/><Relationship Id="rId6"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jpe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N09IdeacenterBrandedcs.jpg"/>
          <p:cNvPicPr>
            <a:picLocks noChangeAspect="1"/>
          </p:cNvPicPr>
          <p:nvPr/>
        </p:nvPicPr>
        <p:blipFill>
          <a:blip r:embed="rId3"/>
          <a:stretch>
            <a:fillRect/>
          </a:stretch>
        </p:blipFill>
        <p:spPr>
          <a:xfrm>
            <a:off x="4060" y="0"/>
            <a:ext cx="9135879" cy="5143500"/>
          </a:xfrm>
          <a:prstGeom prst="rect">
            <a:avLst/>
          </a:prstGeom>
        </p:spPr>
      </p:pic>
      <p:sp>
        <p:nvSpPr>
          <p:cNvPr id="2" name="Rectangle 1"/>
          <p:cNvSpPr/>
          <p:nvPr/>
        </p:nvSpPr>
        <p:spPr>
          <a:xfrm>
            <a:off x="609600" y="2724150"/>
            <a:ext cx="6830278" cy="1323439"/>
          </a:xfrm>
          <a:prstGeom prst="rect">
            <a:avLst/>
          </a:prstGeom>
        </p:spPr>
        <p:txBody>
          <a:bodyPr wrap="square">
            <a:spAutoFit/>
          </a:bodyPr>
          <a:lstStyle/>
          <a:p>
            <a:pPr>
              <a:buNone/>
            </a:pPr>
            <a:r>
              <a:rPr lang="en-US" sz="8000" b="1" spc="50" dirty="0">
                <a:ln w="13500">
                  <a:solidFill>
                    <a:schemeClr val="tx1"/>
                  </a:solidFill>
                  <a:prstDash val="solid"/>
                </a:ln>
                <a:solidFill>
                  <a:schemeClr val="accent1">
                    <a:tint val="3000"/>
                    <a:alpha val="95000"/>
                  </a:schemeClr>
                </a:solidFill>
                <a:effectLst>
                  <a:innerShdw blurRad="50900" dist="38500" dir="13500000">
                    <a:srgbClr val="000000">
                      <a:alpha val="60000"/>
                    </a:srgbClr>
                  </a:innerShdw>
                </a:effectLst>
                <a:latin typeface="Euphorigenic"/>
                <a:cs typeface="Euphorigenic"/>
              </a:rPr>
              <a:t>Fan Your Success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TwinBear</a:t>
            </a:r>
            <a:r>
              <a:rPr lang="en-US" dirty="0" smtClean="0"/>
              <a:t> Results</a:t>
            </a:r>
            <a:endParaRPr lang="en-US" dirty="0"/>
          </a:p>
        </p:txBody>
      </p:sp>
      <p:pic>
        <p:nvPicPr>
          <p:cNvPr id="10" name="Picture Placeholder 9" descr="Screen shot 2010-08-10 at 2.28.29 PM.png"/>
          <p:cNvPicPr>
            <a:picLocks noGrp="1" noChangeAspect="1"/>
          </p:cNvPicPr>
          <p:nvPr>
            <p:ph type="pic" idx="1"/>
          </p:nvPr>
        </p:nvPicPr>
        <p:blipFill>
          <a:blip r:embed="rId3"/>
          <a:srcRect l="3209" r="3209"/>
          <a:stretch>
            <a:fillRect/>
          </a:stretch>
        </p:blipFill>
        <p:spPr/>
      </p:pic>
      <p:pic>
        <p:nvPicPr>
          <p:cNvPr id="4" name="Picture 3" descr="SN09IdeacenterBrandedinfo.jpg"/>
          <p:cNvPicPr>
            <a:picLocks noChangeAspect="1"/>
          </p:cNvPicPr>
          <p:nvPr/>
        </p:nvPicPr>
        <p:blipFill>
          <a:blip r:embed="rId4"/>
          <a:stretch>
            <a:fillRect/>
          </a:stretch>
        </p:blipFill>
        <p:spPr>
          <a:xfrm>
            <a:off x="4060" y="0"/>
            <a:ext cx="9135879" cy="5143500"/>
          </a:xfrm>
          <a:prstGeom prst="rect">
            <a:avLst/>
          </a:prstGeom>
        </p:spPr>
      </p:pic>
      <p:sp>
        <p:nvSpPr>
          <p:cNvPr id="2" name="Rectangle 1"/>
          <p:cNvSpPr/>
          <p:nvPr/>
        </p:nvSpPr>
        <p:spPr>
          <a:xfrm>
            <a:off x="1219200" y="353918"/>
            <a:ext cx="7140296" cy="646331"/>
          </a:xfrm>
          <a:prstGeom prst="rect">
            <a:avLst/>
          </a:prstGeom>
        </p:spPr>
        <p:txBody>
          <a:bodyPr wrap="none">
            <a:spAutoFit/>
          </a:bodyPr>
          <a:lstStyle/>
          <a:p>
            <a:r>
              <a:rPr lang="en-US" sz="3600" dirty="0"/>
              <a:t>What Makes Social Media </a:t>
            </a:r>
            <a:r>
              <a:rPr lang="en-US" sz="3600" dirty="0" smtClean="0"/>
              <a:t>Different?</a:t>
            </a:r>
            <a:r>
              <a:rPr lang="en-US" dirty="0" smtClean="0"/>
              <a:t> </a:t>
            </a:r>
            <a:endParaRPr lang="en-US" dirty="0"/>
          </a:p>
        </p:txBody>
      </p:sp>
      <p:pic>
        <p:nvPicPr>
          <p:cNvPr id="6" name="Picture 5"/>
          <p:cNvPicPr>
            <a:picLocks noChangeAspect="1"/>
          </p:cNvPicPr>
          <p:nvPr/>
        </p:nvPicPr>
        <p:blipFill>
          <a:blip r:embed="rId5"/>
          <a:stretch>
            <a:fillRect/>
          </a:stretch>
        </p:blipFill>
        <p:spPr>
          <a:xfrm>
            <a:off x="609600" y="1276350"/>
            <a:ext cx="4495800" cy="3202198"/>
          </a:xfrm>
          <a:prstGeom prst="rect">
            <a:avLst/>
          </a:prstGeom>
        </p:spPr>
      </p:pic>
      <p:sp>
        <p:nvSpPr>
          <p:cNvPr id="3" name="Rectangle 2"/>
          <p:cNvSpPr/>
          <p:nvPr/>
        </p:nvSpPr>
        <p:spPr>
          <a:xfrm>
            <a:off x="5681071" y="2202418"/>
            <a:ext cx="3234329" cy="461665"/>
          </a:xfrm>
          <a:prstGeom prst="rect">
            <a:avLst/>
          </a:prstGeom>
        </p:spPr>
        <p:txBody>
          <a:bodyPr wrap="none">
            <a:spAutoFit/>
          </a:bodyPr>
          <a:lstStyle/>
          <a:p>
            <a:r>
              <a:rPr lang="en-US" sz="2400" b="1" dirty="0"/>
              <a:t>Friends </a:t>
            </a:r>
            <a:r>
              <a:rPr lang="en-US" sz="2400" b="1" dirty="0" smtClean="0"/>
              <a:t>Sharing Content</a:t>
            </a:r>
            <a:endParaRPr lang="en-US" sz="2400" b="1" dirty="0"/>
          </a:p>
        </p:txBody>
      </p:sp>
    </p:spTree>
    <p:extLst>
      <p:ext uri="{BB962C8B-B14F-4D97-AF65-F5344CB8AC3E}">
        <p14:creationId xmlns:p14="http://schemas.microsoft.com/office/powerpoint/2010/main" val="7005041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TwinBear</a:t>
            </a:r>
            <a:r>
              <a:rPr lang="en-US" dirty="0" smtClean="0"/>
              <a:t> Results</a:t>
            </a:r>
            <a:endParaRPr lang="en-US" dirty="0"/>
          </a:p>
        </p:txBody>
      </p:sp>
      <p:pic>
        <p:nvPicPr>
          <p:cNvPr id="10" name="Picture Placeholder 9" descr="Screen shot 2010-08-10 at 2.28.29 PM.png"/>
          <p:cNvPicPr>
            <a:picLocks noGrp="1" noChangeAspect="1"/>
          </p:cNvPicPr>
          <p:nvPr>
            <p:ph type="pic" idx="1"/>
          </p:nvPr>
        </p:nvPicPr>
        <p:blipFill>
          <a:blip r:embed="rId3"/>
          <a:srcRect l="3209" r="3209"/>
          <a:stretch>
            <a:fillRect/>
          </a:stretch>
        </p:blipFill>
        <p:spPr/>
      </p:pic>
      <p:pic>
        <p:nvPicPr>
          <p:cNvPr id="4" name="Picture 3" descr="SN09IdeacenterBrandedinfo.jpg"/>
          <p:cNvPicPr>
            <a:picLocks noChangeAspect="1"/>
          </p:cNvPicPr>
          <p:nvPr/>
        </p:nvPicPr>
        <p:blipFill>
          <a:blip r:embed="rId4"/>
          <a:stretch>
            <a:fillRect/>
          </a:stretch>
        </p:blipFill>
        <p:spPr>
          <a:xfrm>
            <a:off x="4060" y="0"/>
            <a:ext cx="9135879" cy="5143500"/>
          </a:xfrm>
          <a:prstGeom prst="rect">
            <a:avLst/>
          </a:prstGeom>
        </p:spPr>
      </p:pic>
      <p:sp>
        <p:nvSpPr>
          <p:cNvPr id="2" name="Rectangle 1"/>
          <p:cNvSpPr/>
          <p:nvPr/>
        </p:nvSpPr>
        <p:spPr>
          <a:xfrm>
            <a:off x="1371600" y="361950"/>
            <a:ext cx="6233372" cy="400110"/>
          </a:xfrm>
          <a:prstGeom prst="rect">
            <a:avLst/>
          </a:prstGeom>
        </p:spPr>
        <p:txBody>
          <a:bodyPr wrap="none">
            <a:spAutoFit/>
          </a:bodyPr>
          <a:lstStyle/>
          <a:p>
            <a:pPr lvl="0" defTabSz="914400">
              <a:spcBef>
                <a:spcPct val="0"/>
              </a:spcBef>
              <a:defRPr/>
            </a:pPr>
            <a:r>
              <a:rPr lang="en-US" sz="2000" dirty="0" smtClean="0">
                <a:solidFill>
                  <a:schemeClr val="tx2"/>
                </a:solidFill>
              </a:rPr>
              <a:t>How Much Time Does It Take To Reach </a:t>
            </a:r>
            <a:r>
              <a:rPr lang="en-US" sz="2000" dirty="0">
                <a:solidFill>
                  <a:schemeClr val="tx2"/>
                </a:solidFill>
              </a:rPr>
              <a:t>50 Million </a:t>
            </a:r>
            <a:r>
              <a:rPr lang="en-US" sz="2000" dirty="0" smtClean="0">
                <a:solidFill>
                  <a:schemeClr val="tx2"/>
                </a:solidFill>
              </a:rPr>
              <a:t>People?</a:t>
            </a:r>
            <a:endParaRPr lang="en-US" sz="2000" dirty="0">
              <a:solidFill>
                <a:schemeClr val="tx2"/>
              </a:solidFill>
            </a:endParaRPr>
          </a:p>
        </p:txBody>
      </p:sp>
      <p:pic>
        <p:nvPicPr>
          <p:cNvPr id="6" name="Picture 5" descr="Screen shot 2010-08-13 at 10.28.14 AM.png"/>
          <p:cNvPicPr>
            <a:picLocks noChangeAspect="1"/>
          </p:cNvPicPr>
          <p:nvPr/>
        </p:nvPicPr>
        <p:blipFill>
          <a:blip r:embed="rId5"/>
          <a:stretch>
            <a:fillRect/>
          </a:stretch>
        </p:blipFill>
        <p:spPr>
          <a:xfrm>
            <a:off x="856382" y="1047750"/>
            <a:ext cx="1487636" cy="3638550"/>
          </a:xfrm>
          <a:prstGeom prst="rect">
            <a:avLst/>
          </a:prstGeom>
        </p:spPr>
      </p:pic>
      <p:sp>
        <p:nvSpPr>
          <p:cNvPr id="3" name="Rectangle 2"/>
          <p:cNvSpPr/>
          <p:nvPr/>
        </p:nvSpPr>
        <p:spPr>
          <a:xfrm>
            <a:off x="2514600" y="1276350"/>
            <a:ext cx="2570886" cy="523220"/>
          </a:xfrm>
          <a:prstGeom prst="rect">
            <a:avLst/>
          </a:prstGeom>
        </p:spPr>
        <p:txBody>
          <a:bodyPr wrap="none">
            <a:spAutoFit/>
          </a:bodyPr>
          <a:lstStyle/>
          <a:p>
            <a:r>
              <a:rPr lang="en-US" sz="2800" b="1" dirty="0"/>
              <a:t>Radio - 38 Years</a:t>
            </a:r>
          </a:p>
        </p:txBody>
      </p:sp>
      <p:sp>
        <p:nvSpPr>
          <p:cNvPr id="5" name="Rectangle 4"/>
          <p:cNvSpPr/>
          <p:nvPr/>
        </p:nvSpPr>
        <p:spPr>
          <a:xfrm>
            <a:off x="2642811" y="1799570"/>
            <a:ext cx="2107668" cy="523220"/>
          </a:xfrm>
          <a:prstGeom prst="rect">
            <a:avLst/>
          </a:prstGeom>
        </p:spPr>
        <p:txBody>
          <a:bodyPr wrap="none">
            <a:spAutoFit/>
          </a:bodyPr>
          <a:lstStyle/>
          <a:p>
            <a:r>
              <a:rPr lang="en-US" sz="2800" b="1" dirty="0"/>
              <a:t>TV - 13 Years</a:t>
            </a:r>
          </a:p>
        </p:txBody>
      </p:sp>
      <p:sp>
        <p:nvSpPr>
          <p:cNvPr id="8" name="Rectangle 7"/>
          <p:cNvSpPr/>
          <p:nvPr/>
        </p:nvSpPr>
        <p:spPr>
          <a:xfrm>
            <a:off x="2514600" y="2409578"/>
            <a:ext cx="2754806" cy="523220"/>
          </a:xfrm>
          <a:prstGeom prst="rect">
            <a:avLst/>
          </a:prstGeom>
        </p:spPr>
        <p:txBody>
          <a:bodyPr wrap="none">
            <a:spAutoFit/>
          </a:bodyPr>
          <a:lstStyle/>
          <a:p>
            <a:r>
              <a:rPr lang="en-US" sz="2800" b="1" dirty="0"/>
              <a:t>Internet - 4 Years</a:t>
            </a:r>
          </a:p>
        </p:txBody>
      </p:sp>
      <p:sp>
        <p:nvSpPr>
          <p:cNvPr id="9" name="Rectangle 8"/>
          <p:cNvSpPr/>
          <p:nvPr/>
        </p:nvSpPr>
        <p:spPr>
          <a:xfrm>
            <a:off x="2642811" y="3105150"/>
            <a:ext cx="2200592" cy="523220"/>
          </a:xfrm>
          <a:prstGeom prst="rect">
            <a:avLst/>
          </a:prstGeom>
        </p:spPr>
        <p:txBody>
          <a:bodyPr wrap="none">
            <a:spAutoFit/>
          </a:bodyPr>
          <a:lstStyle/>
          <a:p>
            <a:r>
              <a:rPr lang="en-US" sz="2800" b="1" dirty="0"/>
              <a:t>iPod - 3 Years</a:t>
            </a:r>
          </a:p>
        </p:txBody>
      </p:sp>
      <p:sp>
        <p:nvSpPr>
          <p:cNvPr id="11" name="Rectangle 10"/>
          <p:cNvSpPr/>
          <p:nvPr/>
        </p:nvSpPr>
        <p:spPr>
          <a:xfrm>
            <a:off x="2350114" y="3867150"/>
            <a:ext cx="3373189" cy="523220"/>
          </a:xfrm>
          <a:prstGeom prst="rect">
            <a:avLst/>
          </a:prstGeom>
        </p:spPr>
        <p:txBody>
          <a:bodyPr wrap="none">
            <a:spAutoFit/>
          </a:bodyPr>
          <a:lstStyle/>
          <a:p>
            <a:r>
              <a:rPr lang="en-US" sz="2800" b="1" dirty="0"/>
              <a:t>Facebook – 9 Months</a:t>
            </a:r>
          </a:p>
        </p:txBody>
      </p:sp>
    </p:spTree>
    <p:extLst>
      <p:ext uri="{BB962C8B-B14F-4D97-AF65-F5344CB8AC3E}">
        <p14:creationId xmlns:p14="http://schemas.microsoft.com/office/powerpoint/2010/main" val="11869499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0" y="0"/>
            <a:ext cx="9135879" cy="5143500"/>
          </a:xfrm>
          <a:prstGeom prst="rect">
            <a:avLst/>
          </a:prstGeom>
        </p:spPr>
      </p:pic>
      <p:sp>
        <p:nvSpPr>
          <p:cNvPr id="2" name="Rectangle 1"/>
          <p:cNvSpPr/>
          <p:nvPr/>
        </p:nvSpPr>
        <p:spPr>
          <a:xfrm>
            <a:off x="228600" y="2181979"/>
            <a:ext cx="9144000" cy="461665"/>
          </a:xfrm>
          <a:prstGeom prst="rect">
            <a:avLst/>
          </a:prstGeom>
        </p:spPr>
        <p:txBody>
          <a:bodyPr wrap="square">
            <a:spAutoFit/>
          </a:bodyPr>
          <a:lstStyle/>
          <a:p>
            <a:r>
              <a:rPr lang="en-US" sz="2400" b="1" dirty="0"/>
              <a:t>Currently, Facebook reaches more than</a:t>
            </a:r>
            <a:r>
              <a:rPr lang="en-US" sz="2400" b="1" dirty="0" smtClean="0"/>
              <a:t> 175 </a:t>
            </a:r>
            <a:r>
              <a:rPr lang="en-US" sz="2400" b="1" dirty="0"/>
              <a:t>million </a:t>
            </a:r>
            <a:r>
              <a:rPr lang="en-US" sz="2400" b="1" dirty="0" smtClean="0"/>
              <a:t>people per day</a:t>
            </a:r>
            <a:endParaRPr lang="en-US" sz="2400" b="1" dirty="0"/>
          </a:p>
        </p:txBody>
      </p:sp>
    </p:spTree>
    <p:extLst>
      <p:ext uri="{BB962C8B-B14F-4D97-AF65-F5344CB8AC3E}">
        <p14:creationId xmlns:p14="http://schemas.microsoft.com/office/powerpoint/2010/main" val="16080351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2" name="Rectangle 1"/>
          <p:cNvSpPr/>
          <p:nvPr/>
        </p:nvSpPr>
        <p:spPr>
          <a:xfrm>
            <a:off x="685800" y="666750"/>
            <a:ext cx="4572000" cy="646331"/>
          </a:xfrm>
          <a:prstGeom prst="rect">
            <a:avLst/>
          </a:prstGeom>
        </p:spPr>
        <p:txBody>
          <a:bodyPr>
            <a:spAutoFit/>
          </a:bodyPr>
          <a:lstStyle/>
          <a:p>
            <a:pPr marL="285750" indent="-285750">
              <a:buFont typeface="Arial"/>
              <a:buChar char="•"/>
            </a:pPr>
            <a:r>
              <a:rPr lang="en-US" dirty="0" smtClean="0"/>
              <a:t>The </a:t>
            </a:r>
            <a:r>
              <a:rPr lang="en-US" dirty="0"/>
              <a:t>Fastest Growing Segment on Facebook are Females 55 + years old</a:t>
            </a:r>
          </a:p>
        </p:txBody>
      </p:sp>
      <p:sp>
        <p:nvSpPr>
          <p:cNvPr id="5" name="Rectangle 4"/>
          <p:cNvSpPr/>
          <p:nvPr/>
        </p:nvSpPr>
        <p:spPr>
          <a:xfrm>
            <a:off x="656112" y="3714750"/>
            <a:ext cx="4572000" cy="923330"/>
          </a:xfrm>
          <a:prstGeom prst="rect">
            <a:avLst/>
          </a:prstGeom>
        </p:spPr>
        <p:txBody>
          <a:bodyPr>
            <a:spAutoFit/>
          </a:bodyPr>
          <a:lstStyle/>
          <a:p>
            <a:pPr marL="285750" indent="-285750">
              <a:buFont typeface="Arial"/>
              <a:buChar char="•"/>
            </a:pPr>
            <a:r>
              <a:rPr lang="en-US" dirty="0"/>
              <a:t>Engaging on Social Media Sites is Now the Most Popular Activity Online - Ahead of Personal Email</a:t>
            </a:r>
          </a:p>
        </p:txBody>
      </p:sp>
      <p:sp>
        <p:nvSpPr>
          <p:cNvPr id="6" name="Rectangle 5"/>
          <p:cNvSpPr/>
          <p:nvPr/>
        </p:nvSpPr>
        <p:spPr>
          <a:xfrm>
            <a:off x="656112" y="2724150"/>
            <a:ext cx="4572000" cy="923330"/>
          </a:xfrm>
          <a:prstGeom prst="rect">
            <a:avLst/>
          </a:prstGeom>
        </p:spPr>
        <p:txBody>
          <a:bodyPr>
            <a:spAutoFit/>
          </a:bodyPr>
          <a:lstStyle/>
          <a:p>
            <a:pPr marL="285750" indent="-285750">
              <a:buFont typeface="Arial"/>
              <a:buChar char="•"/>
            </a:pPr>
            <a:r>
              <a:rPr lang="en-US" dirty="0" smtClean="0"/>
              <a:t>80</a:t>
            </a:r>
            <a:r>
              <a:rPr lang="en-US" dirty="0"/>
              <a:t>% of all Twitter comments are made from a mobile device. What </a:t>
            </a:r>
            <a:r>
              <a:rPr lang="en-US" dirty="0" smtClean="0"/>
              <a:t>might </a:t>
            </a:r>
            <a:r>
              <a:rPr lang="en-US" dirty="0"/>
              <a:t>this mean for a good or bad customer experience?</a:t>
            </a:r>
          </a:p>
        </p:txBody>
      </p:sp>
      <p:sp>
        <p:nvSpPr>
          <p:cNvPr id="7" name="Rectangle 6"/>
          <p:cNvSpPr/>
          <p:nvPr/>
        </p:nvSpPr>
        <p:spPr>
          <a:xfrm>
            <a:off x="656112" y="1967120"/>
            <a:ext cx="4495800" cy="646331"/>
          </a:xfrm>
          <a:prstGeom prst="rect">
            <a:avLst/>
          </a:prstGeom>
        </p:spPr>
        <p:txBody>
          <a:bodyPr wrap="square">
            <a:spAutoFit/>
          </a:bodyPr>
          <a:lstStyle/>
          <a:p>
            <a:pPr marL="285750" indent="-285750">
              <a:buFont typeface="Arial"/>
              <a:buChar char="•"/>
            </a:pPr>
            <a:r>
              <a:rPr lang="en-US" dirty="0" smtClean="0"/>
              <a:t>Nearly </a:t>
            </a:r>
            <a:r>
              <a:rPr lang="en-US" dirty="0"/>
              <a:t>80% </a:t>
            </a:r>
            <a:r>
              <a:rPr lang="en-US" dirty="0" smtClean="0"/>
              <a:t>of all </a:t>
            </a:r>
            <a:r>
              <a:rPr lang="en-US" dirty="0"/>
              <a:t>comments are opinions about product and</a:t>
            </a:r>
            <a:r>
              <a:rPr lang="en-US" dirty="0" smtClean="0"/>
              <a:t> service </a:t>
            </a:r>
            <a:r>
              <a:rPr lang="en-US" dirty="0"/>
              <a:t>experiences. </a:t>
            </a:r>
          </a:p>
        </p:txBody>
      </p:sp>
      <p:sp>
        <p:nvSpPr>
          <p:cNvPr id="8" name="Rectangle 7"/>
          <p:cNvSpPr/>
          <p:nvPr/>
        </p:nvSpPr>
        <p:spPr>
          <a:xfrm>
            <a:off x="656112" y="1313081"/>
            <a:ext cx="4572000" cy="646331"/>
          </a:xfrm>
          <a:prstGeom prst="rect">
            <a:avLst/>
          </a:prstGeom>
        </p:spPr>
        <p:txBody>
          <a:bodyPr>
            <a:spAutoFit/>
          </a:bodyPr>
          <a:lstStyle/>
          <a:p>
            <a:pPr marL="285750" indent="-285750">
              <a:buFont typeface="Arial"/>
              <a:buChar char="•"/>
            </a:pPr>
            <a:r>
              <a:rPr lang="en-US" dirty="0" smtClean="0"/>
              <a:t>200 </a:t>
            </a:r>
            <a:r>
              <a:rPr lang="en-US" dirty="0"/>
              <a:t>Million comments are posted per day </a:t>
            </a:r>
            <a:r>
              <a:rPr lang="en-US" dirty="0" smtClean="0"/>
              <a:t>on </a:t>
            </a:r>
            <a:r>
              <a:rPr lang="en-US" dirty="0"/>
              <a:t>Facebook</a:t>
            </a:r>
          </a:p>
        </p:txBody>
      </p:sp>
      <p:sp>
        <p:nvSpPr>
          <p:cNvPr id="9" name="TextBox 8"/>
          <p:cNvSpPr txBox="1"/>
          <p:nvPr/>
        </p:nvSpPr>
        <p:spPr>
          <a:xfrm>
            <a:off x="1905000" y="118586"/>
            <a:ext cx="4648200" cy="523220"/>
          </a:xfrm>
          <a:prstGeom prst="rect">
            <a:avLst/>
          </a:prstGeom>
          <a:noFill/>
        </p:spPr>
        <p:txBody>
          <a:bodyPr wrap="square" rtlCol="0">
            <a:spAutoFit/>
          </a:bodyPr>
          <a:lstStyle/>
          <a:p>
            <a:pPr algn="ctr"/>
            <a:r>
              <a:rPr lang="en-US" sz="2800" dirty="0" smtClean="0"/>
              <a:t> Social Media Stats</a:t>
            </a:r>
            <a:endParaRPr lang="en-US" sz="2800" dirty="0"/>
          </a:p>
        </p:txBody>
      </p:sp>
      <p:pic>
        <p:nvPicPr>
          <p:cNvPr id="10" name="Picture 9" descr="Social vs email.png"/>
          <p:cNvPicPr>
            <a:picLocks noChangeAspect="1"/>
          </p:cNvPicPr>
          <p:nvPr/>
        </p:nvPicPr>
        <p:blipFill>
          <a:blip r:embed="rId4"/>
          <a:stretch>
            <a:fillRect/>
          </a:stretch>
        </p:blipFill>
        <p:spPr>
          <a:xfrm>
            <a:off x="5257800" y="1214514"/>
            <a:ext cx="3657600" cy="2432966"/>
          </a:xfrm>
          <a:prstGeom prst="rect">
            <a:avLst/>
          </a:prstGeom>
        </p:spPr>
      </p:pic>
    </p:spTree>
    <p:extLst>
      <p:ext uri="{BB962C8B-B14F-4D97-AF65-F5344CB8AC3E}">
        <p14:creationId xmlns:p14="http://schemas.microsoft.com/office/powerpoint/2010/main" val="2311550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pic>
        <p:nvPicPr>
          <p:cNvPr id="4" name="Picture 3" descr="Screen shot 2011-07-08 at 11.29.56 A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327" y="971550"/>
            <a:ext cx="5434903" cy="2978150"/>
          </a:xfrm>
          <a:prstGeom prst="rect">
            <a:avLst/>
          </a:prstGeom>
        </p:spPr>
      </p:pic>
    </p:spTree>
    <p:extLst>
      <p:ext uri="{BB962C8B-B14F-4D97-AF65-F5344CB8AC3E}">
        <p14:creationId xmlns:p14="http://schemas.microsoft.com/office/powerpoint/2010/main" val="19720879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pic>
        <p:nvPicPr>
          <p:cNvPr id="2" name="Picture 1" descr="FBPlaces.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938723"/>
            <a:ext cx="5639889" cy="3143250"/>
          </a:xfrm>
          <a:prstGeom prst="rect">
            <a:avLst/>
          </a:prstGeom>
        </p:spPr>
      </p:pic>
    </p:spTree>
    <p:extLst>
      <p:ext uri="{BB962C8B-B14F-4D97-AF65-F5344CB8AC3E}">
        <p14:creationId xmlns:p14="http://schemas.microsoft.com/office/powerpoint/2010/main" val="29473857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pic>
        <p:nvPicPr>
          <p:cNvPr id="4" name="Picture 3" descr="Screen shot 2010-08-10 at 1.47.50 PM.png"/>
          <p:cNvPicPr>
            <a:picLocks noChangeAspect="1"/>
          </p:cNvPicPr>
          <p:nvPr/>
        </p:nvPicPr>
        <p:blipFill>
          <a:blip r:embed="rId3"/>
          <a:stretch>
            <a:fillRect/>
          </a:stretch>
        </p:blipFill>
        <p:spPr>
          <a:xfrm>
            <a:off x="0" y="1464857"/>
            <a:ext cx="9144000" cy="2213787"/>
          </a:xfrm>
          <a:prstGeom prst="rect">
            <a:avLst/>
          </a:prstGeom>
        </p:spPr>
      </p:pic>
    </p:spTree>
    <p:extLst>
      <p:ext uri="{BB962C8B-B14F-4D97-AF65-F5344CB8AC3E}">
        <p14:creationId xmlns:p14="http://schemas.microsoft.com/office/powerpoint/2010/main" val="16851976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pic>
        <p:nvPicPr>
          <p:cNvPr id="4" name="Picture 3"/>
          <p:cNvPicPr>
            <a:picLocks noChangeAspect="1"/>
          </p:cNvPicPr>
          <p:nvPr/>
        </p:nvPicPr>
        <p:blipFill>
          <a:blip r:embed="rId4"/>
          <a:stretch>
            <a:fillRect/>
          </a:stretch>
        </p:blipFill>
        <p:spPr>
          <a:xfrm>
            <a:off x="914400" y="927845"/>
            <a:ext cx="7162800" cy="3427361"/>
          </a:xfrm>
          <a:prstGeom prst="rect">
            <a:avLst/>
          </a:prstGeom>
        </p:spPr>
      </p:pic>
      <p:sp>
        <p:nvSpPr>
          <p:cNvPr id="2" name="Rectangle 1"/>
          <p:cNvSpPr/>
          <p:nvPr/>
        </p:nvSpPr>
        <p:spPr>
          <a:xfrm>
            <a:off x="1676400" y="281514"/>
            <a:ext cx="5459096" cy="646331"/>
          </a:xfrm>
          <a:prstGeom prst="rect">
            <a:avLst/>
          </a:prstGeom>
        </p:spPr>
        <p:txBody>
          <a:bodyPr wrap="none">
            <a:spAutoFit/>
          </a:bodyPr>
          <a:lstStyle/>
          <a:p>
            <a:r>
              <a:rPr lang="en-US" sz="3600" dirty="0"/>
              <a:t>Connect </a:t>
            </a:r>
            <a:r>
              <a:rPr lang="en-US" sz="3600" dirty="0" smtClean="0"/>
              <a:t>Fans </a:t>
            </a:r>
            <a:r>
              <a:rPr lang="en-US" sz="3600" dirty="0"/>
              <a:t>To Each Other</a:t>
            </a:r>
          </a:p>
        </p:txBody>
      </p:sp>
    </p:spTree>
    <p:extLst>
      <p:ext uri="{BB962C8B-B14F-4D97-AF65-F5344CB8AC3E}">
        <p14:creationId xmlns:p14="http://schemas.microsoft.com/office/powerpoint/2010/main" val="268920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2" name="Rectangle 1"/>
          <p:cNvSpPr/>
          <p:nvPr/>
        </p:nvSpPr>
        <p:spPr>
          <a:xfrm>
            <a:off x="498659" y="666750"/>
            <a:ext cx="8610600" cy="584776"/>
          </a:xfrm>
          <a:prstGeom prst="rect">
            <a:avLst/>
          </a:prstGeom>
        </p:spPr>
        <p:txBody>
          <a:bodyPr wrap="square">
            <a:spAutoFit/>
          </a:bodyPr>
          <a:lstStyle/>
          <a:p>
            <a:r>
              <a:rPr lang="en-US" sz="3200" dirty="0"/>
              <a:t>Build A Community Centered Around Your Brand</a:t>
            </a:r>
          </a:p>
        </p:txBody>
      </p:sp>
      <p:pic>
        <p:nvPicPr>
          <p:cNvPr id="4" name="Picture Placeholder 9" descr="community.jpg"/>
          <p:cNvPicPr>
            <a:picLocks noChangeAspect="1"/>
          </p:cNvPicPr>
          <p:nvPr/>
        </p:nvPicPr>
        <p:blipFill>
          <a:blip r:embed="rId4"/>
          <a:stretch>
            <a:fillRect/>
          </a:stretch>
        </p:blipFill>
        <p:spPr>
          <a:xfrm>
            <a:off x="1905000" y="1302188"/>
            <a:ext cx="5372732" cy="3022162"/>
          </a:xfrm>
          <a:prstGeom prst="rect">
            <a:avLst/>
          </a:prstGeom>
        </p:spPr>
      </p:pic>
    </p:spTree>
    <p:extLst>
      <p:ext uri="{BB962C8B-B14F-4D97-AF65-F5344CB8AC3E}">
        <p14:creationId xmlns:p14="http://schemas.microsoft.com/office/powerpoint/2010/main" val="42309836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2" name="Rectangle 1"/>
          <p:cNvSpPr/>
          <p:nvPr/>
        </p:nvSpPr>
        <p:spPr>
          <a:xfrm>
            <a:off x="1447800" y="285750"/>
            <a:ext cx="6053648" cy="646331"/>
          </a:xfrm>
          <a:prstGeom prst="rect">
            <a:avLst/>
          </a:prstGeom>
        </p:spPr>
        <p:txBody>
          <a:bodyPr wrap="none">
            <a:spAutoFit/>
          </a:bodyPr>
          <a:lstStyle/>
          <a:p>
            <a:r>
              <a:rPr lang="en-US" b="1" dirty="0" smtClean="0"/>
              <a:t> </a:t>
            </a:r>
            <a:r>
              <a:rPr lang="en-US" sz="3600" b="1" dirty="0"/>
              <a:t>Establish Goals and Objectives</a:t>
            </a:r>
            <a:endParaRPr lang="en-US" sz="3600" dirty="0"/>
          </a:p>
        </p:txBody>
      </p:sp>
      <p:pic>
        <p:nvPicPr>
          <p:cNvPr id="4" name="Picture 3"/>
          <p:cNvPicPr>
            <a:picLocks noChangeAspect="1"/>
          </p:cNvPicPr>
          <p:nvPr/>
        </p:nvPicPr>
        <p:blipFill>
          <a:blip r:embed="rId4"/>
          <a:stretch>
            <a:fillRect/>
          </a:stretch>
        </p:blipFill>
        <p:spPr>
          <a:xfrm>
            <a:off x="685800" y="1428750"/>
            <a:ext cx="4876800" cy="2717260"/>
          </a:xfrm>
          <a:prstGeom prst="rect">
            <a:avLst/>
          </a:prstGeom>
        </p:spPr>
      </p:pic>
      <p:sp>
        <p:nvSpPr>
          <p:cNvPr id="5" name="Rectangle 4"/>
          <p:cNvSpPr/>
          <p:nvPr/>
        </p:nvSpPr>
        <p:spPr>
          <a:xfrm>
            <a:off x="5609167" y="1428750"/>
            <a:ext cx="2762295" cy="400110"/>
          </a:xfrm>
          <a:prstGeom prst="rect">
            <a:avLst/>
          </a:prstGeom>
        </p:spPr>
        <p:txBody>
          <a:bodyPr wrap="none">
            <a:spAutoFit/>
          </a:bodyPr>
          <a:lstStyle/>
          <a:p>
            <a:pPr>
              <a:buFont typeface="Arial"/>
              <a:buChar char="•"/>
            </a:pPr>
            <a:r>
              <a:rPr lang="en-US" b="1" dirty="0" smtClean="0"/>
              <a:t> </a:t>
            </a:r>
            <a:r>
              <a:rPr lang="en-US" sz="2000" b="1" dirty="0" smtClean="0"/>
              <a:t>Strengthen Fan </a:t>
            </a:r>
            <a:r>
              <a:rPr lang="en-US" sz="2000" b="1" dirty="0"/>
              <a:t>Loyalty</a:t>
            </a:r>
          </a:p>
        </p:txBody>
      </p:sp>
      <p:sp>
        <p:nvSpPr>
          <p:cNvPr id="6" name="Rectangle 5"/>
          <p:cNvSpPr/>
          <p:nvPr/>
        </p:nvSpPr>
        <p:spPr>
          <a:xfrm>
            <a:off x="5609167" y="2066663"/>
            <a:ext cx="3608680" cy="400110"/>
          </a:xfrm>
          <a:prstGeom prst="rect">
            <a:avLst/>
          </a:prstGeom>
        </p:spPr>
        <p:txBody>
          <a:bodyPr wrap="none">
            <a:spAutoFit/>
          </a:bodyPr>
          <a:lstStyle/>
          <a:p>
            <a:pPr>
              <a:buFont typeface="Arial"/>
              <a:buChar char="•"/>
            </a:pPr>
            <a:r>
              <a:rPr lang="en-US" sz="2000" b="1" dirty="0" smtClean="0"/>
              <a:t> Communicate More Effectively</a:t>
            </a:r>
            <a:endParaRPr lang="en-US" sz="2000" b="1" dirty="0"/>
          </a:p>
        </p:txBody>
      </p:sp>
      <p:sp>
        <p:nvSpPr>
          <p:cNvPr id="7" name="Rectangle 6"/>
          <p:cNvSpPr/>
          <p:nvPr/>
        </p:nvSpPr>
        <p:spPr>
          <a:xfrm>
            <a:off x="5630333" y="2796117"/>
            <a:ext cx="2582758" cy="400110"/>
          </a:xfrm>
          <a:prstGeom prst="rect">
            <a:avLst/>
          </a:prstGeom>
        </p:spPr>
        <p:txBody>
          <a:bodyPr wrap="none">
            <a:spAutoFit/>
          </a:bodyPr>
          <a:lstStyle/>
          <a:p>
            <a:pPr>
              <a:buFont typeface="Arial"/>
              <a:buChar char="•"/>
            </a:pPr>
            <a:r>
              <a:rPr lang="en-US" sz="2000" b="1" dirty="0" smtClean="0"/>
              <a:t> Organize </a:t>
            </a:r>
            <a:r>
              <a:rPr lang="en-US" sz="2000" b="1" dirty="0"/>
              <a:t>Social Clubs</a:t>
            </a:r>
          </a:p>
        </p:txBody>
      </p:sp>
    </p:spTree>
    <p:extLst>
      <p:ext uri="{BB962C8B-B14F-4D97-AF65-F5344CB8AC3E}">
        <p14:creationId xmlns:p14="http://schemas.microsoft.com/office/powerpoint/2010/main" val="9951792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09IdeacenterBrandedintro.jpg"/>
          <p:cNvPicPr>
            <a:picLocks noChangeAspect="1"/>
          </p:cNvPicPr>
          <p:nvPr/>
        </p:nvPicPr>
        <p:blipFill>
          <a:blip r:embed="rId3"/>
          <a:stretch>
            <a:fillRect/>
          </a:stretch>
        </p:blipFill>
        <p:spPr>
          <a:xfrm>
            <a:off x="4060" y="0"/>
            <a:ext cx="9135879" cy="5143500"/>
          </a:xfrm>
          <a:prstGeom prst="rect">
            <a:avLst/>
          </a:prstGeom>
        </p:spPr>
      </p:pic>
      <p:sp>
        <p:nvSpPr>
          <p:cNvPr id="3" name="Content Placeholder 2"/>
          <p:cNvSpPr txBox="1">
            <a:spLocks/>
          </p:cNvSpPr>
          <p:nvPr/>
        </p:nvSpPr>
        <p:spPr>
          <a:xfrm>
            <a:off x="0" y="1529443"/>
            <a:ext cx="5136102" cy="2864961"/>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strike="noStrike" kern="1200" cap="none" spc="0" normalizeH="0" baseline="0" noProof="0" dirty="0" smtClean="0">
                <a:ln>
                  <a:noFill/>
                </a:ln>
                <a:effectLst/>
                <a:uLnTx/>
                <a:uFillTx/>
                <a:latin typeface="Bell Gothic Std Bold"/>
                <a:cs typeface="Bell Gothic Std Bold"/>
              </a:rPr>
              <a:t>Jen Lowe </a:t>
            </a:r>
            <a:endParaRPr kumimoji="0" lang="en-US" sz="2800" b="1" i="0" strike="noStrike" kern="1200" cap="none" spc="0" normalizeH="0" noProof="0" dirty="0" smtClean="0">
              <a:ln>
                <a:noFill/>
              </a:ln>
              <a:effectLst/>
              <a:uLnTx/>
              <a:uFillTx/>
              <a:latin typeface="Bell Gothic Std Bold"/>
              <a:cs typeface="Bell Gothic Std Bold"/>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noProof="0" dirty="0" smtClean="0">
                <a:ln>
                  <a:noFill/>
                </a:ln>
                <a:solidFill>
                  <a:schemeClr val="bg1"/>
                </a:solidFill>
                <a:effectLst/>
                <a:uLnTx/>
                <a:uFillTx/>
                <a:latin typeface="Bell Gothic Std Bold"/>
                <a:cs typeface="Bell Gothic Std Bold"/>
              </a:rPr>
              <a:t>BoomBoom Percussion</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dirty="0" smtClean="0">
                <a:ln>
                  <a:noFill/>
                </a:ln>
                <a:solidFill>
                  <a:schemeClr val="bg1"/>
                </a:solidFill>
                <a:effectLst/>
                <a:uLnTx/>
                <a:uFillTx/>
                <a:latin typeface="Bell Gothic Std Bold"/>
                <a:cs typeface="Bell Gothic Std Bold"/>
              </a:rPr>
              <a:t>&amp;</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dirty="0" smtClean="0">
                <a:ln>
                  <a:noFill/>
                </a:ln>
                <a:solidFill>
                  <a:srgbClr val="000000"/>
                </a:solidFill>
                <a:effectLst/>
                <a:uLnTx/>
                <a:uFillTx/>
                <a:latin typeface="Bell Gothic Std Bold"/>
                <a:cs typeface="Bell Gothic Std Bold"/>
              </a:rPr>
              <a:t>Tony</a:t>
            </a:r>
            <a:r>
              <a:rPr kumimoji="0" lang="en-US" sz="2800" b="1" i="0" u="none" strike="noStrike" kern="1200" cap="none" spc="0" normalizeH="0" dirty="0" smtClean="0">
                <a:ln>
                  <a:noFill/>
                </a:ln>
                <a:solidFill>
                  <a:srgbClr val="000000"/>
                </a:solidFill>
                <a:effectLst/>
                <a:uLnTx/>
                <a:uFillTx/>
                <a:latin typeface="Bell Gothic Std Bold"/>
                <a:cs typeface="Bell Gothic Std Bold"/>
              </a:rPr>
              <a:t> Caporale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dirty="0" smtClean="0">
                <a:ln>
                  <a:noFill/>
                </a:ln>
                <a:solidFill>
                  <a:schemeClr val="bg1"/>
                </a:solidFill>
                <a:effectLst/>
                <a:uLnTx/>
                <a:uFillTx/>
                <a:latin typeface="Bell Gothic Std Bold"/>
                <a:cs typeface="Bell Gothic Std Bold"/>
              </a:rPr>
              <a:t> </a:t>
            </a:r>
            <a:r>
              <a:rPr kumimoji="0" lang="en-US" sz="2800" b="1" i="0" u="none" strike="noStrike" kern="1200" cap="none" spc="0" normalizeH="0" dirty="0" err="1" smtClean="0">
                <a:ln>
                  <a:noFill/>
                </a:ln>
                <a:solidFill>
                  <a:schemeClr val="bg1"/>
                </a:solidFill>
                <a:effectLst/>
                <a:uLnTx/>
                <a:uFillTx/>
                <a:latin typeface="Bell Gothic Std Bold"/>
                <a:cs typeface="Bell Gothic Std Bold"/>
              </a:rPr>
              <a:t>TwinBear</a:t>
            </a:r>
            <a:r>
              <a:rPr kumimoji="0" lang="en-US" sz="2800" b="1" i="0" u="none" strike="noStrike" kern="1200" cap="none" spc="0" normalizeH="0" dirty="0" smtClean="0">
                <a:ln>
                  <a:noFill/>
                </a:ln>
                <a:solidFill>
                  <a:schemeClr val="bg1"/>
                </a:solidFill>
                <a:effectLst/>
                <a:uLnTx/>
                <a:uFillTx/>
                <a:latin typeface="Bell Gothic Std Bold"/>
                <a:cs typeface="Bell Gothic Std Bold"/>
              </a:rPr>
              <a:t> Management</a:t>
            </a:r>
            <a:r>
              <a:rPr kumimoji="0" lang="en-US" sz="2800" b="1" i="0" u="none" strike="noStrike" kern="1200" cap="none" spc="0" normalizeH="0" baseline="0" noProof="0" dirty="0" smtClean="0">
                <a:ln>
                  <a:noFill/>
                </a:ln>
                <a:solidFill>
                  <a:schemeClr val="bg1"/>
                </a:solidFill>
                <a:effectLst/>
                <a:uLnTx/>
                <a:uFillTx/>
                <a:latin typeface="Bell Gothic Std Bold"/>
                <a:cs typeface="Bell Gothic Std Bold"/>
              </a:rPr>
              <a:t> </a:t>
            </a:r>
            <a:r>
              <a:rPr kumimoji="0" lang="en-US" sz="2400" b="1" i="0" u="none" strike="noStrike" kern="1200" cap="none" spc="0" normalizeH="0" noProof="0" dirty="0" smtClean="0">
                <a:ln>
                  <a:noFill/>
                </a:ln>
                <a:solidFill>
                  <a:schemeClr val="bg1"/>
                </a:solidFill>
                <a:effectLst/>
                <a:uLnTx/>
                <a:uFillTx/>
                <a:latin typeface="Bell Gothic Std Bold"/>
                <a:cs typeface="Bell Gothic Std Bold"/>
              </a:rPr>
              <a:t> </a:t>
            </a:r>
            <a:endParaRPr kumimoji="0" lang="en-US" sz="2400" b="0" i="0" u="none" strike="noStrike" kern="1200" cap="none" spc="0" normalizeH="0" baseline="0" noProof="0" dirty="0" smtClean="0">
              <a:ln>
                <a:noFill/>
              </a:ln>
              <a:solidFill>
                <a:schemeClr val="bg1"/>
              </a:solidFill>
              <a:effectLst/>
              <a:uLnTx/>
              <a:uFillTx/>
              <a:latin typeface="Bell Gothic Std Bold"/>
              <a:cs typeface="Bell Gothic Std Bold"/>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p:txBody>
      </p:sp>
      <p:pic>
        <p:nvPicPr>
          <p:cNvPr id="5" name="Picture 4" descr="BBP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852" y="1657349"/>
            <a:ext cx="2071822" cy="1096847"/>
          </a:xfrm>
          <a:prstGeom prst="rect">
            <a:avLst/>
          </a:prstGeom>
        </p:spPr>
      </p:pic>
      <p:pic>
        <p:nvPicPr>
          <p:cNvPr id="6" name="Picture 5" descr="TB_NewLogo_ta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198336"/>
            <a:ext cx="2514600" cy="962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24232" y="0"/>
            <a:ext cx="9135879" cy="5143500"/>
          </a:xfrm>
          <a:prstGeom prst="rect">
            <a:avLst/>
          </a:prstGeom>
        </p:spPr>
      </p:pic>
      <p:sp>
        <p:nvSpPr>
          <p:cNvPr id="2" name="Rectangle 1"/>
          <p:cNvSpPr/>
          <p:nvPr/>
        </p:nvSpPr>
        <p:spPr>
          <a:xfrm>
            <a:off x="1981200" y="274513"/>
            <a:ext cx="4953000" cy="646331"/>
          </a:xfrm>
          <a:prstGeom prst="rect">
            <a:avLst/>
          </a:prstGeom>
        </p:spPr>
        <p:txBody>
          <a:bodyPr wrap="square">
            <a:spAutoFit/>
          </a:bodyPr>
          <a:lstStyle/>
          <a:p>
            <a:r>
              <a:rPr lang="en-US" sz="3600" b="1" dirty="0" smtClean="0"/>
              <a:t>   </a:t>
            </a:r>
            <a:r>
              <a:rPr lang="en-US" sz="3600" b="1" dirty="0"/>
              <a:t>Build The Community</a:t>
            </a:r>
            <a:endParaRPr lang="en-US" sz="3600" dirty="0"/>
          </a:p>
        </p:txBody>
      </p:sp>
      <p:pic>
        <p:nvPicPr>
          <p:cNvPr id="4" name="Picture 3"/>
          <p:cNvPicPr>
            <a:picLocks noChangeAspect="1"/>
          </p:cNvPicPr>
          <p:nvPr/>
        </p:nvPicPr>
        <p:blipFill>
          <a:blip r:embed="rId4"/>
          <a:stretch>
            <a:fillRect/>
          </a:stretch>
        </p:blipFill>
        <p:spPr>
          <a:xfrm>
            <a:off x="4343400" y="1123950"/>
            <a:ext cx="3581400" cy="3002988"/>
          </a:xfrm>
          <a:prstGeom prst="rect">
            <a:avLst/>
          </a:prstGeom>
        </p:spPr>
      </p:pic>
      <p:sp>
        <p:nvSpPr>
          <p:cNvPr id="5" name="Rectangle 4"/>
          <p:cNvSpPr/>
          <p:nvPr/>
        </p:nvSpPr>
        <p:spPr>
          <a:xfrm>
            <a:off x="228600" y="1483826"/>
            <a:ext cx="3980577" cy="523220"/>
          </a:xfrm>
          <a:prstGeom prst="rect">
            <a:avLst/>
          </a:prstGeom>
        </p:spPr>
        <p:txBody>
          <a:bodyPr wrap="none">
            <a:spAutoFit/>
          </a:bodyPr>
          <a:lstStyle/>
          <a:p>
            <a:pPr>
              <a:buFont typeface="Arial"/>
              <a:buChar char="•"/>
            </a:pPr>
            <a:r>
              <a:rPr lang="en-US" sz="2800" b="1" dirty="0" smtClean="0"/>
              <a:t> Host </a:t>
            </a:r>
            <a:r>
              <a:rPr lang="en-US" sz="2800" b="1" dirty="0"/>
              <a:t>&amp; Manage Content  </a:t>
            </a:r>
          </a:p>
        </p:txBody>
      </p:sp>
      <p:sp>
        <p:nvSpPr>
          <p:cNvPr id="6" name="Rectangle 5"/>
          <p:cNvSpPr/>
          <p:nvPr/>
        </p:nvSpPr>
        <p:spPr>
          <a:xfrm>
            <a:off x="228600" y="2105416"/>
            <a:ext cx="4390946" cy="523220"/>
          </a:xfrm>
          <a:prstGeom prst="rect">
            <a:avLst/>
          </a:prstGeom>
        </p:spPr>
        <p:txBody>
          <a:bodyPr wrap="none">
            <a:spAutoFit/>
          </a:bodyPr>
          <a:lstStyle/>
          <a:p>
            <a:pPr>
              <a:buFont typeface="Arial"/>
              <a:buChar char="•"/>
            </a:pPr>
            <a:r>
              <a:rPr lang="en-US" sz="2800" b="1" dirty="0" smtClean="0"/>
              <a:t> Provide </a:t>
            </a:r>
            <a:r>
              <a:rPr lang="en-US" sz="2800" b="1" dirty="0"/>
              <a:t>Online Share Tools</a:t>
            </a:r>
          </a:p>
        </p:txBody>
      </p:sp>
      <p:sp>
        <p:nvSpPr>
          <p:cNvPr id="7" name="Rectangle 6"/>
          <p:cNvSpPr/>
          <p:nvPr/>
        </p:nvSpPr>
        <p:spPr>
          <a:xfrm>
            <a:off x="228600" y="2647950"/>
            <a:ext cx="3839513" cy="523220"/>
          </a:xfrm>
          <a:prstGeom prst="rect">
            <a:avLst/>
          </a:prstGeom>
        </p:spPr>
        <p:txBody>
          <a:bodyPr wrap="none">
            <a:spAutoFit/>
          </a:bodyPr>
          <a:lstStyle/>
          <a:p>
            <a:pPr>
              <a:buFont typeface="Arial"/>
              <a:buChar char="•"/>
            </a:pPr>
            <a:r>
              <a:rPr lang="en-US" sz="2800" b="1" dirty="0" smtClean="0"/>
              <a:t> Invite Fan Participation</a:t>
            </a:r>
            <a:endParaRPr lang="en-US" sz="2800" b="1" dirty="0"/>
          </a:p>
        </p:txBody>
      </p:sp>
    </p:spTree>
    <p:extLst>
      <p:ext uri="{BB962C8B-B14F-4D97-AF65-F5344CB8AC3E}">
        <p14:creationId xmlns:p14="http://schemas.microsoft.com/office/powerpoint/2010/main" val="1859747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2" name="Rectangle 1"/>
          <p:cNvSpPr/>
          <p:nvPr/>
        </p:nvSpPr>
        <p:spPr>
          <a:xfrm>
            <a:off x="1828800" y="209550"/>
            <a:ext cx="6858000" cy="646331"/>
          </a:xfrm>
          <a:prstGeom prst="rect">
            <a:avLst/>
          </a:prstGeom>
        </p:spPr>
        <p:txBody>
          <a:bodyPr wrap="square">
            <a:spAutoFit/>
          </a:bodyPr>
          <a:lstStyle/>
          <a:p>
            <a:r>
              <a:rPr lang="en-US" sz="3600" b="1" dirty="0" smtClean="0"/>
              <a:t>  </a:t>
            </a:r>
            <a:r>
              <a:rPr lang="en-US" sz="3600" b="1" dirty="0"/>
              <a:t>Monitor the Message</a:t>
            </a:r>
            <a:endParaRPr lang="en-US" sz="3600" dirty="0"/>
          </a:p>
        </p:txBody>
      </p:sp>
      <p:pic>
        <p:nvPicPr>
          <p:cNvPr id="4" name="Picture 3"/>
          <p:cNvPicPr>
            <a:picLocks noChangeAspect="1"/>
          </p:cNvPicPr>
          <p:nvPr/>
        </p:nvPicPr>
        <p:blipFill>
          <a:blip r:embed="rId4"/>
          <a:stretch>
            <a:fillRect/>
          </a:stretch>
        </p:blipFill>
        <p:spPr>
          <a:xfrm>
            <a:off x="228601" y="1415534"/>
            <a:ext cx="3850779" cy="2413516"/>
          </a:xfrm>
          <a:prstGeom prst="rect">
            <a:avLst/>
          </a:prstGeom>
        </p:spPr>
      </p:pic>
      <p:sp>
        <p:nvSpPr>
          <p:cNvPr id="5" name="Rectangle 4"/>
          <p:cNvSpPr/>
          <p:nvPr/>
        </p:nvSpPr>
        <p:spPr>
          <a:xfrm>
            <a:off x="4572000" y="1415534"/>
            <a:ext cx="4134465" cy="523220"/>
          </a:xfrm>
          <a:prstGeom prst="rect">
            <a:avLst/>
          </a:prstGeom>
        </p:spPr>
        <p:txBody>
          <a:bodyPr wrap="none">
            <a:spAutoFit/>
          </a:bodyPr>
          <a:lstStyle/>
          <a:p>
            <a:pPr>
              <a:buFont typeface="Arial"/>
              <a:buChar char="•"/>
            </a:pPr>
            <a:r>
              <a:rPr lang="en-US" sz="2800" b="1" dirty="0" smtClean="0"/>
              <a:t> Reputation </a:t>
            </a:r>
            <a:r>
              <a:rPr lang="en-US" sz="2800" b="1" dirty="0"/>
              <a:t>Management</a:t>
            </a:r>
          </a:p>
        </p:txBody>
      </p:sp>
      <p:sp>
        <p:nvSpPr>
          <p:cNvPr id="6" name="Rectangle 5"/>
          <p:cNvSpPr/>
          <p:nvPr/>
        </p:nvSpPr>
        <p:spPr>
          <a:xfrm>
            <a:off x="4572000" y="2114550"/>
            <a:ext cx="3275256" cy="523220"/>
          </a:xfrm>
          <a:prstGeom prst="rect">
            <a:avLst/>
          </a:prstGeom>
        </p:spPr>
        <p:txBody>
          <a:bodyPr wrap="none">
            <a:spAutoFit/>
          </a:bodyPr>
          <a:lstStyle/>
          <a:p>
            <a:pPr>
              <a:buFont typeface="Arial"/>
              <a:buChar char="•"/>
            </a:pPr>
            <a:r>
              <a:rPr lang="en-US" sz="2800" b="1" dirty="0" smtClean="0"/>
              <a:t> Listen </a:t>
            </a:r>
            <a:r>
              <a:rPr lang="en-US" sz="2800" b="1" dirty="0"/>
              <a:t>and Respond</a:t>
            </a:r>
          </a:p>
        </p:txBody>
      </p:sp>
      <p:sp>
        <p:nvSpPr>
          <p:cNvPr id="7" name="Rectangle 6"/>
          <p:cNvSpPr/>
          <p:nvPr/>
        </p:nvSpPr>
        <p:spPr>
          <a:xfrm>
            <a:off x="4572000" y="2747126"/>
            <a:ext cx="3454792" cy="523220"/>
          </a:xfrm>
          <a:prstGeom prst="rect">
            <a:avLst/>
          </a:prstGeom>
        </p:spPr>
        <p:txBody>
          <a:bodyPr wrap="none">
            <a:spAutoFit/>
          </a:bodyPr>
          <a:lstStyle/>
          <a:p>
            <a:pPr>
              <a:buFont typeface="Arial"/>
              <a:buChar char="•"/>
            </a:pPr>
            <a:r>
              <a:rPr lang="en-US" sz="2800" b="1" dirty="0" smtClean="0"/>
              <a:t> Control </a:t>
            </a:r>
            <a:r>
              <a:rPr lang="en-US" sz="2800" b="1" dirty="0"/>
              <a:t>the Message</a:t>
            </a:r>
          </a:p>
        </p:txBody>
      </p:sp>
    </p:spTree>
    <p:extLst>
      <p:ext uri="{BB962C8B-B14F-4D97-AF65-F5344CB8AC3E}">
        <p14:creationId xmlns:p14="http://schemas.microsoft.com/office/powerpoint/2010/main" val="13918106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2" name="Rectangle 1"/>
          <p:cNvSpPr/>
          <p:nvPr/>
        </p:nvSpPr>
        <p:spPr>
          <a:xfrm>
            <a:off x="1295400" y="193800"/>
            <a:ext cx="6289602" cy="523220"/>
          </a:xfrm>
          <a:prstGeom prst="rect">
            <a:avLst/>
          </a:prstGeom>
        </p:spPr>
        <p:txBody>
          <a:bodyPr wrap="none">
            <a:spAutoFit/>
          </a:bodyPr>
          <a:lstStyle/>
          <a:p>
            <a:r>
              <a:rPr lang="en-US" sz="2800" b="1" dirty="0" smtClean="0"/>
              <a:t> </a:t>
            </a:r>
            <a:r>
              <a:rPr lang="en-US" sz="2800" b="1" dirty="0"/>
              <a:t>Metrics: Measuring Impact In Real Time</a:t>
            </a:r>
            <a:endParaRPr lang="en-US" sz="2800" dirty="0"/>
          </a:p>
        </p:txBody>
      </p:sp>
      <p:pic>
        <p:nvPicPr>
          <p:cNvPr id="4" name="Picture 3"/>
          <p:cNvPicPr>
            <a:picLocks noChangeAspect="1"/>
          </p:cNvPicPr>
          <p:nvPr/>
        </p:nvPicPr>
        <p:blipFill>
          <a:blip r:embed="rId4"/>
          <a:stretch>
            <a:fillRect/>
          </a:stretch>
        </p:blipFill>
        <p:spPr>
          <a:xfrm>
            <a:off x="4495800" y="1428750"/>
            <a:ext cx="4047825" cy="2065591"/>
          </a:xfrm>
          <a:prstGeom prst="rect">
            <a:avLst/>
          </a:prstGeom>
        </p:spPr>
      </p:pic>
      <p:sp>
        <p:nvSpPr>
          <p:cNvPr id="5" name="Rectangle 4"/>
          <p:cNvSpPr/>
          <p:nvPr/>
        </p:nvSpPr>
        <p:spPr>
          <a:xfrm>
            <a:off x="533400" y="1428750"/>
            <a:ext cx="3018775" cy="523220"/>
          </a:xfrm>
          <a:prstGeom prst="rect">
            <a:avLst/>
          </a:prstGeom>
        </p:spPr>
        <p:txBody>
          <a:bodyPr wrap="none">
            <a:spAutoFit/>
          </a:bodyPr>
          <a:lstStyle/>
          <a:p>
            <a:pPr>
              <a:buFont typeface="Arial"/>
              <a:buChar char="•"/>
            </a:pPr>
            <a:r>
              <a:rPr lang="en-US" sz="2800" b="1" dirty="0" smtClean="0"/>
              <a:t> Track Fan </a:t>
            </a:r>
            <a:r>
              <a:rPr lang="en-US" sz="2800" b="1" dirty="0"/>
              <a:t>Activity</a:t>
            </a:r>
          </a:p>
        </p:txBody>
      </p:sp>
      <p:sp>
        <p:nvSpPr>
          <p:cNvPr id="6" name="Rectangle 5"/>
          <p:cNvSpPr/>
          <p:nvPr/>
        </p:nvSpPr>
        <p:spPr>
          <a:xfrm>
            <a:off x="533400" y="2189944"/>
            <a:ext cx="3005951" cy="523220"/>
          </a:xfrm>
          <a:prstGeom prst="rect">
            <a:avLst/>
          </a:prstGeom>
        </p:spPr>
        <p:txBody>
          <a:bodyPr wrap="none">
            <a:spAutoFit/>
          </a:bodyPr>
          <a:lstStyle/>
          <a:p>
            <a:pPr>
              <a:buFont typeface="Arial"/>
              <a:buChar char="•"/>
            </a:pPr>
            <a:r>
              <a:rPr lang="en-US" sz="2800" b="1" dirty="0" smtClean="0"/>
              <a:t> Use Site </a:t>
            </a:r>
            <a:r>
              <a:rPr lang="en-US" sz="2800" b="1" dirty="0"/>
              <a:t>Analytics</a:t>
            </a:r>
          </a:p>
        </p:txBody>
      </p:sp>
      <p:sp>
        <p:nvSpPr>
          <p:cNvPr id="7" name="Rectangle 6"/>
          <p:cNvSpPr/>
          <p:nvPr/>
        </p:nvSpPr>
        <p:spPr>
          <a:xfrm>
            <a:off x="533400" y="2935130"/>
            <a:ext cx="4185761" cy="523220"/>
          </a:xfrm>
          <a:prstGeom prst="rect">
            <a:avLst/>
          </a:prstGeom>
        </p:spPr>
        <p:txBody>
          <a:bodyPr wrap="none">
            <a:spAutoFit/>
          </a:bodyPr>
          <a:lstStyle/>
          <a:p>
            <a:pPr>
              <a:buFont typeface="Arial"/>
              <a:buChar char="•"/>
            </a:pPr>
            <a:r>
              <a:rPr lang="en-US" sz="2800" b="1" dirty="0" smtClean="0"/>
              <a:t> Refer to Monthly </a:t>
            </a:r>
            <a:r>
              <a:rPr lang="en-US" sz="2800" b="1" dirty="0"/>
              <a:t>Reports</a:t>
            </a:r>
          </a:p>
        </p:txBody>
      </p:sp>
    </p:spTree>
    <p:extLst>
      <p:ext uri="{BB962C8B-B14F-4D97-AF65-F5344CB8AC3E}">
        <p14:creationId xmlns:p14="http://schemas.microsoft.com/office/powerpoint/2010/main" val="2905092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pic>
        <p:nvPicPr>
          <p:cNvPr id="4" name="Picture 3" descr="support.gif"/>
          <p:cNvPicPr>
            <a:picLocks noChangeAspect="1"/>
          </p:cNvPicPr>
          <p:nvPr/>
        </p:nvPicPr>
        <p:blipFill>
          <a:blip r:embed="rId4"/>
          <a:stretch>
            <a:fillRect/>
          </a:stretch>
        </p:blipFill>
        <p:spPr>
          <a:xfrm>
            <a:off x="1524000" y="1352550"/>
            <a:ext cx="5816600" cy="2857500"/>
          </a:xfrm>
          <a:prstGeom prst="rect">
            <a:avLst/>
          </a:prstGeom>
        </p:spPr>
      </p:pic>
      <p:sp>
        <p:nvSpPr>
          <p:cNvPr id="2" name="Rectangle 1"/>
          <p:cNvSpPr/>
          <p:nvPr/>
        </p:nvSpPr>
        <p:spPr>
          <a:xfrm>
            <a:off x="2362200" y="160407"/>
            <a:ext cx="4302881" cy="707886"/>
          </a:xfrm>
          <a:prstGeom prst="rect">
            <a:avLst/>
          </a:prstGeom>
        </p:spPr>
        <p:txBody>
          <a:bodyPr wrap="none">
            <a:spAutoFit/>
          </a:bodyPr>
          <a:lstStyle/>
          <a:p>
            <a:r>
              <a:rPr lang="en-US" sz="4000" b="1" dirty="0" smtClean="0"/>
              <a:t> </a:t>
            </a:r>
            <a:r>
              <a:rPr lang="en-US" sz="4000" b="1" dirty="0"/>
              <a:t>Educate &amp; Support</a:t>
            </a:r>
            <a:endParaRPr lang="en-US" sz="4000" dirty="0"/>
          </a:p>
        </p:txBody>
      </p:sp>
    </p:spTree>
    <p:extLst>
      <p:ext uri="{BB962C8B-B14F-4D97-AF65-F5344CB8AC3E}">
        <p14:creationId xmlns:p14="http://schemas.microsoft.com/office/powerpoint/2010/main" val="2905092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2" name="TextBox 1"/>
          <p:cNvSpPr txBox="1"/>
          <p:nvPr/>
        </p:nvSpPr>
        <p:spPr>
          <a:xfrm>
            <a:off x="105280" y="1828859"/>
            <a:ext cx="9021103" cy="800219"/>
          </a:xfrm>
          <a:prstGeom prst="rect">
            <a:avLst/>
          </a:prstGeom>
          <a:noFill/>
        </p:spPr>
        <p:txBody>
          <a:bodyPr wrap="square" rtlCol="0">
            <a:spAutoFit/>
          </a:bodyPr>
          <a:lstStyle/>
          <a:p>
            <a:endParaRPr lang="en-US" dirty="0" smtClean="0"/>
          </a:p>
          <a:p>
            <a:r>
              <a:rPr lang="en-US" dirty="0" smtClean="0"/>
              <a:t> </a:t>
            </a:r>
            <a:r>
              <a:rPr lang="en-US" sz="2800" dirty="0" smtClean="0"/>
              <a:t> </a:t>
            </a:r>
            <a:endParaRPr lang="en-US" sz="2800" dirty="0"/>
          </a:p>
        </p:txBody>
      </p:sp>
      <p:sp>
        <p:nvSpPr>
          <p:cNvPr id="5" name="Rectangle 4"/>
          <p:cNvSpPr/>
          <p:nvPr/>
        </p:nvSpPr>
        <p:spPr>
          <a:xfrm>
            <a:off x="3276600" y="1828859"/>
            <a:ext cx="5334000" cy="1692771"/>
          </a:xfrm>
          <a:prstGeom prst="rect">
            <a:avLst/>
          </a:prstGeom>
        </p:spPr>
        <p:txBody>
          <a:bodyPr wrap="square">
            <a:spAutoFit/>
          </a:bodyPr>
          <a:lstStyle/>
          <a:p>
            <a:r>
              <a:rPr lang="en-US" sz="2600" i="1" dirty="0" smtClean="0"/>
              <a:t>Permission is like dating. You don't start by asking for the sale at first impression. You earn the right, over time, bit by bit. – Seth </a:t>
            </a:r>
            <a:r>
              <a:rPr lang="en-US" sz="2600" i="1" dirty="0" err="1" smtClean="0"/>
              <a:t>Godin</a:t>
            </a:r>
            <a:endParaRPr lang="en-US" sz="2600" i="1" dirty="0"/>
          </a:p>
        </p:txBody>
      </p:sp>
      <p:sp>
        <p:nvSpPr>
          <p:cNvPr id="6" name="TextBox 5"/>
          <p:cNvSpPr txBox="1"/>
          <p:nvPr/>
        </p:nvSpPr>
        <p:spPr>
          <a:xfrm>
            <a:off x="1676400" y="526018"/>
            <a:ext cx="5915477" cy="615553"/>
          </a:xfrm>
          <a:prstGeom prst="rect">
            <a:avLst/>
          </a:prstGeom>
          <a:noFill/>
        </p:spPr>
        <p:txBody>
          <a:bodyPr wrap="none" rtlCol="0">
            <a:spAutoFit/>
          </a:bodyPr>
          <a:lstStyle/>
          <a:p>
            <a:r>
              <a:rPr lang="en-US" sz="3400" dirty="0" smtClean="0"/>
              <a:t>Permission Asset: Most Valuable</a:t>
            </a:r>
            <a:endParaRPr lang="en-US" sz="3400" dirty="0"/>
          </a:p>
        </p:txBody>
      </p:sp>
      <p:pic>
        <p:nvPicPr>
          <p:cNvPr id="7" name="Picture 6" descr="permission marketing.jpg"/>
          <p:cNvPicPr>
            <a:picLocks noChangeAspect="1"/>
          </p:cNvPicPr>
          <p:nvPr/>
        </p:nvPicPr>
        <p:blipFill>
          <a:blip r:embed="rId4"/>
          <a:stretch>
            <a:fillRect/>
          </a:stretch>
        </p:blipFill>
        <p:spPr>
          <a:xfrm>
            <a:off x="520700" y="1428750"/>
            <a:ext cx="2311400" cy="3175000"/>
          </a:xfrm>
          <a:prstGeom prst="rect">
            <a:avLst/>
          </a:prstGeom>
        </p:spPr>
      </p:pic>
    </p:spTree>
    <p:extLst>
      <p:ext uri="{BB962C8B-B14F-4D97-AF65-F5344CB8AC3E}">
        <p14:creationId xmlns:p14="http://schemas.microsoft.com/office/powerpoint/2010/main" val="17162259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4" name="TextBox 3"/>
          <p:cNvSpPr txBox="1"/>
          <p:nvPr/>
        </p:nvSpPr>
        <p:spPr>
          <a:xfrm>
            <a:off x="6328123" y="206859"/>
            <a:ext cx="1589948"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tx1">
                    <a:lumMod val="65000"/>
                    <a:lumOff val="35000"/>
                  </a:schemeClr>
                </a:solidFill>
                <a:effectLst>
                  <a:outerShdw blurRad="50800" dist="39000" dir="5460000" algn="tl">
                    <a:srgbClr val="000000">
                      <a:alpha val="38000"/>
                    </a:srgbClr>
                  </a:outerShdw>
                </a:effectLst>
              </a:rPr>
              <a:t>Include</a:t>
            </a:r>
          </a:p>
        </p:txBody>
      </p:sp>
      <p:sp>
        <p:nvSpPr>
          <p:cNvPr id="5" name="TextBox 4"/>
          <p:cNvSpPr txBox="1"/>
          <p:nvPr/>
        </p:nvSpPr>
        <p:spPr>
          <a:xfrm>
            <a:off x="26700" y="2866821"/>
            <a:ext cx="1497300"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3366FF"/>
                </a:solidFill>
                <a:effectLst>
                  <a:outerShdw blurRad="50800" dist="39000" dir="5460000" algn="tl">
                    <a:srgbClr val="000000">
                      <a:alpha val="38000"/>
                    </a:srgbClr>
                  </a:outerShdw>
                </a:effectLst>
              </a:rPr>
              <a:t>Inspire</a:t>
            </a:r>
            <a:endParaRPr lang="en-US" sz="3600" b="1" dirty="0">
              <a:ln w="11430"/>
              <a:solidFill>
                <a:srgbClr val="3366FF"/>
              </a:solidFill>
              <a:effectLst>
                <a:outerShdw blurRad="50800" dist="39000" dir="5460000" algn="tl">
                  <a:srgbClr val="000000">
                    <a:alpha val="38000"/>
                  </a:srgbClr>
                </a:outerShdw>
              </a:effectLst>
            </a:endParaRPr>
          </a:p>
        </p:txBody>
      </p:sp>
      <p:sp>
        <p:nvSpPr>
          <p:cNvPr id="6" name="TextBox 5"/>
          <p:cNvSpPr txBox="1"/>
          <p:nvPr/>
        </p:nvSpPr>
        <p:spPr>
          <a:xfrm>
            <a:off x="1810051" y="2656898"/>
            <a:ext cx="2283347"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Appreciate</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4579834" y="2531030"/>
            <a:ext cx="1660731"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outerShdw blurRad="50800" dist="39000" dir="5460000" algn="tl">
                    <a:srgbClr val="000000">
                      <a:alpha val="38000"/>
                    </a:srgbClr>
                  </a:outerShdw>
                </a:effectLst>
              </a:rPr>
              <a:t>Reward</a:t>
            </a:r>
            <a:endParaRPr lang="en-US" sz="3600" b="1" dirty="0">
              <a:ln w="11430"/>
              <a:solidFill>
                <a:srgbClr val="FFFF00"/>
              </a:solidFill>
              <a:effectLst>
                <a:outerShdw blurRad="50800" dist="39000" dir="5460000" algn="tl">
                  <a:srgbClr val="000000">
                    <a:alpha val="38000"/>
                  </a:srgbClr>
                </a:outerShdw>
              </a:effectLst>
            </a:endParaRPr>
          </a:p>
        </p:txBody>
      </p:sp>
      <p:sp>
        <p:nvSpPr>
          <p:cNvPr id="8" name="TextBox 7"/>
          <p:cNvSpPr txBox="1"/>
          <p:nvPr/>
        </p:nvSpPr>
        <p:spPr>
          <a:xfrm>
            <a:off x="6679490" y="2513542"/>
            <a:ext cx="2021858"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chemeClr val="bg2">
                    <a:lumMod val="25000"/>
                  </a:schemeClr>
                </a:solidFill>
                <a:effectLst>
                  <a:outerShdw blurRad="50800" dist="39000" dir="5460000" algn="tl">
                    <a:srgbClr val="000000">
                      <a:alpha val="38000"/>
                    </a:srgbClr>
                  </a:outerShdw>
                </a:effectLst>
              </a:rPr>
              <a:t>Empower</a:t>
            </a:r>
            <a:endParaRPr lang="en-US" sz="3600" b="1" dirty="0">
              <a:ln w="11430"/>
              <a:solidFill>
                <a:schemeClr val="bg2">
                  <a:lumMod val="25000"/>
                </a:schemeClr>
              </a:solidFill>
              <a:effectLst>
                <a:outerShdw blurRad="50800" dist="39000" dir="5460000" algn="tl">
                  <a:srgbClr val="000000">
                    <a:alpha val="38000"/>
                  </a:srgbClr>
                </a:outerShdw>
              </a:effectLst>
            </a:endParaRPr>
          </a:p>
        </p:txBody>
      </p:sp>
      <p:pic>
        <p:nvPicPr>
          <p:cNvPr id="9" name="Picture 8" descr="gaher.jpe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09600" y="864853"/>
            <a:ext cx="2088256" cy="1325524"/>
          </a:xfrm>
          <a:prstGeom prst="rect">
            <a:avLst/>
          </a:prstGeom>
        </p:spPr>
      </p:pic>
      <p:pic>
        <p:nvPicPr>
          <p:cNvPr id="11" name="Picture 10" descr="identify.jpe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3969561" y="654669"/>
            <a:ext cx="1700473" cy="1487914"/>
          </a:xfrm>
          <a:prstGeom prst="rect">
            <a:avLst/>
          </a:prstGeom>
        </p:spPr>
      </p:pic>
      <p:sp>
        <p:nvSpPr>
          <p:cNvPr id="2" name="TextBox 1"/>
          <p:cNvSpPr txBox="1"/>
          <p:nvPr/>
        </p:nvSpPr>
        <p:spPr>
          <a:xfrm>
            <a:off x="1524000" y="285750"/>
            <a:ext cx="151105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Gather</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TextBox 9"/>
          <p:cNvSpPr txBox="1"/>
          <p:nvPr/>
        </p:nvSpPr>
        <p:spPr>
          <a:xfrm>
            <a:off x="3429000" y="19699"/>
            <a:ext cx="1672253" cy="646331"/>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outerShdw blurRad="50800" dist="39000" dir="5460000" algn="tl">
                    <a:srgbClr val="000000">
                      <a:alpha val="38000"/>
                    </a:srgbClr>
                  </a:outerShdw>
                </a:effectLst>
              </a:rPr>
              <a:t>Identify</a:t>
            </a:r>
          </a:p>
        </p:txBody>
      </p:sp>
      <p:pic>
        <p:nvPicPr>
          <p:cNvPr id="13" name="Picture 12" descr="inspire.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3513152"/>
            <a:ext cx="2019300" cy="1512526"/>
          </a:xfrm>
          <a:prstGeom prst="rect">
            <a:avLst/>
          </a:prstGeom>
        </p:spPr>
      </p:pic>
      <p:pic>
        <p:nvPicPr>
          <p:cNvPr id="14" name="Picture 13" descr="apprciate.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200" y="3319193"/>
            <a:ext cx="1731198" cy="1663160"/>
          </a:xfrm>
          <a:prstGeom prst="rect">
            <a:avLst/>
          </a:prstGeom>
        </p:spPr>
      </p:pic>
      <p:pic>
        <p:nvPicPr>
          <p:cNvPr id="15" name="Picture 14" descr="include.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7343" y="846581"/>
            <a:ext cx="1724517" cy="1495536"/>
          </a:xfrm>
          <a:prstGeom prst="rect">
            <a:avLst/>
          </a:prstGeom>
        </p:spPr>
      </p:pic>
      <p:pic>
        <p:nvPicPr>
          <p:cNvPr id="16" name="Picture 15" descr="reward.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2925" y="3303229"/>
            <a:ext cx="1063520" cy="1516081"/>
          </a:xfrm>
          <a:prstGeom prst="rect">
            <a:avLst/>
          </a:prstGeom>
        </p:spPr>
      </p:pic>
      <p:pic>
        <p:nvPicPr>
          <p:cNvPr id="17" name="Picture 16" descr="empower.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44882" y="3199022"/>
            <a:ext cx="1857077" cy="1857077"/>
          </a:xfrm>
          <a:prstGeom prst="rect">
            <a:avLst/>
          </a:prstGeom>
        </p:spPr>
      </p:pic>
    </p:spTree>
    <p:extLst>
      <p:ext uri="{BB962C8B-B14F-4D97-AF65-F5344CB8AC3E}">
        <p14:creationId xmlns:p14="http://schemas.microsoft.com/office/powerpoint/2010/main" val="26409822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2" name="TextBox 1"/>
          <p:cNvSpPr txBox="1"/>
          <p:nvPr/>
        </p:nvSpPr>
        <p:spPr>
          <a:xfrm>
            <a:off x="105280" y="1828859"/>
            <a:ext cx="9021103" cy="800219"/>
          </a:xfrm>
          <a:prstGeom prst="rect">
            <a:avLst/>
          </a:prstGeom>
          <a:noFill/>
        </p:spPr>
        <p:txBody>
          <a:bodyPr wrap="square" rtlCol="0">
            <a:spAutoFit/>
          </a:bodyPr>
          <a:lstStyle/>
          <a:p>
            <a:endParaRPr lang="en-US" dirty="0" smtClean="0"/>
          </a:p>
          <a:p>
            <a:r>
              <a:rPr lang="en-US" dirty="0" smtClean="0"/>
              <a:t> </a:t>
            </a:r>
            <a:r>
              <a:rPr lang="en-US" sz="2800" dirty="0" smtClean="0"/>
              <a:t>No one wants to spread your message more than your fans! </a:t>
            </a:r>
            <a:endParaRPr lang="en-US" sz="2800" dirty="0"/>
          </a:p>
        </p:txBody>
      </p:sp>
    </p:spTree>
    <p:extLst>
      <p:ext uri="{BB962C8B-B14F-4D97-AF65-F5344CB8AC3E}">
        <p14:creationId xmlns:p14="http://schemas.microsoft.com/office/powerpoint/2010/main" val="17162259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09IdeacenterBrandedintro.jpg"/>
          <p:cNvPicPr>
            <a:picLocks noChangeAspect="1"/>
          </p:cNvPicPr>
          <p:nvPr/>
        </p:nvPicPr>
        <p:blipFill>
          <a:blip r:embed="rId3"/>
          <a:stretch>
            <a:fillRect/>
          </a:stretch>
        </p:blipFill>
        <p:spPr>
          <a:xfrm>
            <a:off x="4060" y="0"/>
            <a:ext cx="9135879" cy="5143500"/>
          </a:xfrm>
          <a:prstGeom prst="rect">
            <a:avLst/>
          </a:prstGeom>
        </p:spPr>
      </p:pic>
      <p:sp>
        <p:nvSpPr>
          <p:cNvPr id="3" name="Content Placeholder 2"/>
          <p:cNvSpPr txBox="1">
            <a:spLocks/>
          </p:cNvSpPr>
          <p:nvPr/>
        </p:nvSpPr>
        <p:spPr>
          <a:xfrm>
            <a:off x="0" y="1529443"/>
            <a:ext cx="5136102" cy="2864961"/>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strike="noStrike" kern="1200" cap="none" spc="0" normalizeH="0" baseline="0" noProof="0" dirty="0" smtClean="0">
                <a:ln>
                  <a:noFill/>
                </a:ln>
                <a:effectLst/>
                <a:uLnTx/>
                <a:uFillTx/>
                <a:latin typeface="Bell Gothic Std Bold"/>
                <a:cs typeface="Bell Gothic Std Bold"/>
              </a:rPr>
              <a:t>Jen Lowe </a:t>
            </a:r>
            <a:endParaRPr kumimoji="0" lang="en-US" sz="2800" b="1" i="0" strike="noStrike" kern="1200" cap="none" spc="0" normalizeH="0" noProof="0" dirty="0" smtClean="0">
              <a:ln>
                <a:noFill/>
              </a:ln>
              <a:effectLst/>
              <a:uLnTx/>
              <a:uFillTx/>
              <a:latin typeface="Bell Gothic Std Bold"/>
              <a:cs typeface="Bell Gothic Std Bold"/>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noProof="0" dirty="0" smtClean="0">
                <a:ln>
                  <a:noFill/>
                </a:ln>
                <a:solidFill>
                  <a:schemeClr val="bg1"/>
                </a:solidFill>
                <a:effectLst/>
                <a:uLnTx/>
                <a:uFillTx/>
                <a:latin typeface="Bell Gothic Std Bold"/>
                <a:cs typeface="Bell Gothic Std Bold"/>
              </a:rPr>
              <a:t>BoomBoom Percussion</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dirty="0" smtClean="0">
                <a:ln>
                  <a:noFill/>
                </a:ln>
                <a:solidFill>
                  <a:schemeClr val="bg1"/>
                </a:solidFill>
                <a:effectLst/>
                <a:uLnTx/>
                <a:uFillTx/>
                <a:latin typeface="Bell Gothic Std Bold"/>
                <a:cs typeface="Bell Gothic Std Bold"/>
              </a:rPr>
              <a:t>&amp;</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dirty="0" smtClean="0">
                <a:ln>
                  <a:noFill/>
                </a:ln>
                <a:solidFill>
                  <a:srgbClr val="000000"/>
                </a:solidFill>
                <a:effectLst/>
                <a:uLnTx/>
                <a:uFillTx/>
                <a:latin typeface="Bell Gothic Std Bold"/>
                <a:cs typeface="Bell Gothic Std Bold"/>
              </a:rPr>
              <a:t>Tony</a:t>
            </a:r>
            <a:r>
              <a:rPr kumimoji="0" lang="en-US" sz="2800" b="1" i="0" u="none" strike="noStrike" kern="1200" cap="none" spc="0" normalizeH="0" dirty="0" smtClean="0">
                <a:ln>
                  <a:noFill/>
                </a:ln>
                <a:solidFill>
                  <a:srgbClr val="000000"/>
                </a:solidFill>
                <a:effectLst/>
                <a:uLnTx/>
                <a:uFillTx/>
                <a:latin typeface="Bell Gothic Std Bold"/>
                <a:cs typeface="Bell Gothic Std Bold"/>
              </a:rPr>
              <a:t> Caporale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dirty="0" smtClean="0">
                <a:ln>
                  <a:noFill/>
                </a:ln>
                <a:solidFill>
                  <a:schemeClr val="bg1"/>
                </a:solidFill>
                <a:effectLst/>
                <a:uLnTx/>
                <a:uFillTx/>
                <a:latin typeface="Bell Gothic Std Bold"/>
                <a:cs typeface="Bell Gothic Std Bold"/>
              </a:rPr>
              <a:t> </a:t>
            </a:r>
            <a:r>
              <a:rPr kumimoji="0" lang="en-US" sz="2800" b="1" i="0" u="none" strike="noStrike" kern="1200" cap="none" spc="0" normalizeH="0" dirty="0" err="1" smtClean="0">
                <a:ln>
                  <a:noFill/>
                </a:ln>
                <a:solidFill>
                  <a:schemeClr val="bg1"/>
                </a:solidFill>
                <a:effectLst/>
                <a:uLnTx/>
                <a:uFillTx/>
                <a:latin typeface="Bell Gothic Std Bold"/>
                <a:cs typeface="Bell Gothic Std Bold"/>
              </a:rPr>
              <a:t>TwinBear</a:t>
            </a:r>
            <a:r>
              <a:rPr kumimoji="0" lang="en-US" sz="2800" b="1" i="0" u="none" strike="noStrike" kern="1200" cap="none" spc="0" normalizeH="0" dirty="0" smtClean="0">
                <a:ln>
                  <a:noFill/>
                </a:ln>
                <a:solidFill>
                  <a:schemeClr val="bg1"/>
                </a:solidFill>
                <a:effectLst/>
                <a:uLnTx/>
                <a:uFillTx/>
                <a:latin typeface="Bell Gothic Std Bold"/>
                <a:cs typeface="Bell Gothic Std Bold"/>
              </a:rPr>
              <a:t> Management</a:t>
            </a:r>
            <a:r>
              <a:rPr kumimoji="0" lang="en-US" sz="2800" b="1" i="0" u="none" strike="noStrike" kern="1200" cap="none" spc="0" normalizeH="0" baseline="0" noProof="0" dirty="0" smtClean="0">
                <a:ln>
                  <a:noFill/>
                </a:ln>
                <a:solidFill>
                  <a:schemeClr val="bg1"/>
                </a:solidFill>
                <a:effectLst/>
                <a:uLnTx/>
                <a:uFillTx/>
                <a:latin typeface="Bell Gothic Std Bold"/>
                <a:cs typeface="Bell Gothic Std Bold"/>
              </a:rPr>
              <a:t> </a:t>
            </a:r>
            <a:r>
              <a:rPr kumimoji="0" lang="en-US" sz="2400" b="1" i="0" u="none" strike="noStrike" kern="1200" cap="none" spc="0" normalizeH="0" noProof="0" dirty="0" smtClean="0">
                <a:ln>
                  <a:noFill/>
                </a:ln>
                <a:solidFill>
                  <a:schemeClr val="bg1"/>
                </a:solidFill>
                <a:effectLst/>
                <a:uLnTx/>
                <a:uFillTx/>
                <a:latin typeface="Bell Gothic Std Bold"/>
                <a:cs typeface="Bell Gothic Std Bold"/>
              </a:rPr>
              <a:t> </a:t>
            </a:r>
            <a:endParaRPr kumimoji="0" lang="en-US" sz="2400" b="0" i="0" u="none" strike="noStrike" kern="1200" cap="none" spc="0" normalizeH="0" baseline="0" noProof="0" dirty="0" smtClean="0">
              <a:ln>
                <a:noFill/>
              </a:ln>
              <a:solidFill>
                <a:schemeClr val="bg1"/>
              </a:solidFill>
              <a:effectLst/>
              <a:uLnTx/>
              <a:uFillTx/>
              <a:latin typeface="Bell Gothic Std Bold"/>
              <a:cs typeface="Bell Gothic Std Bold"/>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p:txBody>
      </p:sp>
      <p:pic>
        <p:nvPicPr>
          <p:cNvPr id="5" name="Picture 4" descr="BBP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852" y="1657349"/>
            <a:ext cx="2071822" cy="1096847"/>
          </a:xfrm>
          <a:prstGeom prst="rect">
            <a:avLst/>
          </a:prstGeom>
        </p:spPr>
      </p:pic>
      <p:pic>
        <p:nvPicPr>
          <p:cNvPr id="6" name="Picture 5" descr="TB_NewLogo_ta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198336"/>
            <a:ext cx="2514600" cy="962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N09IdeacenterBrandedcs.jpg"/>
          <p:cNvPicPr>
            <a:picLocks noChangeAspect="1"/>
          </p:cNvPicPr>
          <p:nvPr/>
        </p:nvPicPr>
        <p:blipFill>
          <a:blip r:embed="rId2"/>
          <a:stretch>
            <a:fillRect/>
          </a:stretch>
        </p:blipFill>
        <p:spPr>
          <a:xfrm>
            <a:off x="4060" y="0"/>
            <a:ext cx="9135879" cy="5143500"/>
          </a:xfrm>
          <a:prstGeom prst="rect">
            <a:avLst/>
          </a:prstGeom>
        </p:spPr>
      </p:pic>
      <p:sp>
        <p:nvSpPr>
          <p:cNvPr id="2" name="Rectangle 1"/>
          <p:cNvSpPr/>
          <p:nvPr/>
        </p:nvSpPr>
        <p:spPr>
          <a:xfrm>
            <a:off x="609600" y="2724150"/>
            <a:ext cx="6830278" cy="1323439"/>
          </a:xfrm>
          <a:prstGeom prst="rect">
            <a:avLst/>
          </a:prstGeom>
        </p:spPr>
        <p:txBody>
          <a:bodyPr wrap="square">
            <a:spAutoFit/>
          </a:bodyPr>
          <a:lstStyle/>
          <a:p>
            <a:pPr>
              <a:buNone/>
            </a:pPr>
            <a:r>
              <a:rPr lang="en-US" sz="8000" b="1" spc="50" dirty="0">
                <a:ln w="13500">
                  <a:solidFill>
                    <a:schemeClr val="tx1"/>
                  </a:solidFill>
                  <a:prstDash val="solid"/>
                </a:ln>
                <a:solidFill>
                  <a:schemeClr val="accent1">
                    <a:tint val="3000"/>
                    <a:alpha val="95000"/>
                  </a:schemeClr>
                </a:solidFill>
                <a:effectLst>
                  <a:innerShdw blurRad="50900" dist="38500" dir="13500000">
                    <a:srgbClr val="000000">
                      <a:alpha val="60000"/>
                    </a:srgbClr>
                  </a:innerShdw>
                </a:effectLst>
                <a:latin typeface="Euphorigenic"/>
                <a:cs typeface="Euphorigenic"/>
              </a:rPr>
              <a:t>Fan Your Success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3"/>
          <a:stretch>
            <a:fillRect/>
          </a:stretch>
        </p:blipFill>
        <p:spPr>
          <a:xfrm>
            <a:off x="152400" y="-43856"/>
            <a:ext cx="9135879" cy="5143500"/>
          </a:xfrm>
          <a:prstGeom prst="rect">
            <a:avLst/>
          </a:prstGeom>
        </p:spPr>
      </p:pic>
      <p:sp>
        <p:nvSpPr>
          <p:cNvPr id="3" name="Content Placeholder 2"/>
          <p:cNvSpPr>
            <a:spLocks noGrp="1"/>
          </p:cNvSpPr>
          <p:nvPr>
            <p:ph idx="4294967295"/>
          </p:nvPr>
        </p:nvSpPr>
        <p:spPr>
          <a:xfrm>
            <a:off x="402979" y="2190750"/>
            <a:ext cx="4473821" cy="2133600"/>
          </a:xfrm>
        </p:spPr>
        <p:txBody>
          <a:bodyPr>
            <a:normAutofit fontScale="92500" lnSpcReduction="20000"/>
          </a:bodyPr>
          <a:lstStyle/>
          <a:p>
            <a:pPr>
              <a:buFontTx/>
              <a:buChar char="-"/>
            </a:pPr>
            <a:r>
              <a:rPr lang="en-US" dirty="0" smtClean="0"/>
              <a:t>Identify </a:t>
            </a:r>
            <a:r>
              <a:rPr lang="en-US" dirty="0"/>
              <a:t>your </a:t>
            </a:r>
            <a:r>
              <a:rPr lang="en-US" b="1" i="1" dirty="0" smtClean="0"/>
              <a:t>FANS! </a:t>
            </a:r>
            <a:endParaRPr lang="en-US" dirty="0" smtClean="0"/>
          </a:p>
          <a:p>
            <a:pPr>
              <a:buFontTx/>
              <a:buChar char="-"/>
            </a:pPr>
            <a:r>
              <a:rPr lang="en-US" dirty="0" smtClean="0"/>
              <a:t>Critical </a:t>
            </a:r>
            <a:r>
              <a:rPr lang="en-US" dirty="0"/>
              <a:t>first step to inspire social </a:t>
            </a:r>
            <a:r>
              <a:rPr lang="en-US" dirty="0" smtClean="0"/>
              <a:t>media engagement.</a:t>
            </a:r>
            <a:endParaRPr lang="en-US" b="1" dirty="0" smtClean="0">
              <a:latin typeface="Century Gothic"/>
              <a:cs typeface="Century Gothic"/>
            </a:endParaRPr>
          </a:p>
          <a:p>
            <a:pPr>
              <a:buNone/>
            </a:pPr>
            <a:r>
              <a:rPr lang="en-US" sz="2000" dirty="0" smtClean="0">
                <a:latin typeface="Century Gothic"/>
                <a:cs typeface="Century Gothic"/>
              </a:rPr>
              <a:t> </a:t>
            </a:r>
          </a:p>
          <a:p>
            <a:pPr>
              <a:buNone/>
            </a:pPr>
            <a:endParaRPr lang="en-US" sz="2000" b="1" dirty="0" smtClean="0">
              <a:latin typeface="Century Gothic"/>
              <a:cs typeface="Century Gothic"/>
            </a:endParaRPr>
          </a:p>
          <a:p>
            <a:pPr>
              <a:buNone/>
            </a:pPr>
            <a:endParaRPr lang="en-US" sz="2000" b="1" dirty="0" smtClean="0">
              <a:latin typeface="Century Gothic"/>
              <a:cs typeface="Century Gothic"/>
            </a:endParaRPr>
          </a:p>
        </p:txBody>
      </p:sp>
      <p:pic>
        <p:nvPicPr>
          <p:cNvPr id="2" name="Picture 1" descr="huge-metal-fa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161210"/>
            <a:ext cx="3657600" cy="3723438"/>
          </a:xfrm>
          <a:prstGeom prst="rect">
            <a:avLst/>
          </a:prstGeom>
        </p:spPr>
      </p:pic>
      <p:sp>
        <p:nvSpPr>
          <p:cNvPr id="4" name="TextBox 3"/>
          <p:cNvSpPr txBox="1"/>
          <p:nvPr/>
        </p:nvSpPr>
        <p:spPr>
          <a:xfrm>
            <a:off x="402979" y="-95250"/>
            <a:ext cx="5274988" cy="1107996"/>
          </a:xfrm>
          <a:prstGeom prst="rect">
            <a:avLst/>
          </a:prstGeom>
          <a:noFill/>
        </p:spPr>
        <p:txBody>
          <a:bodyPr wrap="square" rtlCol="0">
            <a:spAutoFit/>
          </a:bodyPr>
          <a:lstStyle/>
          <a:p>
            <a:pPr>
              <a:buNone/>
            </a:pPr>
            <a:r>
              <a:rPr lang="en-US" sz="6600" b="1" spc="50" dirty="0">
                <a:ln w="13500">
                  <a:solidFill>
                    <a:schemeClr val="tx1"/>
                  </a:solidFill>
                  <a:prstDash val="solid"/>
                </a:ln>
                <a:solidFill>
                  <a:schemeClr val="accent1">
                    <a:tint val="3000"/>
                    <a:alpha val="95000"/>
                  </a:schemeClr>
                </a:solidFill>
                <a:effectLst>
                  <a:innerShdw blurRad="50900" dist="38500" dir="13500000">
                    <a:srgbClr val="000000">
                      <a:alpha val="60000"/>
                    </a:srgbClr>
                  </a:innerShdw>
                </a:effectLst>
                <a:latin typeface="Euphorigenic"/>
                <a:cs typeface="Euphorigenic"/>
              </a:rPr>
              <a:t>Fan Your Success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09IdeacenterBrandedinfo.jpg"/>
          <p:cNvPicPr>
            <a:picLocks noChangeAspect="1"/>
          </p:cNvPicPr>
          <p:nvPr/>
        </p:nvPicPr>
        <p:blipFill>
          <a:blip r:embed="rId3"/>
          <a:stretch>
            <a:fillRect/>
          </a:stretch>
        </p:blipFill>
        <p:spPr>
          <a:xfrm>
            <a:off x="4060" y="0"/>
            <a:ext cx="9135879" cy="5143500"/>
          </a:xfrm>
          <a:prstGeom prst="rect">
            <a:avLst/>
          </a:prstGeom>
        </p:spPr>
      </p:pic>
      <p:sp>
        <p:nvSpPr>
          <p:cNvPr id="2" name="TextBox 1"/>
          <p:cNvSpPr txBox="1"/>
          <p:nvPr/>
        </p:nvSpPr>
        <p:spPr>
          <a:xfrm>
            <a:off x="1066800" y="353483"/>
            <a:ext cx="7011755" cy="523220"/>
          </a:xfrm>
          <a:prstGeom prst="rect">
            <a:avLst/>
          </a:prstGeom>
          <a:noFill/>
        </p:spPr>
        <p:txBody>
          <a:bodyPr wrap="none" rtlCol="0">
            <a:spAutoFit/>
          </a:bodyPr>
          <a:lstStyle/>
          <a:p>
            <a:r>
              <a:rPr lang="en-US" sz="2400" dirty="0" smtClean="0"/>
              <a:t> </a:t>
            </a:r>
            <a:r>
              <a:rPr lang="en-US" sz="2800" dirty="0"/>
              <a:t>T</a:t>
            </a:r>
            <a:r>
              <a:rPr lang="en-US" sz="2800" dirty="0" smtClean="0"/>
              <a:t>he internet is faster than any other method.</a:t>
            </a:r>
            <a:endParaRPr lang="en-US" sz="2800" dirty="0"/>
          </a:p>
        </p:txBody>
      </p:sp>
      <p:pic>
        <p:nvPicPr>
          <p:cNvPr id="5" name="Picture 4" descr="sharing_is_not_piracy.png"/>
          <p:cNvPicPr>
            <a:picLocks noChangeAspect="1"/>
          </p:cNvPicPr>
          <p:nvPr/>
        </p:nvPicPr>
        <p:blipFill rotWithShape="1">
          <a:blip r:embed="rId4">
            <a:extLst>
              <a:ext uri="{28A0092B-C50C-407E-A947-70E740481C1C}">
                <a14:useLocalDpi xmlns:a14="http://schemas.microsoft.com/office/drawing/2010/main" val="0"/>
              </a:ext>
            </a:extLst>
          </a:blip>
          <a:srcRect l="244" t="12270" r="63271" b="50536"/>
          <a:stretch/>
        </p:blipFill>
        <p:spPr>
          <a:xfrm>
            <a:off x="609600" y="2398624"/>
            <a:ext cx="1482784" cy="1133670"/>
          </a:xfrm>
          <a:prstGeom prst="rect">
            <a:avLst/>
          </a:prstGeom>
        </p:spPr>
      </p:pic>
      <p:pic>
        <p:nvPicPr>
          <p:cNvPr id="6" name="Picture 5" descr="sharing_is_not_piracy.png"/>
          <p:cNvPicPr>
            <a:picLocks noChangeAspect="1"/>
          </p:cNvPicPr>
          <p:nvPr/>
        </p:nvPicPr>
        <p:blipFill rotWithShape="1">
          <a:blip r:embed="rId4">
            <a:extLst>
              <a:ext uri="{28A0092B-C50C-407E-A947-70E740481C1C}">
                <a14:useLocalDpi xmlns:a14="http://schemas.microsoft.com/office/drawing/2010/main" val="0"/>
              </a:ext>
            </a:extLst>
          </a:blip>
          <a:srcRect l="46811" t="49414" r="-1" b="1"/>
          <a:stretch/>
        </p:blipFill>
        <p:spPr>
          <a:xfrm>
            <a:off x="6364817" y="2022186"/>
            <a:ext cx="2161651" cy="1541858"/>
          </a:xfrm>
          <a:prstGeom prst="rect">
            <a:avLst/>
          </a:prstGeom>
        </p:spPr>
      </p:pic>
      <p:pic>
        <p:nvPicPr>
          <p:cNvPr id="7" name="Picture 6" descr="sharing_is_not_piracy.png"/>
          <p:cNvPicPr>
            <a:picLocks noChangeAspect="1"/>
          </p:cNvPicPr>
          <p:nvPr/>
        </p:nvPicPr>
        <p:blipFill rotWithShape="1">
          <a:blip r:embed="rId4">
            <a:extLst>
              <a:ext uri="{28A0092B-C50C-407E-A947-70E740481C1C}">
                <a14:useLocalDpi xmlns:a14="http://schemas.microsoft.com/office/drawing/2010/main" val="0"/>
              </a:ext>
            </a:extLst>
          </a:blip>
          <a:srcRect l="243" t="49436" r="53302" b="-1"/>
          <a:stretch/>
        </p:blipFill>
        <p:spPr>
          <a:xfrm>
            <a:off x="3429000" y="3198283"/>
            <a:ext cx="1887945" cy="1541217"/>
          </a:xfrm>
          <a:prstGeom prst="rect">
            <a:avLst/>
          </a:prstGeom>
        </p:spPr>
      </p:pic>
      <p:sp>
        <p:nvSpPr>
          <p:cNvPr id="4" name="TextBox 3"/>
          <p:cNvSpPr txBox="1"/>
          <p:nvPr/>
        </p:nvSpPr>
        <p:spPr>
          <a:xfrm>
            <a:off x="506563" y="1200150"/>
            <a:ext cx="4276982" cy="646331"/>
          </a:xfrm>
          <a:prstGeom prst="rect">
            <a:avLst/>
          </a:prstGeom>
          <a:noFill/>
        </p:spPr>
        <p:txBody>
          <a:bodyPr wrap="none" rtlCol="0">
            <a:spAutoFit/>
          </a:bodyPr>
          <a:lstStyle/>
          <a:p>
            <a:r>
              <a:rPr lang="en-US" sz="3600" dirty="0" smtClean="0"/>
              <a:t>Sharing is not Piracy…</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a social media plan</a:t>
            </a:r>
            <a:endParaRPr lang="en-US" dirty="0"/>
          </a:p>
        </p:txBody>
      </p:sp>
      <p:pic>
        <p:nvPicPr>
          <p:cNvPr id="7" name="Picture 6"/>
          <p:cNvPicPr>
            <a:picLocks noChangeAspect="1"/>
          </p:cNvPicPr>
          <p:nvPr/>
        </p:nvPicPr>
        <p:blipFill>
          <a:blip r:embed="rId3"/>
          <a:stretch>
            <a:fillRect/>
          </a:stretch>
        </p:blipFill>
        <p:spPr>
          <a:xfrm>
            <a:off x="2209800" y="1657350"/>
            <a:ext cx="4978400" cy="2800350"/>
          </a:xfrm>
          <a:prstGeom prst="rect">
            <a:avLst/>
          </a:prstGeom>
        </p:spPr>
      </p:pic>
      <p:pic>
        <p:nvPicPr>
          <p:cNvPr id="4" name="Picture 3" descr="SN09IdeacenterBrandedinfo.jpg"/>
          <p:cNvPicPr>
            <a:picLocks noChangeAspect="1"/>
          </p:cNvPicPr>
          <p:nvPr/>
        </p:nvPicPr>
        <p:blipFill>
          <a:blip r:embed="rId4"/>
          <a:stretch>
            <a:fillRect/>
          </a:stretch>
        </p:blipFill>
        <p:spPr>
          <a:xfrm>
            <a:off x="4060" y="0"/>
            <a:ext cx="9135879" cy="5143500"/>
          </a:xfrm>
          <a:prstGeom prst="rect">
            <a:avLst/>
          </a:prstGeom>
        </p:spPr>
      </p:pic>
      <p:sp>
        <p:nvSpPr>
          <p:cNvPr id="3" name="Rectangle 2"/>
          <p:cNvSpPr/>
          <p:nvPr/>
        </p:nvSpPr>
        <p:spPr>
          <a:xfrm>
            <a:off x="1828800" y="171450"/>
            <a:ext cx="4572000" cy="584776"/>
          </a:xfrm>
          <a:prstGeom prst="rect">
            <a:avLst/>
          </a:prstGeom>
        </p:spPr>
        <p:txBody>
          <a:bodyPr wrap="square">
            <a:spAutoFit/>
          </a:bodyPr>
          <a:lstStyle/>
          <a:p>
            <a:pPr algn="ctr"/>
            <a:r>
              <a:rPr lang="en-US" sz="3200" dirty="0"/>
              <a:t>What is Social Media?</a:t>
            </a:r>
          </a:p>
        </p:txBody>
      </p:sp>
      <p:pic>
        <p:nvPicPr>
          <p:cNvPr id="8" name="Picture 7"/>
          <p:cNvPicPr>
            <a:picLocks noChangeAspect="1"/>
          </p:cNvPicPr>
          <p:nvPr/>
        </p:nvPicPr>
        <p:blipFill>
          <a:blip r:embed="rId3"/>
          <a:stretch>
            <a:fillRect/>
          </a:stretch>
        </p:blipFill>
        <p:spPr>
          <a:xfrm>
            <a:off x="1945088" y="1047750"/>
            <a:ext cx="4470400" cy="2514600"/>
          </a:xfrm>
          <a:prstGeom prst="rect">
            <a:avLst/>
          </a:prstGeom>
        </p:spPr>
      </p:pic>
      <p:sp>
        <p:nvSpPr>
          <p:cNvPr id="10" name="Rectangle 9"/>
          <p:cNvSpPr/>
          <p:nvPr/>
        </p:nvSpPr>
        <p:spPr>
          <a:xfrm>
            <a:off x="152400" y="3707208"/>
            <a:ext cx="8534400" cy="461665"/>
          </a:xfrm>
          <a:prstGeom prst="rect">
            <a:avLst/>
          </a:prstGeom>
        </p:spPr>
        <p:txBody>
          <a:bodyPr wrap="square">
            <a:spAutoFit/>
          </a:bodyPr>
          <a:lstStyle/>
          <a:p>
            <a:pPr algn="ctr"/>
            <a:r>
              <a:rPr lang="en-US" sz="2400" dirty="0"/>
              <a:t>Social Media is a fundamental shift in the way we </a:t>
            </a:r>
            <a:r>
              <a:rPr lang="en-US" sz="2400" b="1" i="1" dirty="0">
                <a:solidFill>
                  <a:srgbClr val="FF0000"/>
                </a:solidFill>
              </a:rPr>
              <a:t>communicate</a:t>
            </a:r>
            <a:endParaRPr lang="en-US" sz="2400" b="1" dirty="0">
              <a:solidFill>
                <a:srgbClr val="FF0000"/>
              </a:solidFill>
            </a:endParaRPr>
          </a:p>
        </p:txBody>
      </p:sp>
    </p:spTree>
    <p:extLst>
      <p:ext uri="{BB962C8B-B14F-4D97-AF65-F5344CB8AC3E}">
        <p14:creationId xmlns:p14="http://schemas.microsoft.com/office/powerpoint/2010/main" val="37368801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pic>
        <p:nvPicPr>
          <p:cNvPr id="7" name="Picture 6"/>
          <p:cNvPicPr>
            <a:picLocks noChangeAspect="1"/>
          </p:cNvPicPr>
          <p:nvPr/>
        </p:nvPicPr>
        <p:blipFill>
          <a:blip r:embed="rId3"/>
          <a:stretch>
            <a:fillRect/>
          </a:stretch>
        </p:blipFill>
        <p:spPr>
          <a:xfrm>
            <a:off x="2286000" y="1565932"/>
            <a:ext cx="4876800" cy="2777468"/>
          </a:xfrm>
          <a:prstGeom prst="rect">
            <a:avLst/>
          </a:prstGeom>
        </p:spPr>
      </p:pic>
      <p:pic>
        <p:nvPicPr>
          <p:cNvPr id="4" name="Picture 3" descr="SN09IdeacenterBrandedinfo.jpg"/>
          <p:cNvPicPr>
            <a:picLocks noChangeAspect="1"/>
          </p:cNvPicPr>
          <p:nvPr/>
        </p:nvPicPr>
        <p:blipFill>
          <a:blip r:embed="rId4"/>
          <a:stretch>
            <a:fillRect/>
          </a:stretch>
        </p:blipFill>
        <p:spPr>
          <a:xfrm>
            <a:off x="4060" y="0"/>
            <a:ext cx="9135879" cy="5143500"/>
          </a:xfrm>
          <a:prstGeom prst="rect">
            <a:avLst/>
          </a:prstGeom>
        </p:spPr>
      </p:pic>
      <p:sp>
        <p:nvSpPr>
          <p:cNvPr id="2" name="Rectangle 1"/>
          <p:cNvSpPr/>
          <p:nvPr/>
        </p:nvSpPr>
        <p:spPr>
          <a:xfrm>
            <a:off x="2133600" y="98792"/>
            <a:ext cx="4572000" cy="523220"/>
          </a:xfrm>
          <a:prstGeom prst="rect">
            <a:avLst/>
          </a:prstGeom>
        </p:spPr>
        <p:txBody>
          <a:bodyPr wrap="square">
            <a:spAutoFit/>
          </a:bodyPr>
          <a:lstStyle/>
          <a:p>
            <a:pPr algn="ctr"/>
            <a:r>
              <a:rPr lang="en-US" sz="2800" dirty="0"/>
              <a:t>Annual Internet Growth</a:t>
            </a:r>
          </a:p>
        </p:txBody>
      </p:sp>
      <p:sp>
        <p:nvSpPr>
          <p:cNvPr id="3" name="Rectangle 2"/>
          <p:cNvSpPr/>
          <p:nvPr/>
        </p:nvSpPr>
        <p:spPr>
          <a:xfrm>
            <a:off x="838200" y="928720"/>
            <a:ext cx="3921588" cy="461665"/>
          </a:xfrm>
          <a:prstGeom prst="rect">
            <a:avLst/>
          </a:prstGeom>
        </p:spPr>
        <p:txBody>
          <a:bodyPr wrap="square">
            <a:spAutoFit/>
          </a:bodyPr>
          <a:lstStyle/>
          <a:p>
            <a:r>
              <a:rPr lang="en-US" sz="2400" b="1" dirty="0"/>
              <a:t>The Web Goes Social </a:t>
            </a:r>
          </a:p>
        </p:txBody>
      </p:sp>
      <p:pic>
        <p:nvPicPr>
          <p:cNvPr id="8" name="Picture 7"/>
          <p:cNvPicPr>
            <a:picLocks noChangeAspect="1"/>
          </p:cNvPicPr>
          <p:nvPr/>
        </p:nvPicPr>
        <p:blipFill>
          <a:blip r:embed="rId5"/>
          <a:stretch>
            <a:fillRect/>
          </a:stretch>
        </p:blipFill>
        <p:spPr>
          <a:xfrm>
            <a:off x="457200" y="1399852"/>
            <a:ext cx="7543801" cy="2887571"/>
          </a:xfrm>
          <a:prstGeom prst="rect">
            <a:avLst/>
          </a:prstGeom>
        </p:spPr>
      </p:pic>
      <p:cxnSp>
        <p:nvCxnSpPr>
          <p:cNvPr id="9" name="Straight Arrow Connector 8"/>
          <p:cNvCxnSpPr/>
          <p:nvPr/>
        </p:nvCxnSpPr>
        <p:spPr>
          <a:xfrm>
            <a:off x="3083388" y="1390385"/>
            <a:ext cx="3352800" cy="17465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905000" y="3040618"/>
            <a:ext cx="1648333" cy="369332"/>
          </a:xfrm>
          <a:prstGeom prst="rect">
            <a:avLst/>
          </a:prstGeom>
        </p:spPr>
        <p:txBody>
          <a:bodyPr wrap="none">
            <a:spAutoFit/>
          </a:bodyPr>
          <a:lstStyle/>
          <a:p>
            <a:r>
              <a:rPr lang="en-US" dirty="0"/>
              <a:t>Research Phase</a:t>
            </a:r>
          </a:p>
        </p:txBody>
      </p:sp>
      <p:sp>
        <p:nvSpPr>
          <p:cNvPr id="10" name="Rectangle 9"/>
          <p:cNvSpPr/>
          <p:nvPr/>
        </p:nvSpPr>
        <p:spPr>
          <a:xfrm>
            <a:off x="3526197" y="3429128"/>
            <a:ext cx="1916135" cy="369332"/>
          </a:xfrm>
          <a:prstGeom prst="rect">
            <a:avLst/>
          </a:prstGeom>
        </p:spPr>
        <p:txBody>
          <a:bodyPr wrap="none">
            <a:spAutoFit/>
          </a:bodyPr>
          <a:lstStyle/>
          <a:p>
            <a:r>
              <a:rPr lang="en-US" dirty="0"/>
              <a:t>Commercial Phase</a:t>
            </a:r>
          </a:p>
        </p:txBody>
      </p:sp>
      <p:sp>
        <p:nvSpPr>
          <p:cNvPr id="11" name="Rectangle 10"/>
          <p:cNvSpPr/>
          <p:nvPr/>
        </p:nvSpPr>
        <p:spPr>
          <a:xfrm>
            <a:off x="5181600" y="3027692"/>
            <a:ext cx="2100755" cy="369332"/>
          </a:xfrm>
          <a:prstGeom prst="rect">
            <a:avLst/>
          </a:prstGeom>
        </p:spPr>
        <p:txBody>
          <a:bodyPr wrap="none">
            <a:spAutoFit/>
          </a:bodyPr>
          <a:lstStyle/>
          <a:p>
            <a:r>
              <a:rPr lang="en-US" dirty="0"/>
              <a:t>Humanization Phase</a:t>
            </a:r>
          </a:p>
        </p:txBody>
      </p:sp>
    </p:spTree>
    <p:extLst>
      <p:ext uri="{BB962C8B-B14F-4D97-AF65-F5344CB8AC3E}">
        <p14:creationId xmlns:p14="http://schemas.microsoft.com/office/powerpoint/2010/main" val="337210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TwinBear</a:t>
            </a:r>
            <a:r>
              <a:rPr lang="en-US" dirty="0" smtClean="0"/>
              <a:t> Results</a:t>
            </a:r>
            <a:endParaRPr lang="en-US" dirty="0"/>
          </a:p>
        </p:txBody>
      </p:sp>
      <p:pic>
        <p:nvPicPr>
          <p:cNvPr id="10" name="Picture Placeholder 9" descr="Screen shot 2010-08-10 at 2.28.29 PM.png"/>
          <p:cNvPicPr>
            <a:picLocks noGrp="1" noChangeAspect="1"/>
          </p:cNvPicPr>
          <p:nvPr>
            <p:ph type="pic" idx="1"/>
          </p:nvPr>
        </p:nvPicPr>
        <p:blipFill>
          <a:blip r:embed="rId3"/>
          <a:srcRect l="3209" r="3209"/>
          <a:stretch>
            <a:fillRect/>
          </a:stretch>
        </p:blipFill>
        <p:spPr/>
      </p:pic>
      <p:pic>
        <p:nvPicPr>
          <p:cNvPr id="4" name="Picture 3" descr="SN09IdeacenterBrandedinfo.jpg"/>
          <p:cNvPicPr>
            <a:picLocks noChangeAspect="1"/>
          </p:cNvPicPr>
          <p:nvPr/>
        </p:nvPicPr>
        <p:blipFill>
          <a:blip r:embed="rId4"/>
          <a:stretch>
            <a:fillRect/>
          </a:stretch>
        </p:blipFill>
        <p:spPr>
          <a:xfrm>
            <a:off x="4060" y="0"/>
            <a:ext cx="9135879" cy="5143500"/>
          </a:xfrm>
          <a:prstGeom prst="rect">
            <a:avLst/>
          </a:prstGeom>
        </p:spPr>
      </p:pic>
      <p:sp>
        <p:nvSpPr>
          <p:cNvPr id="2" name="Rectangle 1"/>
          <p:cNvSpPr/>
          <p:nvPr/>
        </p:nvSpPr>
        <p:spPr>
          <a:xfrm>
            <a:off x="1560576" y="285750"/>
            <a:ext cx="5867400" cy="584776"/>
          </a:xfrm>
          <a:prstGeom prst="rect">
            <a:avLst/>
          </a:prstGeom>
        </p:spPr>
        <p:txBody>
          <a:bodyPr wrap="square">
            <a:spAutoFit/>
          </a:bodyPr>
          <a:lstStyle/>
          <a:p>
            <a:pPr algn="ctr"/>
            <a:r>
              <a:rPr lang="en-US" sz="3200" dirty="0"/>
              <a:t>Social Media Impacts Purchases</a:t>
            </a:r>
          </a:p>
        </p:txBody>
      </p:sp>
      <p:pic>
        <p:nvPicPr>
          <p:cNvPr id="8" name="Picture 3"/>
          <p:cNvPicPr>
            <a:picLocks noChangeAspect="1" noChangeArrowheads="1"/>
          </p:cNvPicPr>
          <p:nvPr/>
        </p:nvPicPr>
        <p:blipFill>
          <a:blip r:embed="rId5" cstate="print"/>
          <a:srcRect l="11268" r="11469" b="7054"/>
          <a:stretch>
            <a:fillRect/>
          </a:stretch>
        </p:blipFill>
        <p:spPr bwMode="auto">
          <a:xfrm>
            <a:off x="2286000" y="1200150"/>
            <a:ext cx="4455184" cy="2993326"/>
          </a:xfrm>
          <a:prstGeom prst="rect">
            <a:avLst/>
          </a:prstGeom>
          <a:noFill/>
          <a:ln w="9525">
            <a:noFill/>
            <a:miter lim="800000"/>
            <a:headEnd/>
            <a:tailEnd/>
          </a:ln>
        </p:spPr>
      </p:pic>
    </p:spTree>
    <p:extLst>
      <p:ext uri="{BB962C8B-B14F-4D97-AF65-F5344CB8AC3E}">
        <p14:creationId xmlns:p14="http://schemas.microsoft.com/office/powerpoint/2010/main" val="37142012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TwinBear</a:t>
            </a:r>
            <a:r>
              <a:rPr lang="en-US" dirty="0" smtClean="0"/>
              <a:t> Results</a:t>
            </a:r>
            <a:endParaRPr lang="en-US" dirty="0"/>
          </a:p>
        </p:txBody>
      </p:sp>
      <p:pic>
        <p:nvPicPr>
          <p:cNvPr id="10" name="Picture Placeholder 9" descr="Screen shot 2010-08-10 at 2.28.29 PM.png"/>
          <p:cNvPicPr>
            <a:picLocks noGrp="1" noChangeAspect="1"/>
          </p:cNvPicPr>
          <p:nvPr>
            <p:ph type="pic" idx="1"/>
          </p:nvPr>
        </p:nvPicPr>
        <p:blipFill>
          <a:blip r:embed="rId3"/>
          <a:srcRect l="3209" r="3209"/>
          <a:stretch>
            <a:fillRect/>
          </a:stretch>
        </p:blipFill>
        <p:spPr/>
      </p:pic>
      <p:pic>
        <p:nvPicPr>
          <p:cNvPr id="4" name="Picture 3" descr="SN09IdeacenterBrandedinfo.jpg"/>
          <p:cNvPicPr>
            <a:picLocks noChangeAspect="1"/>
          </p:cNvPicPr>
          <p:nvPr/>
        </p:nvPicPr>
        <p:blipFill>
          <a:blip r:embed="rId4"/>
          <a:stretch>
            <a:fillRect/>
          </a:stretch>
        </p:blipFill>
        <p:spPr>
          <a:xfrm>
            <a:off x="4060" y="0"/>
            <a:ext cx="9135879" cy="5143500"/>
          </a:xfrm>
          <a:prstGeom prst="rect">
            <a:avLst/>
          </a:prstGeom>
        </p:spPr>
      </p:pic>
      <p:sp>
        <p:nvSpPr>
          <p:cNvPr id="2" name="Rectangle 1"/>
          <p:cNvSpPr/>
          <p:nvPr/>
        </p:nvSpPr>
        <p:spPr>
          <a:xfrm>
            <a:off x="1295400" y="5616"/>
            <a:ext cx="6096000" cy="584776"/>
          </a:xfrm>
          <a:prstGeom prst="rect">
            <a:avLst/>
          </a:prstGeom>
        </p:spPr>
        <p:txBody>
          <a:bodyPr wrap="square">
            <a:spAutoFit/>
          </a:bodyPr>
          <a:lstStyle/>
          <a:p>
            <a:pPr algn="ctr"/>
            <a:r>
              <a:rPr lang="en-US" sz="3200" dirty="0"/>
              <a:t>People Trust Their Friends</a:t>
            </a:r>
          </a:p>
        </p:txBody>
      </p:sp>
      <p:pic>
        <p:nvPicPr>
          <p:cNvPr id="6" name="Picture 5" descr="http://blog.nielsen.com/nielsenwire/wp-content/uploads/2009/07/trust_in_advertising.png">
            <a:hlinkClick r:id="rId5"/>
          </p:cNvPr>
          <p:cNvPicPr/>
          <p:nvPr/>
        </p:nvPicPr>
        <p:blipFill>
          <a:blip r:embed="rId6" cstate="print"/>
          <a:srcRect/>
          <a:stretch>
            <a:fillRect/>
          </a:stretch>
        </p:blipFill>
        <p:spPr bwMode="auto">
          <a:xfrm>
            <a:off x="914400" y="523911"/>
            <a:ext cx="7239000" cy="3691097"/>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956961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TwinBear</a:t>
            </a:r>
            <a:r>
              <a:rPr lang="en-US" dirty="0" smtClean="0"/>
              <a:t> Results</a:t>
            </a:r>
            <a:endParaRPr lang="en-US" dirty="0"/>
          </a:p>
        </p:txBody>
      </p:sp>
      <p:pic>
        <p:nvPicPr>
          <p:cNvPr id="10" name="Picture Placeholder 9" descr="Screen shot 2010-08-10 at 2.28.29 PM.png"/>
          <p:cNvPicPr>
            <a:picLocks noGrp="1" noChangeAspect="1"/>
          </p:cNvPicPr>
          <p:nvPr>
            <p:ph type="pic" idx="1"/>
          </p:nvPr>
        </p:nvPicPr>
        <p:blipFill>
          <a:blip r:embed="rId3"/>
          <a:srcRect l="3209" r="3209"/>
          <a:stretch>
            <a:fillRect/>
          </a:stretch>
        </p:blipFill>
        <p:spPr/>
      </p:pic>
      <p:pic>
        <p:nvPicPr>
          <p:cNvPr id="4" name="Picture 3" descr="SN09IdeacenterBrandedinfo.jpg"/>
          <p:cNvPicPr>
            <a:picLocks noChangeAspect="1"/>
          </p:cNvPicPr>
          <p:nvPr/>
        </p:nvPicPr>
        <p:blipFill>
          <a:blip r:embed="rId4"/>
          <a:stretch>
            <a:fillRect/>
          </a:stretch>
        </p:blipFill>
        <p:spPr>
          <a:xfrm>
            <a:off x="4060" y="0"/>
            <a:ext cx="9135879" cy="5143500"/>
          </a:xfrm>
          <a:prstGeom prst="rect">
            <a:avLst/>
          </a:prstGeom>
        </p:spPr>
      </p:pic>
      <p:sp>
        <p:nvSpPr>
          <p:cNvPr id="2" name="Rectangle 1"/>
          <p:cNvSpPr/>
          <p:nvPr/>
        </p:nvSpPr>
        <p:spPr>
          <a:xfrm>
            <a:off x="1262540" y="26367"/>
            <a:ext cx="6477000" cy="646331"/>
          </a:xfrm>
          <a:prstGeom prst="rect">
            <a:avLst/>
          </a:prstGeom>
        </p:spPr>
        <p:txBody>
          <a:bodyPr wrap="square">
            <a:spAutoFit/>
          </a:bodyPr>
          <a:lstStyle/>
          <a:p>
            <a:pPr algn="ctr"/>
            <a:r>
              <a:rPr lang="en-US" sz="3600" dirty="0" smtClean="0"/>
              <a:t>Social </a:t>
            </a:r>
            <a:r>
              <a:rPr lang="en-US" sz="3600" dirty="0"/>
              <a:t>Media is </a:t>
            </a:r>
            <a:r>
              <a:rPr lang="en-US" sz="3600" b="1" dirty="0" smtClean="0">
                <a:solidFill>
                  <a:srgbClr val="FF0000"/>
                </a:solidFill>
              </a:rPr>
              <a:t>Not</a:t>
            </a:r>
            <a:r>
              <a:rPr lang="en-US" sz="3600" dirty="0" smtClean="0"/>
              <a:t> the Following:</a:t>
            </a:r>
            <a:endParaRPr lang="en-US" sz="3600" dirty="0"/>
          </a:p>
        </p:txBody>
      </p:sp>
      <p:pic>
        <p:nvPicPr>
          <p:cNvPr id="6" name="Picture 5"/>
          <p:cNvPicPr>
            <a:picLocks noChangeAspect="1"/>
          </p:cNvPicPr>
          <p:nvPr/>
        </p:nvPicPr>
        <p:blipFill>
          <a:blip r:embed="rId5"/>
          <a:stretch>
            <a:fillRect/>
          </a:stretch>
        </p:blipFill>
        <p:spPr>
          <a:xfrm>
            <a:off x="914400" y="1433470"/>
            <a:ext cx="2952750" cy="2567030"/>
          </a:xfrm>
          <a:prstGeom prst="rect">
            <a:avLst/>
          </a:prstGeom>
        </p:spPr>
      </p:pic>
      <p:pic>
        <p:nvPicPr>
          <p:cNvPr id="8" name="Picture 7"/>
          <p:cNvPicPr>
            <a:picLocks noChangeAspect="1"/>
          </p:cNvPicPr>
          <p:nvPr/>
        </p:nvPicPr>
        <p:blipFill>
          <a:blip r:embed="rId6"/>
          <a:stretch>
            <a:fillRect/>
          </a:stretch>
        </p:blipFill>
        <p:spPr>
          <a:xfrm>
            <a:off x="4953000" y="1276350"/>
            <a:ext cx="2786540" cy="2819400"/>
          </a:xfrm>
          <a:prstGeom prst="rect">
            <a:avLst/>
          </a:prstGeom>
        </p:spPr>
      </p:pic>
    </p:spTree>
    <p:extLst>
      <p:ext uri="{BB962C8B-B14F-4D97-AF65-F5344CB8AC3E}">
        <p14:creationId xmlns:p14="http://schemas.microsoft.com/office/powerpoint/2010/main" val="260644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3197</TotalTime>
  <Words>2112</Words>
  <Application>Microsoft Macintosh PowerPoint</Application>
  <PresentationFormat>On-screen Show (16:9)</PresentationFormat>
  <Paragraphs>206</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You need a social media plan</vt:lpstr>
      <vt:lpstr>Conclusion</vt:lpstr>
      <vt:lpstr>TwinBear Results</vt:lpstr>
      <vt:lpstr>TwinBear Results</vt:lpstr>
      <vt:lpstr>TwinBear Results</vt:lpstr>
      <vt:lpstr>TwinBear Results</vt:lpstr>
      <vt:lpstr>TwinBear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Office 2004 Test Drive User</cp:lastModifiedBy>
  <cp:revision>171</cp:revision>
  <cp:lastPrinted>2009-04-21T21:40:57Z</cp:lastPrinted>
  <dcterms:created xsi:type="dcterms:W3CDTF">2011-06-23T14:12:07Z</dcterms:created>
  <dcterms:modified xsi:type="dcterms:W3CDTF">2011-07-08T15:32:25Z</dcterms:modified>
</cp:coreProperties>
</file>